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7" r:id="rId2"/>
    <p:sldMasterId id="2147483690" r:id="rId3"/>
  </p:sldMasterIdLst>
  <p:notesMasterIdLst>
    <p:notesMasterId r:id="rId95"/>
  </p:notesMasterIdLst>
  <p:sldIdLst>
    <p:sldId id="256" r:id="rId4"/>
    <p:sldId id="319" r:id="rId5"/>
    <p:sldId id="354" r:id="rId6"/>
    <p:sldId id="257" r:id="rId7"/>
    <p:sldId id="321" r:id="rId8"/>
    <p:sldId id="258" r:id="rId9"/>
    <p:sldId id="323" r:id="rId10"/>
    <p:sldId id="263" r:id="rId11"/>
    <p:sldId id="322" r:id="rId12"/>
    <p:sldId id="259" r:id="rId13"/>
    <p:sldId id="260" r:id="rId14"/>
    <p:sldId id="261" r:id="rId15"/>
    <p:sldId id="262" r:id="rId16"/>
    <p:sldId id="324" r:id="rId17"/>
    <p:sldId id="374" r:id="rId18"/>
    <p:sldId id="375" r:id="rId19"/>
    <p:sldId id="376" r:id="rId20"/>
    <p:sldId id="355" r:id="rId21"/>
    <p:sldId id="264" r:id="rId22"/>
    <p:sldId id="266" r:id="rId23"/>
    <p:sldId id="362" r:id="rId24"/>
    <p:sldId id="363" r:id="rId25"/>
    <p:sldId id="364" r:id="rId26"/>
    <p:sldId id="360" r:id="rId27"/>
    <p:sldId id="361" r:id="rId28"/>
    <p:sldId id="325" r:id="rId29"/>
    <p:sldId id="269" r:id="rId30"/>
    <p:sldId id="373" r:id="rId31"/>
    <p:sldId id="372" r:id="rId32"/>
    <p:sldId id="330" r:id="rId33"/>
    <p:sldId id="329" r:id="rId34"/>
    <p:sldId id="274" r:id="rId35"/>
    <p:sldId id="276" r:id="rId36"/>
    <p:sldId id="280" r:id="rId37"/>
    <p:sldId id="281" r:id="rId38"/>
    <p:sldId id="334" r:id="rId39"/>
    <p:sldId id="282" r:id="rId40"/>
    <p:sldId id="283" r:id="rId41"/>
    <p:sldId id="284" r:id="rId42"/>
    <p:sldId id="285" r:id="rId43"/>
    <p:sldId id="286" r:id="rId44"/>
    <p:sldId id="287" r:id="rId45"/>
    <p:sldId id="288" r:id="rId46"/>
    <p:sldId id="289" r:id="rId47"/>
    <p:sldId id="290" r:id="rId48"/>
    <p:sldId id="292" r:id="rId49"/>
    <p:sldId id="294" r:id="rId50"/>
    <p:sldId id="296" r:id="rId51"/>
    <p:sldId id="335" r:id="rId52"/>
    <p:sldId id="297" r:id="rId53"/>
    <p:sldId id="298" r:id="rId54"/>
    <p:sldId id="337" r:id="rId55"/>
    <p:sldId id="338" r:id="rId56"/>
    <p:sldId id="299" r:id="rId57"/>
    <p:sldId id="300" r:id="rId58"/>
    <p:sldId id="301" r:id="rId59"/>
    <p:sldId id="302" r:id="rId60"/>
    <p:sldId id="336" r:id="rId61"/>
    <p:sldId id="303" r:id="rId62"/>
    <p:sldId id="304" r:id="rId63"/>
    <p:sldId id="305" r:id="rId64"/>
    <p:sldId id="306" r:id="rId65"/>
    <p:sldId id="307" r:id="rId66"/>
    <p:sldId id="308" r:id="rId67"/>
    <p:sldId id="377" r:id="rId68"/>
    <p:sldId id="312" r:id="rId69"/>
    <p:sldId id="313" r:id="rId70"/>
    <p:sldId id="315" r:id="rId71"/>
    <p:sldId id="317" r:id="rId72"/>
    <p:sldId id="316" r:id="rId73"/>
    <p:sldId id="318" r:id="rId74"/>
    <p:sldId id="339" r:id="rId75"/>
    <p:sldId id="343" r:id="rId76"/>
    <p:sldId id="340" r:id="rId77"/>
    <p:sldId id="341" r:id="rId78"/>
    <p:sldId id="342" r:id="rId79"/>
    <p:sldId id="351" r:id="rId80"/>
    <p:sldId id="352" r:id="rId81"/>
    <p:sldId id="378" r:id="rId82"/>
    <p:sldId id="379" r:id="rId83"/>
    <p:sldId id="344" r:id="rId84"/>
    <p:sldId id="345" r:id="rId85"/>
    <p:sldId id="371" r:id="rId86"/>
    <p:sldId id="348" r:id="rId87"/>
    <p:sldId id="367" r:id="rId88"/>
    <p:sldId id="349" r:id="rId89"/>
    <p:sldId id="368" r:id="rId90"/>
    <p:sldId id="350" r:id="rId91"/>
    <p:sldId id="359" r:id="rId92"/>
    <p:sldId id="353" r:id="rId93"/>
    <p:sldId id="35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2" autoAdjust="0"/>
    <p:restoredTop sz="81797" autoAdjust="0"/>
  </p:normalViewPr>
  <p:slideViewPr>
    <p:cSldViewPr snapToGrid="0">
      <p:cViewPr varScale="1">
        <p:scale>
          <a:sx n="89" d="100"/>
          <a:sy n="89" d="100"/>
        </p:scale>
        <p:origin x="90" y="126"/>
      </p:cViewPr>
      <p:guideLst/>
    </p:cSldViewPr>
  </p:slideViewPr>
  <p:notesTextViewPr>
    <p:cViewPr>
      <p:scale>
        <a:sx n="3" d="2"/>
        <a:sy n="3" d="2"/>
      </p:scale>
      <p:origin x="0" y="0"/>
    </p:cViewPr>
  </p:notesTextViewPr>
  <p:gridSpacing cx="59999" cy="59999"/>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hleen%20Lauwens\Desktop\PUREST\Map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7698229936577"/>
          <c:y val="8.4193338172476775E-2"/>
          <c:w val="0.54907036704925039"/>
          <c:h val="0.75548721089940607"/>
        </c:manualLayout>
      </c:layout>
      <c:scatterChart>
        <c:scatterStyle val="smoothMarker"/>
        <c:varyColors val="0"/>
        <c:ser>
          <c:idx val="0"/>
          <c:order val="0"/>
          <c:tx>
            <c:strRef>
              <c:f>Blad1!$B$2</c:f>
              <c:strCache>
                <c:ptCount val="1"/>
                <c:pt idx="0">
                  <c:v>Koolstofstaal S355</c:v>
                </c:pt>
              </c:strCache>
            </c:strRef>
          </c:tx>
          <c:spPr>
            <a:ln w="22225" cap="rnd" cmpd="sng">
              <a:solidFill>
                <a:schemeClr val="accent1">
                  <a:lumMod val="50000"/>
                </a:schemeClr>
              </a:solidFill>
              <a:round/>
            </a:ln>
            <a:effectLst/>
          </c:spPr>
          <c:marker>
            <c:symbol val="none"/>
          </c:marker>
          <c:xVal>
            <c:numRef>
              <c:f>Blad1!$C$4:$C$71</c:f>
              <c:numCache>
                <c:formatCode>0.00</c:formatCode>
                <c:ptCount val="68"/>
                <c:pt idx="0">
                  <c:v>0</c:v>
                </c:pt>
                <c:pt idx="1">
                  <c:v>0.05</c:v>
                </c:pt>
                <c:pt idx="2">
                  <c:v>0.1</c:v>
                </c:pt>
                <c:pt idx="3">
                  <c:v>0.15</c:v>
                </c:pt>
                <c:pt idx="4">
                  <c:v>0.16</c:v>
                </c:pt>
                <c:pt idx="5">
                  <c:v>0.16500000000000001</c:v>
                </c:pt>
                <c:pt idx="6">
                  <c:v>0.17</c:v>
                </c:pt>
                <c:pt idx="7">
                  <c:v>0.18</c:v>
                </c:pt>
                <c:pt idx="8">
                  <c:v>0.2</c:v>
                </c:pt>
                <c:pt idx="9">
                  <c:v>0.25</c:v>
                </c:pt>
                <c:pt idx="10">
                  <c:v>0.3</c:v>
                </c:pt>
                <c:pt idx="11">
                  <c:v>0.35</c:v>
                </c:pt>
                <c:pt idx="12">
                  <c:v>0.4</c:v>
                </c:pt>
                <c:pt idx="13">
                  <c:v>0.45</c:v>
                </c:pt>
                <c:pt idx="14">
                  <c:v>0.5</c:v>
                </c:pt>
                <c:pt idx="15">
                  <c:v>0.55000000000000004</c:v>
                </c:pt>
                <c:pt idx="16">
                  <c:v>0.6</c:v>
                </c:pt>
                <c:pt idx="17">
                  <c:v>0.65</c:v>
                </c:pt>
                <c:pt idx="18">
                  <c:v>0.7</c:v>
                </c:pt>
                <c:pt idx="19">
                  <c:v>0.75</c:v>
                </c:pt>
                <c:pt idx="20">
                  <c:v>1</c:v>
                </c:pt>
                <c:pt idx="21">
                  <c:v>2</c:v>
                </c:pt>
                <c:pt idx="22">
                  <c:v>2.79</c:v>
                </c:pt>
                <c:pt idx="23">
                  <c:v>3.59</c:v>
                </c:pt>
                <c:pt idx="24">
                  <c:v>4.3899999999999997</c:v>
                </c:pt>
                <c:pt idx="25">
                  <c:v>5.19</c:v>
                </c:pt>
                <c:pt idx="26">
                  <c:v>6</c:v>
                </c:pt>
                <c:pt idx="27">
                  <c:v>6.8</c:v>
                </c:pt>
                <c:pt idx="28">
                  <c:v>7.6</c:v>
                </c:pt>
                <c:pt idx="29">
                  <c:v>8.4</c:v>
                </c:pt>
                <c:pt idx="30">
                  <c:v>9.2100000000000009</c:v>
                </c:pt>
                <c:pt idx="31">
                  <c:v>10.01</c:v>
                </c:pt>
                <c:pt idx="32">
                  <c:v>10.81</c:v>
                </c:pt>
                <c:pt idx="33">
                  <c:v>11.61</c:v>
                </c:pt>
                <c:pt idx="34">
                  <c:v>12.42</c:v>
                </c:pt>
                <c:pt idx="35">
                  <c:v>13.22</c:v>
                </c:pt>
                <c:pt idx="36">
                  <c:v>14.02</c:v>
                </c:pt>
                <c:pt idx="37">
                  <c:v>14.82</c:v>
                </c:pt>
                <c:pt idx="38">
                  <c:v>15.63</c:v>
                </c:pt>
                <c:pt idx="39">
                  <c:v>16.43</c:v>
                </c:pt>
                <c:pt idx="40">
                  <c:v>17.23</c:v>
                </c:pt>
                <c:pt idx="41">
                  <c:v>18.03</c:v>
                </c:pt>
                <c:pt idx="42">
                  <c:v>18.84</c:v>
                </c:pt>
                <c:pt idx="43">
                  <c:v>19.64</c:v>
                </c:pt>
                <c:pt idx="44">
                  <c:v>20.440000000000001</c:v>
                </c:pt>
                <c:pt idx="45">
                  <c:v>21.24</c:v>
                </c:pt>
                <c:pt idx="46">
                  <c:v>22.05</c:v>
                </c:pt>
                <c:pt idx="47">
                  <c:v>22.85</c:v>
                </c:pt>
                <c:pt idx="48">
                  <c:v>23.65</c:v>
                </c:pt>
                <c:pt idx="49">
                  <c:v>24.45</c:v>
                </c:pt>
                <c:pt idx="50">
                  <c:v>25.25</c:v>
                </c:pt>
                <c:pt idx="51">
                  <c:v>26.06</c:v>
                </c:pt>
                <c:pt idx="52">
                  <c:v>26.86</c:v>
                </c:pt>
                <c:pt idx="53">
                  <c:v>27.66</c:v>
                </c:pt>
                <c:pt idx="54">
                  <c:v>28.46</c:v>
                </c:pt>
                <c:pt idx="55">
                  <c:v>29.27</c:v>
                </c:pt>
                <c:pt idx="56">
                  <c:v>30.07</c:v>
                </c:pt>
                <c:pt idx="57">
                  <c:v>30.87</c:v>
                </c:pt>
                <c:pt idx="58">
                  <c:v>31.67</c:v>
                </c:pt>
                <c:pt idx="59">
                  <c:v>32.47</c:v>
                </c:pt>
                <c:pt idx="60">
                  <c:v>33.28</c:v>
                </c:pt>
                <c:pt idx="61">
                  <c:v>34.08</c:v>
                </c:pt>
                <c:pt idx="62">
                  <c:v>34.81</c:v>
                </c:pt>
                <c:pt idx="63">
                  <c:v>35.35</c:v>
                </c:pt>
                <c:pt idx="64">
                  <c:v>35.75</c:v>
                </c:pt>
                <c:pt idx="65">
                  <c:v>36.08</c:v>
                </c:pt>
                <c:pt idx="66">
                  <c:v>36.35</c:v>
                </c:pt>
                <c:pt idx="67">
                  <c:v>36.549999999999997</c:v>
                </c:pt>
              </c:numCache>
            </c:numRef>
          </c:xVal>
          <c:yVal>
            <c:numRef>
              <c:f>Blad1!$B$4:$B$71</c:f>
              <c:numCache>
                <c:formatCode>0</c:formatCode>
                <c:ptCount val="68"/>
                <c:pt idx="0">
                  <c:v>0</c:v>
                </c:pt>
                <c:pt idx="1">
                  <c:v>109</c:v>
                </c:pt>
                <c:pt idx="2">
                  <c:v>224</c:v>
                </c:pt>
                <c:pt idx="3">
                  <c:v>334</c:v>
                </c:pt>
                <c:pt idx="4">
                  <c:v>354</c:v>
                </c:pt>
                <c:pt idx="5">
                  <c:v>360</c:v>
                </c:pt>
                <c:pt idx="6">
                  <c:v>350</c:v>
                </c:pt>
                <c:pt idx="7">
                  <c:v>348</c:v>
                </c:pt>
                <c:pt idx="8">
                  <c:v>348</c:v>
                </c:pt>
                <c:pt idx="9">
                  <c:v>348</c:v>
                </c:pt>
                <c:pt idx="10">
                  <c:v>348</c:v>
                </c:pt>
                <c:pt idx="11">
                  <c:v>348</c:v>
                </c:pt>
                <c:pt idx="12">
                  <c:v>348</c:v>
                </c:pt>
                <c:pt idx="13">
                  <c:v>348</c:v>
                </c:pt>
                <c:pt idx="14">
                  <c:v>348</c:v>
                </c:pt>
                <c:pt idx="15">
                  <c:v>348</c:v>
                </c:pt>
                <c:pt idx="16">
                  <c:v>348</c:v>
                </c:pt>
                <c:pt idx="17">
                  <c:v>348</c:v>
                </c:pt>
                <c:pt idx="18">
                  <c:v>348</c:v>
                </c:pt>
                <c:pt idx="19">
                  <c:v>348</c:v>
                </c:pt>
                <c:pt idx="20">
                  <c:v>348</c:v>
                </c:pt>
                <c:pt idx="21">
                  <c:v>348</c:v>
                </c:pt>
                <c:pt idx="22">
                  <c:v>352.66370000000001</c:v>
                </c:pt>
                <c:pt idx="23">
                  <c:v>357.7783</c:v>
                </c:pt>
                <c:pt idx="24">
                  <c:v>362.51519999999999</c:v>
                </c:pt>
                <c:pt idx="25">
                  <c:v>368.0077</c:v>
                </c:pt>
                <c:pt idx="26">
                  <c:v>374.06689999999998</c:v>
                </c:pt>
                <c:pt idx="27">
                  <c:v>380.12610000000001</c:v>
                </c:pt>
                <c:pt idx="28">
                  <c:v>385.99639999999999</c:v>
                </c:pt>
                <c:pt idx="29">
                  <c:v>392.24459999999999</c:v>
                </c:pt>
                <c:pt idx="30">
                  <c:v>397.1703</c:v>
                </c:pt>
                <c:pt idx="31">
                  <c:v>400.96260000000001</c:v>
                </c:pt>
                <c:pt idx="32">
                  <c:v>404.5659</c:v>
                </c:pt>
                <c:pt idx="33">
                  <c:v>407.41359999999997</c:v>
                </c:pt>
                <c:pt idx="34">
                  <c:v>410.26130000000001</c:v>
                </c:pt>
                <c:pt idx="35">
                  <c:v>412.1644</c:v>
                </c:pt>
                <c:pt idx="36">
                  <c:v>414.0675</c:v>
                </c:pt>
                <c:pt idx="37">
                  <c:v>415.7817</c:v>
                </c:pt>
                <c:pt idx="38">
                  <c:v>416.74029999999999</c:v>
                </c:pt>
                <c:pt idx="39">
                  <c:v>418.07659999999998</c:v>
                </c:pt>
                <c:pt idx="40">
                  <c:v>418.46839999999997</c:v>
                </c:pt>
                <c:pt idx="41">
                  <c:v>418.48239999999998</c:v>
                </c:pt>
                <c:pt idx="42">
                  <c:v>418.68529999999998</c:v>
                </c:pt>
                <c:pt idx="43">
                  <c:v>419.6438</c:v>
                </c:pt>
                <c:pt idx="44">
                  <c:v>419.65780000000001</c:v>
                </c:pt>
                <c:pt idx="45">
                  <c:v>419.10500000000002</c:v>
                </c:pt>
                <c:pt idx="46">
                  <c:v>418.55220000000003</c:v>
                </c:pt>
                <c:pt idx="47">
                  <c:v>418.56619999999998</c:v>
                </c:pt>
                <c:pt idx="48">
                  <c:v>418.58019999999999</c:v>
                </c:pt>
                <c:pt idx="49">
                  <c:v>418.59410000000003</c:v>
                </c:pt>
                <c:pt idx="50">
                  <c:v>418.60809999999998</c:v>
                </c:pt>
                <c:pt idx="51">
                  <c:v>417.48860000000002</c:v>
                </c:pt>
                <c:pt idx="52">
                  <c:v>417.12470000000002</c:v>
                </c:pt>
                <c:pt idx="53">
                  <c:v>416.38299999999998</c:v>
                </c:pt>
                <c:pt idx="54">
                  <c:v>416.39699999999999</c:v>
                </c:pt>
                <c:pt idx="55">
                  <c:v>416.41090000000003</c:v>
                </c:pt>
                <c:pt idx="56">
                  <c:v>415.4803</c:v>
                </c:pt>
                <c:pt idx="57">
                  <c:v>415.11649999999997</c:v>
                </c:pt>
                <c:pt idx="58">
                  <c:v>414.18579999999997</c:v>
                </c:pt>
                <c:pt idx="59">
                  <c:v>413.63310000000001</c:v>
                </c:pt>
                <c:pt idx="60">
                  <c:v>410.62439999999998</c:v>
                </c:pt>
                <c:pt idx="61">
                  <c:v>404.97089999999997</c:v>
                </c:pt>
                <c:pt idx="62">
                  <c:v>394.97129999999999</c:v>
                </c:pt>
                <c:pt idx="63">
                  <c:v>382.89</c:v>
                </c:pt>
                <c:pt idx="64">
                  <c:v>368.91730000000001</c:v>
                </c:pt>
                <c:pt idx="65">
                  <c:v>352.48759999999999</c:v>
                </c:pt>
                <c:pt idx="66">
                  <c:v>337.19009999999997</c:v>
                </c:pt>
                <c:pt idx="67">
                  <c:v>326.99220000000003</c:v>
                </c:pt>
              </c:numCache>
            </c:numRef>
          </c:yVal>
          <c:smooth val="1"/>
        </c:ser>
        <c:ser>
          <c:idx val="1"/>
          <c:order val="1"/>
          <c:tx>
            <c:strRef>
              <c:f>Blad1!$E$2</c:f>
              <c:strCache>
                <c:ptCount val="1"/>
                <c:pt idx="0">
                  <c:v>Austenitisch RVS</c:v>
                </c:pt>
              </c:strCache>
            </c:strRef>
          </c:tx>
          <c:spPr>
            <a:ln w="22225" cap="rnd">
              <a:solidFill>
                <a:schemeClr val="accent1">
                  <a:lumMod val="50000"/>
                </a:schemeClr>
              </a:solidFill>
              <a:prstDash val="sysDash"/>
              <a:round/>
            </a:ln>
            <a:effectLst/>
          </c:spPr>
          <c:marker>
            <c:symbol val="none"/>
          </c:marker>
          <c:xVal>
            <c:numRef>
              <c:f>Blad1!$F$4:$F$94</c:f>
              <c:numCache>
                <c:formatCode>0.00</c:formatCode>
                <c:ptCount val="91"/>
                <c:pt idx="0">
                  <c:v>0</c:v>
                </c:pt>
                <c:pt idx="1">
                  <c:v>0.05</c:v>
                </c:pt>
                <c:pt idx="2">
                  <c:v>0.1</c:v>
                </c:pt>
                <c:pt idx="3">
                  <c:v>0.15</c:v>
                </c:pt>
                <c:pt idx="4">
                  <c:v>0.2</c:v>
                </c:pt>
                <c:pt idx="5">
                  <c:v>0.25</c:v>
                </c:pt>
                <c:pt idx="6">
                  <c:v>0.3</c:v>
                </c:pt>
                <c:pt idx="7">
                  <c:v>0.35</c:v>
                </c:pt>
                <c:pt idx="8">
                  <c:v>0.4</c:v>
                </c:pt>
                <c:pt idx="9">
                  <c:v>0.45</c:v>
                </c:pt>
                <c:pt idx="10">
                  <c:v>0.5</c:v>
                </c:pt>
                <c:pt idx="11">
                  <c:v>0.55000000000000004</c:v>
                </c:pt>
                <c:pt idx="12">
                  <c:v>0.89</c:v>
                </c:pt>
                <c:pt idx="13">
                  <c:v>1.29</c:v>
                </c:pt>
                <c:pt idx="14">
                  <c:v>1.86</c:v>
                </c:pt>
                <c:pt idx="15">
                  <c:v>2.89</c:v>
                </c:pt>
                <c:pt idx="16">
                  <c:v>3.56</c:v>
                </c:pt>
                <c:pt idx="17">
                  <c:v>4.2300000000000004</c:v>
                </c:pt>
                <c:pt idx="18">
                  <c:v>4.83</c:v>
                </c:pt>
                <c:pt idx="19">
                  <c:v>5.5</c:v>
                </c:pt>
                <c:pt idx="20">
                  <c:v>6.1</c:v>
                </c:pt>
                <c:pt idx="21">
                  <c:v>6.77</c:v>
                </c:pt>
                <c:pt idx="22">
                  <c:v>7.44</c:v>
                </c:pt>
                <c:pt idx="23">
                  <c:v>8.17</c:v>
                </c:pt>
                <c:pt idx="24">
                  <c:v>8.84</c:v>
                </c:pt>
                <c:pt idx="25">
                  <c:v>9.51</c:v>
                </c:pt>
                <c:pt idx="26">
                  <c:v>10.18</c:v>
                </c:pt>
                <c:pt idx="27">
                  <c:v>10.98</c:v>
                </c:pt>
                <c:pt idx="28">
                  <c:v>11.65</c:v>
                </c:pt>
                <c:pt idx="29">
                  <c:v>12.45</c:v>
                </c:pt>
                <c:pt idx="30">
                  <c:v>13.19</c:v>
                </c:pt>
                <c:pt idx="31">
                  <c:v>13.92</c:v>
                </c:pt>
                <c:pt idx="32">
                  <c:v>14.73</c:v>
                </c:pt>
                <c:pt idx="33">
                  <c:v>15.39</c:v>
                </c:pt>
                <c:pt idx="34">
                  <c:v>16.2</c:v>
                </c:pt>
                <c:pt idx="35">
                  <c:v>16.93</c:v>
                </c:pt>
                <c:pt idx="36">
                  <c:v>17.73</c:v>
                </c:pt>
                <c:pt idx="37">
                  <c:v>18.54</c:v>
                </c:pt>
                <c:pt idx="38">
                  <c:v>19.27</c:v>
                </c:pt>
                <c:pt idx="39">
                  <c:v>20.07</c:v>
                </c:pt>
                <c:pt idx="40">
                  <c:v>20.88</c:v>
                </c:pt>
                <c:pt idx="41">
                  <c:v>21.68</c:v>
                </c:pt>
                <c:pt idx="42">
                  <c:v>22.48</c:v>
                </c:pt>
                <c:pt idx="43">
                  <c:v>23.28</c:v>
                </c:pt>
                <c:pt idx="44">
                  <c:v>24.02</c:v>
                </c:pt>
                <c:pt idx="45">
                  <c:v>24.82</c:v>
                </c:pt>
                <c:pt idx="46">
                  <c:v>25.62</c:v>
                </c:pt>
                <c:pt idx="47">
                  <c:v>26.43</c:v>
                </c:pt>
                <c:pt idx="48">
                  <c:v>27.23</c:v>
                </c:pt>
                <c:pt idx="49">
                  <c:v>28.03</c:v>
                </c:pt>
                <c:pt idx="50">
                  <c:v>28.83</c:v>
                </c:pt>
                <c:pt idx="51">
                  <c:v>29.57</c:v>
                </c:pt>
                <c:pt idx="52">
                  <c:v>30.5</c:v>
                </c:pt>
                <c:pt idx="53">
                  <c:v>31.31</c:v>
                </c:pt>
                <c:pt idx="54">
                  <c:v>32.11</c:v>
                </c:pt>
                <c:pt idx="55">
                  <c:v>32.909999999999997</c:v>
                </c:pt>
                <c:pt idx="56">
                  <c:v>33.71</c:v>
                </c:pt>
                <c:pt idx="57">
                  <c:v>34.450000000000003</c:v>
                </c:pt>
                <c:pt idx="58">
                  <c:v>35.25</c:v>
                </c:pt>
                <c:pt idx="59">
                  <c:v>36.119999999999997</c:v>
                </c:pt>
                <c:pt idx="60">
                  <c:v>36.99</c:v>
                </c:pt>
                <c:pt idx="61">
                  <c:v>37.86</c:v>
                </c:pt>
                <c:pt idx="62">
                  <c:v>38.659999999999997</c:v>
                </c:pt>
                <c:pt idx="63">
                  <c:v>39.46</c:v>
                </c:pt>
                <c:pt idx="64">
                  <c:v>40.200000000000003</c:v>
                </c:pt>
                <c:pt idx="65">
                  <c:v>41.07</c:v>
                </c:pt>
                <c:pt idx="66">
                  <c:v>41.94</c:v>
                </c:pt>
                <c:pt idx="67">
                  <c:v>42.74</c:v>
                </c:pt>
                <c:pt idx="68">
                  <c:v>43.61</c:v>
                </c:pt>
                <c:pt idx="69">
                  <c:v>44.34</c:v>
                </c:pt>
                <c:pt idx="70">
                  <c:v>45.21</c:v>
                </c:pt>
                <c:pt idx="71">
                  <c:v>46.08</c:v>
                </c:pt>
                <c:pt idx="72">
                  <c:v>46.82</c:v>
                </c:pt>
                <c:pt idx="73">
                  <c:v>47.69</c:v>
                </c:pt>
                <c:pt idx="74">
                  <c:v>48.35</c:v>
                </c:pt>
                <c:pt idx="75">
                  <c:v>49.29</c:v>
                </c:pt>
                <c:pt idx="76">
                  <c:v>50.23</c:v>
                </c:pt>
                <c:pt idx="77">
                  <c:v>50.96</c:v>
                </c:pt>
                <c:pt idx="78">
                  <c:v>51.76</c:v>
                </c:pt>
                <c:pt idx="79">
                  <c:v>52.57</c:v>
                </c:pt>
                <c:pt idx="80">
                  <c:v>53.44</c:v>
                </c:pt>
                <c:pt idx="81">
                  <c:v>54.31</c:v>
                </c:pt>
                <c:pt idx="82">
                  <c:v>55.17</c:v>
                </c:pt>
                <c:pt idx="83">
                  <c:v>55.91</c:v>
                </c:pt>
                <c:pt idx="84">
                  <c:v>56.65</c:v>
                </c:pt>
                <c:pt idx="85">
                  <c:v>57.38</c:v>
                </c:pt>
                <c:pt idx="86">
                  <c:v>57.92</c:v>
                </c:pt>
                <c:pt idx="87">
                  <c:v>58.25</c:v>
                </c:pt>
                <c:pt idx="88">
                  <c:v>58.52</c:v>
                </c:pt>
                <c:pt idx="89">
                  <c:v>58.52</c:v>
                </c:pt>
              </c:numCache>
            </c:numRef>
          </c:xVal>
          <c:yVal>
            <c:numRef>
              <c:f>Blad1!$E$4:$E$94</c:f>
              <c:numCache>
                <c:formatCode>0</c:formatCode>
                <c:ptCount val="91"/>
                <c:pt idx="0">
                  <c:v>0</c:v>
                </c:pt>
                <c:pt idx="1">
                  <c:v>109</c:v>
                </c:pt>
                <c:pt idx="2">
                  <c:v>177</c:v>
                </c:pt>
                <c:pt idx="3">
                  <c:v>220</c:v>
                </c:pt>
                <c:pt idx="4">
                  <c:v>252</c:v>
                </c:pt>
                <c:pt idx="5">
                  <c:v>273</c:v>
                </c:pt>
                <c:pt idx="6">
                  <c:v>286</c:v>
                </c:pt>
                <c:pt idx="7">
                  <c:v>294</c:v>
                </c:pt>
                <c:pt idx="8">
                  <c:v>299</c:v>
                </c:pt>
                <c:pt idx="9">
                  <c:v>303</c:v>
                </c:pt>
                <c:pt idx="10">
                  <c:v>306</c:v>
                </c:pt>
                <c:pt idx="11">
                  <c:v>307.42720000000003</c:v>
                </c:pt>
                <c:pt idx="12">
                  <c:v>320.99950000000001</c:v>
                </c:pt>
                <c:pt idx="13">
                  <c:v>331.74650000000003</c:v>
                </c:pt>
                <c:pt idx="14">
                  <c:v>346.45330000000001</c:v>
                </c:pt>
                <c:pt idx="15">
                  <c:v>365.12509999999997</c:v>
                </c:pt>
                <c:pt idx="16">
                  <c:v>374.18099999999998</c:v>
                </c:pt>
                <c:pt idx="17">
                  <c:v>383.23689999999999</c:v>
                </c:pt>
                <c:pt idx="18">
                  <c:v>392.29160000000002</c:v>
                </c:pt>
                <c:pt idx="19">
                  <c:v>401.34750000000003</c:v>
                </c:pt>
                <c:pt idx="20">
                  <c:v>408.70639999999997</c:v>
                </c:pt>
                <c:pt idx="21">
                  <c:v>417.76229999999998</c:v>
                </c:pt>
                <c:pt idx="22">
                  <c:v>425.68770000000001</c:v>
                </c:pt>
                <c:pt idx="23">
                  <c:v>434.17939999999999</c:v>
                </c:pt>
                <c:pt idx="24">
                  <c:v>440.9742</c:v>
                </c:pt>
                <c:pt idx="25">
                  <c:v>448.52280000000002</c:v>
                </c:pt>
                <c:pt idx="26">
                  <c:v>454.94069999999999</c:v>
                </c:pt>
                <c:pt idx="27">
                  <c:v>462.86840000000001</c:v>
                </c:pt>
                <c:pt idx="28">
                  <c:v>469</c:v>
                </c:pt>
                <c:pt idx="29">
                  <c:v>476.08350000000002</c:v>
                </c:pt>
                <c:pt idx="30">
                  <c:v>481.74889999999999</c:v>
                </c:pt>
                <c:pt idx="31">
                  <c:v>487.4144</c:v>
                </c:pt>
                <c:pt idx="32">
                  <c:v>493.45780000000002</c:v>
                </c:pt>
                <c:pt idx="33">
                  <c:v>499.12209999999999</c:v>
                </c:pt>
                <c:pt idx="34">
                  <c:v>504.78870000000001</c:v>
                </c:pt>
                <c:pt idx="35">
                  <c:v>510.07729999999998</c:v>
                </c:pt>
                <c:pt idx="36">
                  <c:v>514.61339999999996</c:v>
                </c:pt>
                <c:pt idx="37">
                  <c:v>519.71469999999999</c:v>
                </c:pt>
                <c:pt idx="38">
                  <c:v>524.43799999999999</c:v>
                </c:pt>
                <c:pt idx="39">
                  <c:v>528.97410000000002</c:v>
                </c:pt>
                <c:pt idx="40">
                  <c:v>533.51020000000005</c:v>
                </c:pt>
                <c:pt idx="41">
                  <c:v>537.6694</c:v>
                </c:pt>
                <c:pt idx="42">
                  <c:v>542.20550000000003</c:v>
                </c:pt>
                <c:pt idx="43">
                  <c:v>546.36469999999997</c:v>
                </c:pt>
                <c:pt idx="44">
                  <c:v>550.33429999999998</c:v>
                </c:pt>
                <c:pt idx="45">
                  <c:v>553.73979999999995</c:v>
                </c:pt>
                <c:pt idx="46">
                  <c:v>557.1454</c:v>
                </c:pt>
                <c:pt idx="47">
                  <c:v>560.55089999999996</c:v>
                </c:pt>
                <c:pt idx="48">
                  <c:v>563.95640000000003</c:v>
                </c:pt>
                <c:pt idx="49">
                  <c:v>567.36199999999997</c:v>
                </c:pt>
                <c:pt idx="50">
                  <c:v>570.76750000000004</c:v>
                </c:pt>
                <c:pt idx="51">
                  <c:v>572.85289999999998</c:v>
                </c:pt>
                <c:pt idx="52">
                  <c:v>576.26080000000002</c:v>
                </c:pt>
                <c:pt idx="53">
                  <c:v>578.9126</c:v>
                </c:pt>
                <c:pt idx="54">
                  <c:v>581.18759999999997</c:v>
                </c:pt>
                <c:pt idx="55">
                  <c:v>583.83950000000004</c:v>
                </c:pt>
                <c:pt idx="56">
                  <c:v>586.11450000000002</c:v>
                </c:pt>
                <c:pt idx="57">
                  <c:v>587.82299999999998</c:v>
                </c:pt>
                <c:pt idx="58">
                  <c:v>590.09799999999996</c:v>
                </c:pt>
                <c:pt idx="59">
                  <c:v>592.93939999999998</c:v>
                </c:pt>
                <c:pt idx="60">
                  <c:v>595.21559999999999</c:v>
                </c:pt>
                <c:pt idx="61">
                  <c:v>597.11490000000003</c:v>
                </c:pt>
                <c:pt idx="62">
                  <c:v>599.01310000000001</c:v>
                </c:pt>
                <c:pt idx="63">
                  <c:v>600.91120000000001</c:v>
                </c:pt>
                <c:pt idx="64">
                  <c:v>602.05449999999996</c:v>
                </c:pt>
                <c:pt idx="65">
                  <c:v>603.9538</c:v>
                </c:pt>
                <c:pt idx="66">
                  <c:v>606.60680000000002</c:v>
                </c:pt>
                <c:pt idx="67">
                  <c:v>607.18600000000004</c:v>
                </c:pt>
                <c:pt idx="68">
                  <c:v>608.14319999999998</c:v>
                </c:pt>
                <c:pt idx="69">
                  <c:v>609.47500000000002</c:v>
                </c:pt>
                <c:pt idx="70">
                  <c:v>610.43219999999997</c:v>
                </c:pt>
                <c:pt idx="71">
                  <c:v>611.76620000000003</c:v>
                </c:pt>
                <c:pt idx="72">
                  <c:v>612.72109999999998</c:v>
                </c:pt>
                <c:pt idx="73">
                  <c:v>614.62040000000002</c:v>
                </c:pt>
                <c:pt idx="74">
                  <c:v>615.19730000000004</c:v>
                </c:pt>
                <c:pt idx="75">
                  <c:v>617.47460000000001</c:v>
                </c:pt>
                <c:pt idx="76">
                  <c:v>619.18669999999997</c:v>
                </c:pt>
                <c:pt idx="77">
                  <c:v>619.5</c:v>
                </c:pt>
                <c:pt idx="78">
                  <c:v>621.47439999999995</c:v>
                </c:pt>
                <c:pt idx="79">
                  <c:v>621.48829999999998</c:v>
                </c:pt>
                <c:pt idx="80">
                  <c:v>621.50340000000006</c:v>
                </c:pt>
                <c:pt idx="81">
                  <c:v>619.25750000000005</c:v>
                </c:pt>
                <c:pt idx="82">
                  <c:v>617.57669999999996</c:v>
                </c:pt>
                <c:pt idx="83">
                  <c:v>614.76319999999998</c:v>
                </c:pt>
                <c:pt idx="84">
                  <c:v>610.25379999999996</c:v>
                </c:pt>
                <c:pt idx="85">
                  <c:v>602.72969999999998</c:v>
                </c:pt>
                <c:pt idx="86">
                  <c:v>593.31780000000003</c:v>
                </c:pt>
                <c:pt idx="87">
                  <c:v>580.88779999999997</c:v>
                </c:pt>
                <c:pt idx="88">
                  <c:v>566.76070000000004</c:v>
                </c:pt>
                <c:pt idx="89">
                  <c:v>553.1943</c:v>
                </c:pt>
              </c:numCache>
            </c:numRef>
          </c:yVal>
          <c:smooth val="1"/>
        </c:ser>
        <c:ser>
          <c:idx val="2"/>
          <c:order val="2"/>
          <c:tx>
            <c:strRef>
              <c:f>Blad1!$H$2</c:f>
              <c:strCache>
                <c:ptCount val="1"/>
                <c:pt idx="0">
                  <c:v>Duplex RVS</c:v>
                </c:pt>
              </c:strCache>
            </c:strRef>
          </c:tx>
          <c:spPr>
            <a:ln w="22225" cap="rnd">
              <a:solidFill>
                <a:schemeClr val="accent1">
                  <a:lumMod val="50000"/>
                </a:schemeClr>
              </a:solidFill>
              <a:prstDash val="dashDot"/>
              <a:round/>
            </a:ln>
            <a:effectLst/>
          </c:spPr>
          <c:marker>
            <c:symbol val="none"/>
          </c:marker>
          <c:xVal>
            <c:numRef>
              <c:f>Blad1!$I$4:$I$77</c:f>
              <c:numCache>
                <c:formatCode>0.00</c:formatCode>
                <c:ptCount val="74"/>
                <c:pt idx="0">
                  <c:v>0</c:v>
                </c:pt>
                <c:pt idx="1">
                  <c:v>0.05</c:v>
                </c:pt>
                <c:pt idx="2">
                  <c:v>0.1</c:v>
                </c:pt>
                <c:pt idx="3">
                  <c:v>0.15</c:v>
                </c:pt>
                <c:pt idx="4">
                  <c:v>0.2</c:v>
                </c:pt>
                <c:pt idx="5">
                  <c:v>0.25</c:v>
                </c:pt>
                <c:pt idx="6">
                  <c:v>0.3</c:v>
                </c:pt>
                <c:pt idx="7">
                  <c:v>0.35</c:v>
                </c:pt>
                <c:pt idx="8">
                  <c:v>0.4</c:v>
                </c:pt>
                <c:pt idx="9">
                  <c:v>0.43725991854846274</c:v>
                </c:pt>
                <c:pt idx="10">
                  <c:v>0.70621017713395695</c:v>
                </c:pt>
                <c:pt idx="11">
                  <c:v>1.243398007299751</c:v>
                </c:pt>
                <c:pt idx="12">
                  <c:v>2.2500684021378068</c:v>
                </c:pt>
                <c:pt idx="13">
                  <c:v>2.6527365600730279</c:v>
                </c:pt>
                <c:pt idx="14">
                  <c:v>3.144787546576465</c:v>
                </c:pt>
                <c:pt idx="15">
                  <c:v>3.3909021257038363</c:v>
                </c:pt>
                <c:pt idx="16">
                  <c:v>3.6592287831597838</c:v>
                </c:pt>
                <c:pt idx="17">
                  <c:v>4.1957039263203857</c:v>
                </c:pt>
                <c:pt idx="18">
                  <c:v>4.6652458815764142</c:v>
                </c:pt>
                <c:pt idx="19">
                  <c:v>5.0004166410612862</c:v>
                </c:pt>
                <c:pt idx="20">
                  <c:v>5.335409228794858</c:v>
                </c:pt>
                <c:pt idx="21">
                  <c:v>5.938579997524962</c:v>
                </c:pt>
                <c:pt idx="22">
                  <c:v>6.4077062186946243</c:v>
                </c:pt>
                <c:pt idx="23">
                  <c:v>6.8096616896246118</c:v>
                </c:pt>
                <c:pt idx="24">
                  <c:v>7.2115577699708622</c:v>
                </c:pt>
                <c:pt idx="25">
                  <c:v>7.8812459925191982</c:v>
                </c:pt>
                <c:pt idx="26">
                  <c:v>8.5509342150675351</c:v>
                </c:pt>
                <c:pt idx="27">
                  <c:v>8.9527115142462517</c:v>
                </c:pt>
                <c:pt idx="28">
                  <c:v>9.3543106416736705</c:v>
                </c:pt>
                <c:pt idx="29">
                  <c:v>10.023820692470705</c:v>
                </c:pt>
                <c:pt idx="30">
                  <c:v>10.693093180932618</c:v>
                </c:pt>
                <c:pt idx="31">
                  <c:v>11.094632917776327</c:v>
                </c:pt>
                <c:pt idx="32">
                  <c:v>11.496113264036213</c:v>
                </c:pt>
                <c:pt idx="33">
                  <c:v>11.763727234486939</c:v>
                </c:pt>
                <c:pt idx="34">
                  <c:v>12.432702770030076</c:v>
                </c:pt>
                <c:pt idx="35">
                  <c:v>13.101856477324514</c:v>
                </c:pt>
                <c:pt idx="36">
                  <c:v>13.503099261249332</c:v>
                </c:pt>
                <c:pt idx="37">
                  <c:v>13.904401435757919</c:v>
                </c:pt>
                <c:pt idx="38">
                  <c:v>14.238800117653808</c:v>
                </c:pt>
                <c:pt idx="39">
                  <c:v>14.907656872029413</c:v>
                </c:pt>
                <c:pt idx="40">
                  <c:v>15.776927151324214</c:v>
                </c:pt>
                <c:pt idx="41">
                  <c:v>16.178110544665323</c:v>
                </c:pt>
                <c:pt idx="42">
                  <c:v>16.57929393800638</c:v>
                </c:pt>
                <c:pt idx="43">
                  <c:v>16.846789127289572</c:v>
                </c:pt>
                <c:pt idx="44">
                  <c:v>17.582282116650894</c:v>
                </c:pt>
                <c:pt idx="45">
                  <c:v>18.451166357151244</c:v>
                </c:pt>
                <c:pt idx="46">
                  <c:v>18.852349750492355</c:v>
                </c:pt>
                <c:pt idx="47">
                  <c:v>19.253414362665875</c:v>
                </c:pt>
                <c:pt idx="48">
                  <c:v>19.520790770781531</c:v>
                </c:pt>
                <c:pt idx="49">
                  <c:v>20.322979385712397</c:v>
                </c:pt>
                <c:pt idx="50">
                  <c:v>21.124930438308137</c:v>
                </c:pt>
                <c:pt idx="51">
                  <c:v>21.525935659897893</c:v>
                </c:pt>
                <c:pt idx="52">
                  <c:v>21.926940881487702</c:v>
                </c:pt>
                <c:pt idx="53">
                  <c:v>22.261072305756674</c:v>
                </c:pt>
                <c:pt idx="54">
                  <c:v>22.996268342199162</c:v>
                </c:pt>
                <c:pt idx="55">
                  <c:v>23.797922441876072</c:v>
                </c:pt>
                <c:pt idx="56">
                  <c:v>24.198868272882059</c:v>
                </c:pt>
                <c:pt idx="57">
                  <c:v>24.599576541553038</c:v>
                </c:pt>
                <c:pt idx="58">
                  <c:v>24.933559489362562</c:v>
                </c:pt>
                <c:pt idx="59">
                  <c:v>25.734886940828783</c:v>
                </c:pt>
                <c:pt idx="60">
                  <c:v>26.602939713156399</c:v>
                </c:pt>
                <c:pt idx="61">
                  <c:v>27.00335102890849</c:v>
                </c:pt>
                <c:pt idx="62">
                  <c:v>27.40370295407687</c:v>
                </c:pt>
                <c:pt idx="63">
                  <c:v>27.670544846938629</c:v>
                </c:pt>
                <c:pt idx="64">
                  <c:v>28.203931679743381</c:v>
                </c:pt>
                <c:pt idx="65">
                  <c:v>28.736783997294232</c:v>
                </c:pt>
                <c:pt idx="66">
                  <c:v>29.069549438136573</c:v>
                </c:pt>
                <c:pt idx="67">
                  <c:v>29.268983018423651</c:v>
                </c:pt>
                <c:pt idx="68">
                  <c:v>29.534043193772476</c:v>
                </c:pt>
                <c:pt idx="69">
                  <c:v>29.66446491572318</c:v>
                </c:pt>
              </c:numCache>
            </c:numRef>
          </c:xVal>
          <c:yVal>
            <c:numRef>
              <c:f>Blad1!$H$4:$H$77</c:f>
              <c:numCache>
                <c:formatCode>0</c:formatCode>
                <c:ptCount val="74"/>
                <c:pt idx="0">
                  <c:v>0</c:v>
                </c:pt>
                <c:pt idx="1">
                  <c:v>109</c:v>
                </c:pt>
                <c:pt idx="2">
                  <c:v>205</c:v>
                </c:pt>
                <c:pt idx="3">
                  <c:v>293</c:v>
                </c:pt>
                <c:pt idx="4">
                  <c:v>367</c:v>
                </c:pt>
                <c:pt idx="5">
                  <c:v>430</c:v>
                </c:pt>
                <c:pt idx="6">
                  <c:v>460</c:v>
                </c:pt>
                <c:pt idx="7">
                  <c:v>475</c:v>
                </c:pt>
                <c:pt idx="8">
                  <c:v>483</c:v>
                </c:pt>
                <c:pt idx="9">
                  <c:v>487</c:v>
                </c:pt>
                <c:pt idx="10">
                  <c:v>500</c:v>
                </c:pt>
                <c:pt idx="11">
                  <c:v>518.7504151461352</c:v>
                </c:pt>
                <c:pt idx="12">
                  <c:v>547.16776938938506</c:v>
                </c:pt>
                <c:pt idx="13">
                  <c:v>558.53471108668543</c:v>
                </c:pt>
                <c:pt idx="14">
                  <c:v>571.79574813456077</c:v>
                </c:pt>
                <c:pt idx="15">
                  <c:v>578.99496918244074</c:v>
                </c:pt>
                <c:pt idx="16">
                  <c:v>585.81466028205136</c:v>
                </c:pt>
                <c:pt idx="17">
                  <c:v>598.31663743338595</c:v>
                </c:pt>
                <c:pt idx="18">
                  <c:v>610.0615293497234</c:v>
                </c:pt>
                <c:pt idx="19">
                  <c:v>617.06960316038953</c:v>
                </c:pt>
                <c:pt idx="20">
                  <c:v>622.94027192317071</c:v>
                </c:pt>
                <c:pt idx="21">
                  <c:v>634.68279424565765</c:v>
                </c:pt>
                <c:pt idx="22">
                  <c:v>643.77374105026286</c:v>
                </c:pt>
                <c:pt idx="23">
                  <c:v>650.59106255602364</c:v>
                </c:pt>
                <c:pt idx="24">
                  <c:v>657.02924904582198</c:v>
                </c:pt>
                <c:pt idx="25">
                  <c:v>666.87491149157631</c:v>
                </c:pt>
                <c:pt idx="26">
                  <c:v>676.72057393733064</c:v>
                </c:pt>
                <c:pt idx="27">
                  <c:v>682.40049039520568</c:v>
                </c:pt>
                <c:pt idx="28">
                  <c:v>686.94300180519667</c:v>
                </c:pt>
                <c:pt idx="29">
                  <c:v>695.65125920306536</c:v>
                </c:pt>
                <c:pt idx="30">
                  <c:v>702.84297653708813</c:v>
                </c:pt>
                <c:pt idx="31">
                  <c:v>707.00635293111668</c:v>
                </c:pt>
                <c:pt idx="32">
                  <c:v>710.79059430918369</c:v>
                </c:pt>
                <c:pt idx="33">
                  <c:v>713.06066521725472</c:v>
                </c:pt>
                <c:pt idx="34">
                  <c:v>718.35670747146867</c:v>
                </c:pt>
                <c:pt idx="35">
                  <c:v>724.79015477356825</c:v>
                </c:pt>
                <c:pt idx="36">
                  <c:v>727.05785608778876</c:v>
                </c:pt>
                <c:pt idx="37">
                  <c:v>729.70469241797082</c:v>
                </c:pt>
                <c:pt idx="38">
                  <c:v>731.78401102113571</c:v>
                </c:pt>
                <c:pt idx="39">
                  <c:v>736.32178324342647</c:v>
                </c:pt>
                <c:pt idx="40">
                  <c:v>740.66643356696204</c:v>
                </c:pt>
                <c:pt idx="41">
                  <c:v>742.55499986522091</c:v>
                </c:pt>
                <c:pt idx="42">
                  <c:v>744.44356616347977</c:v>
                </c:pt>
                <c:pt idx="43">
                  <c:v>745.95536703962671</c:v>
                </c:pt>
                <c:pt idx="44">
                  <c:v>749.35454941710793</c:v>
                </c:pt>
                <c:pt idx="45">
                  <c:v>751.23482213689306</c:v>
                </c:pt>
                <c:pt idx="46">
                  <c:v>753.12338843515192</c:v>
                </c:pt>
                <c:pt idx="47">
                  <c:v>754.25368470148749</c:v>
                </c:pt>
                <c:pt idx="48">
                  <c:v>755.00721554571123</c:v>
                </c:pt>
                <c:pt idx="49">
                  <c:v>757.64694309434469</c:v>
                </c:pt>
                <c:pt idx="50">
                  <c:v>758.77013057913098</c:v>
                </c:pt>
                <c:pt idx="51">
                  <c:v>759.52129182950489</c:v>
                </c:pt>
                <c:pt idx="52">
                  <c:v>760.27245307987891</c:v>
                </c:pt>
                <c:pt idx="53">
                  <c:v>760.64566411121564</c:v>
                </c:pt>
                <c:pt idx="54">
                  <c:v>762.14917140888883</c:v>
                </c:pt>
                <c:pt idx="55">
                  <c:v>761.37668381386698</c:v>
                </c:pt>
                <c:pt idx="56">
                  <c:v>761.74871004827924</c:v>
                </c:pt>
                <c:pt idx="57">
                  <c:v>760.60419621884512</c:v>
                </c:pt>
                <c:pt idx="58">
                  <c:v>760.02956971027857</c:v>
                </c:pt>
                <c:pt idx="59">
                  <c:v>757.171839527467</c:v>
                </c:pt>
                <c:pt idx="60">
                  <c:v>753.74422202378923</c:v>
                </c:pt>
                <c:pt idx="61">
                  <c:v>750.70403311454686</c:v>
                </c:pt>
                <c:pt idx="62">
                  <c:v>747.28470918934215</c:v>
                </c:pt>
                <c:pt idx="63">
                  <c:v>744.62602488991115</c:v>
                </c:pt>
                <c:pt idx="64">
                  <c:v>737.41298121124123</c:v>
                </c:pt>
                <c:pt idx="65">
                  <c:v>726.78772238891577</c:v>
                </c:pt>
                <c:pt idx="66">
                  <c:v>718.44082805313508</c:v>
                </c:pt>
                <c:pt idx="67">
                  <c:v>711.99197839101237</c:v>
                </c:pt>
                <c:pt idx="68">
                  <c:v>697.95924361273183</c:v>
                </c:pt>
                <c:pt idx="69">
                  <c:v>677.48358315695339</c:v>
                </c:pt>
              </c:numCache>
            </c:numRef>
          </c:yVal>
          <c:smooth val="1"/>
        </c:ser>
        <c:dLbls>
          <c:showLegendKey val="0"/>
          <c:showVal val="0"/>
          <c:showCatName val="0"/>
          <c:showSerName val="0"/>
          <c:showPercent val="0"/>
          <c:showBubbleSize val="0"/>
        </c:dLbls>
        <c:axId val="640920312"/>
        <c:axId val="640920704"/>
      </c:scatterChart>
      <c:valAx>
        <c:axId val="640920312"/>
        <c:scaling>
          <c:orientation val="minMax"/>
          <c:max val="60"/>
          <c:min val="0"/>
        </c:scaling>
        <c:delete val="0"/>
        <c:axPos val="b"/>
        <c:title>
          <c:tx>
            <c:strRef>
              <c:f>Blad1!$C$3</c:f>
              <c:strCache>
                <c:ptCount val="1"/>
                <c:pt idx="0">
                  <c:v>ε (%)</c:v>
                </c:pt>
              </c:strCache>
            </c:strRef>
          </c:tx>
          <c:layout>
            <c:manualLayout>
              <c:xMode val="edge"/>
              <c:yMode val="edge"/>
              <c:x val="0.68312983287282025"/>
              <c:y val="0.770066168327684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1">
                      <a:lumMod val="50000"/>
                    </a:schemeClr>
                  </a:solidFill>
                  <a:latin typeface="+mn-lt"/>
                  <a:ea typeface="+mn-ea"/>
                  <a:cs typeface="+mn-cs"/>
                </a:defRPr>
              </a:pPr>
              <a:endParaRPr lang="nl-BE"/>
            </a:p>
          </c:txPr>
        </c:title>
        <c:numFmt formatCode="0" sourceLinked="0"/>
        <c:majorTickMark val="none"/>
        <c:minorTickMark val="none"/>
        <c:tickLblPos val="nextTo"/>
        <c:spPr>
          <a:noFill/>
          <a:ln w="9525" cap="flat" cmpd="sng" algn="ctr">
            <a:solidFill>
              <a:schemeClr val="accent1">
                <a:lumMod val="50000"/>
              </a:schemeClr>
            </a:solidFill>
            <a:round/>
            <a:tailEnd type="arrow"/>
          </a:ln>
          <a:effectLst/>
        </c:spPr>
        <c:txPr>
          <a:bodyPr rot="-60000000" spcFirstLastPara="1" vertOverflow="ellipsis" vert="horz" wrap="square" anchor="ctr" anchorCtr="1"/>
          <a:lstStyle/>
          <a:p>
            <a:pPr>
              <a:defRPr sz="1600" b="0" i="0" u="none" strike="noStrike" kern="1200" baseline="0">
                <a:solidFill>
                  <a:schemeClr val="accent1">
                    <a:lumMod val="50000"/>
                  </a:schemeClr>
                </a:solidFill>
                <a:latin typeface="+mn-lt"/>
                <a:ea typeface="+mn-ea"/>
                <a:cs typeface="+mn-cs"/>
              </a:defRPr>
            </a:pPr>
            <a:endParaRPr lang="nl-BE"/>
          </a:p>
        </c:txPr>
        <c:crossAx val="640920704"/>
        <c:crosses val="autoZero"/>
        <c:crossBetween val="midCat"/>
      </c:valAx>
      <c:valAx>
        <c:axId val="640920704"/>
        <c:scaling>
          <c:orientation val="minMax"/>
          <c:max val="800"/>
        </c:scaling>
        <c:delete val="0"/>
        <c:axPos val="l"/>
        <c:title>
          <c:tx>
            <c:strRef>
              <c:f>Blad1!$B$3</c:f>
              <c:strCache>
                <c:ptCount val="1"/>
                <c:pt idx="0">
                  <c:v>σ (N/mm²)</c:v>
                </c:pt>
              </c:strCache>
            </c:strRef>
          </c:tx>
          <c:layout>
            <c:manualLayout>
              <c:xMode val="edge"/>
              <c:yMode val="edge"/>
              <c:x val="2.1536177054054268E-2"/>
              <c:y val="0.2766757782880765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accent1">
                      <a:lumMod val="50000"/>
                    </a:schemeClr>
                  </a:solidFill>
                  <a:latin typeface="+mn-lt"/>
                  <a:ea typeface="+mn-ea"/>
                  <a:cs typeface="+mn-cs"/>
                </a:defRPr>
              </a:pPr>
              <a:endParaRPr lang="nl-BE"/>
            </a:p>
          </c:txPr>
        </c:title>
        <c:numFmt formatCode="0" sourceLinked="1"/>
        <c:majorTickMark val="none"/>
        <c:minorTickMark val="none"/>
        <c:tickLblPos val="nextTo"/>
        <c:spPr>
          <a:noFill/>
          <a:ln w="9525" cap="flat" cmpd="sng" algn="ctr">
            <a:solidFill>
              <a:schemeClr val="accent1">
                <a:lumMod val="50000"/>
              </a:schemeClr>
            </a:solidFill>
            <a:round/>
            <a:tailEnd type="arrow"/>
          </a:ln>
          <a:effectLst/>
        </c:spPr>
        <c:txPr>
          <a:bodyPr rot="-60000000" spcFirstLastPara="1" vertOverflow="ellipsis" vert="horz" wrap="square" anchor="ctr" anchorCtr="1"/>
          <a:lstStyle/>
          <a:p>
            <a:pPr>
              <a:defRPr sz="1600" b="0" i="0" u="none" strike="noStrike" kern="1200" baseline="0">
                <a:solidFill>
                  <a:schemeClr val="accent1">
                    <a:lumMod val="50000"/>
                  </a:schemeClr>
                </a:solidFill>
                <a:latin typeface="+mn-lt"/>
                <a:ea typeface="+mn-ea"/>
                <a:cs typeface="+mn-cs"/>
              </a:defRPr>
            </a:pPr>
            <a:endParaRPr lang="nl-BE"/>
          </a:p>
        </c:txPr>
        <c:crossAx val="640920312"/>
        <c:crosses val="autoZero"/>
        <c:crossBetween val="midCat"/>
        <c:majorUnit val="200"/>
      </c:valAx>
      <c:spPr>
        <a:noFill/>
        <a:ln>
          <a:noFill/>
        </a:ln>
        <a:effectLst/>
      </c:spPr>
    </c:plotArea>
    <c:legend>
      <c:legendPos val="r"/>
      <c:layout>
        <c:manualLayout>
          <c:xMode val="edge"/>
          <c:yMode val="edge"/>
          <c:x val="0.7554520161303524"/>
          <c:y val="0.15788615601748549"/>
          <c:w val="0.23814652500920325"/>
          <c:h val="0.481520007696893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1">
                  <a:lumMod val="50000"/>
                </a:schemeClr>
              </a:solidFill>
              <a:latin typeface="+mn-lt"/>
              <a:ea typeface="+mn-ea"/>
              <a:cs typeface="+mn-cs"/>
            </a:defRPr>
          </a:pPr>
          <a:endParaRPr lang="nl-BE"/>
        </a:p>
      </c:txPr>
    </c:legend>
    <c:plotVisOnly val="1"/>
    <c:dispBlanksAs val="gap"/>
    <c:showDLblsOverMax val="0"/>
  </c:chart>
  <c:spPr>
    <a:noFill/>
    <a:ln>
      <a:solidFill>
        <a:schemeClr val="accent1">
          <a:lumMod val="50000"/>
        </a:schemeClr>
      </a:solidFill>
    </a:ln>
    <a:effectLst/>
  </c:spPr>
  <c:txPr>
    <a:bodyPr/>
    <a:lstStyle/>
    <a:p>
      <a:pPr>
        <a:defRPr sz="1800"/>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5.00000004360651E-5</c:v>
                </c:pt>
                <c:pt idx="2">
                  <c:v>1.0000005581632899E-4</c:v>
                </c:pt>
                <c:pt idx="3">
                  <c:v>1.5000095367431599E-4</c:v>
                </c:pt>
                <c:pt idx="4">
                  <c:v>2.00007144490169E-4</c:v>
                </c:pt>
                <c:pt idx="5">
                  <c:v>2.5003406758389101E-4</c:v>
                </c:pt>
                <c:pt idx="6">
                  <c:v>3.0012207031250001E-4</c:v>
                </c:pt>
                <c:pt idx="7">
                  <c:v>3.5035911833907499E-4</c:v>
                </c:pt>
                <c:pt idx="8">
                  <c:v>4.0091449474165502E-4</c:v>
                </c:pt>
                <c:pt idx="9">
                  <c:v>4.5208568572997998E-4</c:v>
                </c:pt>
                <c:pt idx="10">
                  <c:v>5.0436065073802599E-4</c:v>
                </c:pt>
                <c:pt idx="11">
                  <c:v>5.5849767466031896E-4</c:v>
                </c:pt>
                <c:pt idx="12">
                  <c:v>6.1562499999999996E-4</c:v>
                </c:pt>
                <c:pt idx="13">
                  <c:v>6.7736243669660795E-4</c:v>
                </c:pt>
                <c:pt idx="14">
                  <c:v>7.4596714740154902E-4</c:v>
                </c:pt>
                <c:pt idx="15">
                  <c:v>8.2450580596923797E-4</c:v>
                </c:pt>
                <c:pt idx="16">
                  <c:v>9.1705532693186998E-4</c:v>
                </c:pt>
                <c:pt idx="17">
                  <c:v>1.0289343637257999E-3</c:v>
                </c:pt>
                <c:pt idx="18">
                  <c:v>1.1669677734374999E-3</c:v>
                </c:pt>
                <c:pt idx="19">
                  <c:v>1.33978624583708E-3</c:v>
                </c:pt>
                <c:pt idx="20">
                  <c:v>1.5581632944673099E-3</c:v>
                </c:pt>
                <c:pt idx="21">
                  <c:v>1.83539180755615E-3</c:v>
                </c:pt>
                <c:pt idx="22">
                  <c:v>2.18770235652078E-3</c:v>
                </c:pt>
                <c:pt idx="23">
                  <c:v>2.6347254598309698E-3</c:v>
                </c:pt>
                <c:pt idx="24">
                  <c:v>3.2000000000000002E-3</c:v>
                </c:pt>
                <c:pt idx="25">
                  <c:v>3.9241072899715802E-3</c:v>
                </c:pt>
                <c:pt idx="26">
                  <c:v>5.0112889486504499E-3</c:v>
                </c:pt>
                <c:pt idx="27">
                  <c:v>6.6533692287778301E-3</c:v>
                </c:pt>
                <c:pt idx="28">
                  <c:v>9.0009382832342104E-3</c:v>
                </c:pt>
                <c:pt idx="29">
                  <c:v>1.21841183699932E-2</c:v>
                </c:pt>
                <c:pt idx="30">
                  <c:v>1.63198481753071E-2</c:v>
                </c:pt>
                <c:pt idx="31">
                  <c:v>2.1515586908159499E-2</c:v>
                </c:pt>
                <c:pt idx="32">
                  <c:v>2.7871523944493999E-2</c:v>
                </c:pt>
                <c:pt idx="33">
                  <c:v>3.54820291444378E-2</c:v>
                </c:pt>
                <c:pt idx="34">
                  <c:v>4.44366683793367E-2</c:v>
                </c:pt>
                <c:pt idx="35">
                  <c:v>5.48209488358158E-2</c:v>
                </c:pt>
                <c:pt idx="36">
                  <c:v>6.6716885954483801E-2</c:v>
                </c:pt>
                <c:pt idx="37">
                  <c:v>8.0203447056397606E-2</c:v>
                </c:pt>
                <c:pt idx="38">
                  <c:v>9.5356906521803203E-2</c:v>
                </c:pt>
                <c:pt idx="39">
                  <c:v>0.112251135595658</c:v>
                </c:pt>
                <c:pt idx="40">
                  <c:v>0.13095784265342</c:v>
                </c:pt>
                <c:pt idx="41">
                  <c:v>0.15154677512502501</c:v>
                </c:pt>
                <c:pt idx="42">
                  <c:v>0.17408589120222701</c:v>
                </c:pt>
                <c:pt idx="43">
                  <c:v>0.198641507356389</c:v>
                </c:pt>
                <c:pt idx="44">
                  <c:v>0.225278426224027</c:v>
                </c:pt>
                <c:pt idx="45">
                  <c:v>0.25406004836457602</c:v>
                </c:pt>
                <c:pt idx="46">
                  <c:v>0.28504847062572702</c:v>
                </c:pt>
                <c:pt idx="47">
                  <c:v>0.31830457327987499</c:v>
                </c:pt>
                <c:pt idx="48">
                  <c:v>0.35388809766353702</c:v>
                </c:pt>
                <c:pt idx="49">
                  <c:v>0.391857715720966</c:v>
                </c:pt>
                <c:pt idx="50">
                  <c:v>0.432271092596897</c:v>
                </c:pt>
                <c:pt idx="51">
                  <c:v>0.47518494322221699</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ser>
        <c:dLbls>
          <c:showLegendKey val="0"/>
          <c:showVal val="0"/>
          <c:showCatName val="0"/>
          <c:showSerName val="0"/>
          <c:showPercent val="0"/>
          <c:showBubbleSize val="0"/>
        </c:dLbls>
        <c:axId val="530069696"/>
        <c:axId val="530070088"/>
      </c:scatterChart>
      <c:valAx>
        <c:axId val="530069696"/>
        <c:scaling>
          <c:orientation val="minMax"/>
          <c:max val="0.0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nl-BE"/>
          </a:p>
        </c:txPr>
        <c:crossAx val="530070088"/>
        <c:crosses val="autoZero"/>
        <c:crossBetween val="midCat"/>
      </c:valAx>
      <c:valAx>
        <c:axId val="530070088"/>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nl-BE"/>
          </a:p>
        </c:txPr>
        <c:crossAx val="530069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B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3B419-5B87-446E-8FEB-819F1E8FAE72}" type="doc">
      <dgm:prSet loTypeId="urn:microsoft.com/office/officeart/2005/8/layout/process1" loCatId="process" qsTypeId="urn:microsoft.com/office/officeart/2005/8/quickstyle/simple1" qsCatId="simple" csTypeId="urn:microsoft.com/office/officeart/2005/8/colors/accent2_5" csCatId="accent2" phldr="1"/>
      <dgm:spPr/>
    </dgm:pt>
    <dgm:pt modelId="{1399D787-3AEE-4024-B3F8-54390AAF4767}">
      <dgm:prSet phldrT="[Text]" custT="1"/>
      <dgm:spPr/>
      <dgm:t>
        <a:bodyPr/>
        <a:lstStyle/>
        <a:p>
          <a:r>
            <a:rPr lang="en-GB" sz="1800" dirty="0" smtClean="0">
              <a:solidFill>
                <a:schemeClr val="tx1"/>
              </a:solidFill>
            </a:rPr>
            <a:t>Slenderness from geometry and </a:t>
          </a:r>
          <a:r>
            <a:rPr lang="en-GB" sz="1800" dirty="0" err="1" smtClean="0">
              <a:solidFill>
                <a:schemeClr val="tx1"/>
              </a:solidFill>
            </a:rPr>
            <a:t>f</a:t>
          </a:r>
          <a:r>
            <a:rPr lang="en-GB" sz="1800" baseline="-25000" dirty="0" err="1" smtClean="0">
              <a:solidFill>
                <a:schemeClr val="tx1"/>
              </a:solidFill>
            </a:rPr>
            <a:t>y</a:t>
          </a:r>
          <a:endParaRPr lang="en-GB" sz="1800" baseline="-25000" dirty="0">
            <a:solidFill>
              <a:schemeClr val="tx1"/>
            </a:solidFill>
          </a:endParaRPr>
        </a:p>
      </dgm:t>
    </dgm:pt>
    <dgm:pt modelId="{593E9176-7ECD-4855-AD52-0482B1A48853}" type="parTrans" cxnId="{E68533CA-DFE6-4C1C-B332-B72C5A2A5DCE}">
      <dgm:prSet/>
      <dgm:spPr/>
      <dgm:t>
        <a:bodyPr/>
        <a:lstStyle/>
        <a:p>
          <a:endParaRPr lang="en-GB" sz="1800">
            <a:solidFill>
              <a:schemeClr val="tx1"/>
            </a:solidFill>
          </a:endParaRPr>
        </a:p>
      </dgm:t>
    </dgm:pt>
    <dgm:pt modelId="{32882CC6-3BAB-4E16-86EC-0ACEDAE8AAFA}" type="sibTrans" cxnId="{E68533CA-DFE6-4C1C-B332-B72C5A2A5DCE}">
      <dgm:prSet custT="1"/>
      <dgm:spPr/>
      <dgm:t>
        <a:bodyPr/>
        <a:lstStyle/>
        <a:p>
          <a:endParaRPr lang="en-GB" sz="1800">
            <a:solidFill>
              <a:schemeClr val="tx1"/>
            </a:solidFill>
          </a:endParaRPr>
        </a:p>
      </dgm:t>
    </dgm:pt>
    <dgm:pt modelId="{850C4749-FBD3-4EC1-BF1A-7974EA239CC1}">
      <dgm:prSet phldrT="[Text]" custT="1"/>
      <dgm:spPr/>
      <dgm:t>
        <a:bodyPr/>
        <a:lstStyle/>
        <a:p>
          <a:r>
            <a:rPr lang="en-GB" sz="1800" dirty="0" smtClean="0">
              <a:solidFill>
                <a:schemeClr val="tx1"/>
              </a:solidFill>
            </a:rPr>
            <a:t>Section deformation capacity from base curve</a:t>
          </a:r>
          <a:endParaRPr lang="en-GB" sz="1800" dirty="0">
            <a:solidFill>
              <a:schemeClr val="tx1"/>
            </a:solidFill>
          </a:endParaRPr>
        </a:p>
      </dgm:t>
    </dgm:pt>
    <dgm:pt modelId="{3F111476-BF4A-46B5-9525-E4997968E6D3}" type="parTrans" cxnId="{F4571097-86AE-4FEC-BC4A-9A7803F843B7}">
      <dgm:prSet/>
      <dgm:spPr/>
      <dgm:t>
        <a:bodyPr/>
        <a:lstStyle/>
        <a:p>
          <a:endParaRPr lang="en-GB" sz="1800">
            <a:solidFill>
              <a:schemeClr val="tx1"/>
            </a:solidFill>
          </a:endParaRPr>
        </a:p>
      </dgm:t>
    </dgm:pt>
    <dgm:pt modelId="{5C4BB31B-B0FF-470A-95D8-AFBC940E2CDD}" type="sibTrans" cxnId="{F4571097-86AE-4FEC-BC4A-9A7803F843B7}">
      <dgm:prSet custT="1"/>
      <dgm:spPr/>
      <dgm:t>
        <a:bodyPr/>
        <a:lstStyle/>
        <a:p>
          <a:endParaRPr lang="en-GB" sz="1800">
            <a:solidFill>
              <a:schemeClr val="tx1"/>
            </a:solidFill>
          </a:endParaRPr>
        </a:p>
      </dgm:t>
    </dgm:pt>
    <dgm:pt modelId="{FD7F3D73-4C6A-440F-9016-A72A4DA9EFFA}">
      <dgm:prSet phldrT="[Text]" custT="1"/>
      <dgm:spPr/>
      <dgm:t>
        <a:bodyPr/>
        <a:lstStyle/>
        <a:p>
          <a:r>
            <a:rPr lang="en-GB" sz="1800" dirty="0" smtClean="0">
              <a:solidFill>
                <a:schemeClr val="tx1"/>
              </a:solidFill>
            </a:rPr>
            <a:t>Elastic, linear hardening material model</a:t>
          </a:r>
          <a:endParaRPr lang="en-GB" sz="1800" dirty="0">
            <a:solidFill>
              <a:schemeClr val="tx1"/>
            </a:solidFill>
          </a:endParaRPr>
        </a:p>
      </dgm:t>
    </dgm:pt>
    <dgm:pt modelId="{33032FC2-0CCF-4832-BB05-C0D044EE440A}" type="parTrans" cxnId="{A4304B60-3356-452C-AE10-F49A66C377D4}">
      <dgm:prSet/>
      <dgm:spPr/>
      <dgm:t>
        <a:bodyPr/>
        <a:lstStyle/>
        <a:p>
          <a:endParaRPr lang="en-GB" sz="1800">
            <a:solidFill>
              <a:schemeClr val="tx1"/>
            </a:solidFill>
          </a:endParaRPr>
        </a:p>
      </dgm:t>
    </dgm:pt>
    <dgm:pt modelId="{1E904126-8D29-4C78-B4C7-AFDD331AEACC}" type="sibTrans" cxnId="{A4304B60-3356-452C-AE10-F49A66C377D4}">
      <dgm:prSet custT="1"/>
      <dgm:spPr/>
      <dgm:t>
        <a:bodyPr/>
        <a:lstStyle/>
        <a:p>
          <a:endParaRPr lang="en-GB" sz="1800">
            <a:solidFill>
              <a:schemeClr val="tx1"/>
            </a:solidFill>
          </a:endParaRPr>
        </a:p>
      </dgm:t>
    </dgm:pt>
    <dgm:pt modelId="{5B6DD1A9-F888-4EBB-8838-FD0C7ACAFE33}">
      <dgm:prSet custT="1"/>
      <dgm:spPr/>
      <dgm:t>
        <a:bodyPr/>
        <a:lstStyle/>
        <a:p>
          <a:r>
            <a:rPr lang="en-GB" sz="1800" dirty="0" smtClean="0">
              <a:solidFill>
                <a:schemeClr val="tx1"/>
              </a:solidFill>
            </a:rPr>
            <a:t>Resistance</a:t>
          </a:r>
          <a:endParaRPr lang="en-GB" sz="1800" dirty="0">
            <a:solidFill>
              <a:schemeClr val="tx1"/>
            </a:solidFill>
          </a:endParaRPr>
        </a:p>
      </dgm:t>
    </dgm:pt>
    <dgm:pt modelId="{98A0D88F-0B2C-475C-90DE-557FC8C21EA9}" type="parTrans" cxnId="{248134CE-9F66-4193-A791-B0D898643E41}">
      <dgm:prSet/>
      <dgm:spPr/>
      <dgm:t>
        <a:bodyPr/>
        <a:lstStyle/>
        <a:p>
          <a:endParaRPr lang="en-GB" sz="1800">
            <a:solidFill>
              <a:schemeClr val="tx1"/>
            </a:solidFill>
          </a:endParaRPr>
        </a:p>
      </dgm:t>
    </dgm:pt>
    <dgm:pt modelId="{4941C61C-6DF2-4416-871D-CDB31AC3441F}" type="sibTrans" cxnId="{248134CE-9F66-4193-A791-B0D898643E41}">
      <dgm:prSet/>
      <dgm:spPr/>
      <dgm:t>
        <a:bodyPr/>
        <a:lstStyle/>
        <a:p>
          <a:endParaRPr lang="en-GB" sz="1800">
            <a:solidFill>
              <a:schemeClr val="tx1"/>
            </a:solidFill>
          </a:endParaRPr>
        </a:p>
      </dgm:t>
    </dgm:pt>
    <dgm:pt modelId="{B8EC3C34-1E8D-4152-9A34-8D518CC78A9E}" type="pres">
      <dgm:prSet presAssocID="{BF03B419-5B87-446E-8FEB-819F1E8FAE72}" presName="Name0" presStyleCnt="0">
        <dgm:presLayoutVars>
          <dgm:dir/>
          <dgm:resizeHandles val="exact"/>
        </dgm:presLayoutVars>
      </dgm:prSet>
      <dgm:spPr/>
    </dgm:pt>
    <dgm:pt modelId="{5F5A2CF7-F79A-41A6-8F40-036A980C01FB}" type="pres">
      <dgm:prSet presAssocID="{1399D787-3AEE-4024-B3F8-54390AAF4767}" presName="node" presStyleLbl="node1" presStyleIdx="0" presStyleCnt="4" custLinFactNeighborX="-2585">
        <dgm:presLayoutVars>
          <dgm:bulletEnabled val="1"/>
        </dgm:presLayoutVars>
      </dgm:prSet>
      <dgm:spPr/>
      <dgm:t>
        <a:bodyPr/>
        <a:lstStyle/>
        <a:p>
          <a:endParaRPr lang="en-GB"/>
        </a:p>
      </dgm:t>
    </dgm:pt>
    <dgm:pt modelId="{D4F591BA-8145-4B72-8E42-78287CA93F5A}" type="pres">
      <dgm:prSet presAssocID="{32882CC6-3BAB-4E16-86EC-0ACEDAE8AAFA}" presName="sibTrans" presStyleLbl="sibTrans2D1" presStyleIdx="0" presStyleCnt="3"/>
      <dgm:spPr/>
      <dgm:t>
        <a:bodyPr/>
        <a:lstStyle/>
        <a:p>
          <a:endParaRPr lang="en-GB"/>
        </a:p>
      </dgm:t>
    </dgm:pt>
    <dgm:pt modelId="{ED592C38-B360-498C-B0B9-1F1B8DC86033}" type="pres">
      <dgm:prSet presAssocID="{32882CC6-3BAB-4E16-86EC-0ACEDAE8AAFA}" presName="connectorText" presStyleLbl="sibTrans2D1" presStyleIdx="0" presStyleCnt="3"/>
      <dgm:spPr/>
      <dgm:t>
        <a:bodyPr/>
        <a:lstStyle/>
        <a:p>
          <a:endParaRPr lang="en-GB"/>
        </a:p>
      </dgm:t>
    </dgm:pt>
    <dgm:pt modelId="{A97FD584-2A02-43F0-ADE4-91A1FC11CCBC}" type="pres">
      <dgm:prSet presAssocID="{850C4749-FBD3-4EC1-BF1A-7974EA239CC1}" presName="node" presStyleLbl="node1" presStyleIdx="1" presStyleCnt="4">
        <dgm:presLayoutVars>
          <dgm:bulletEnabled val="1"/>
        </dgm:presLayoutVars>
      </dgm:prSet>
      <dgm:spPr/>
      <dgm:t>
        <a:bodyPr/>
        <a:lstStyle/>
        <a:p>
          <a:endParaRPr lang="en-GB"/>
        </a:p>
      </dgm:t>
    </dgm:pt>
    <dgm:pt modelId="{CC1F519A-F48C-4160-8B8B-E13FD3EA9300}" type="pres">
      <dgm:prSet presAssocID="{5C4BB31B-B0FF-470A-95D8-AFBC940E2CDD}" presName="sibTrans" presStyleLbl="sibTrans2D1" presStyleIdx="1" presStyleCnt="3"/>
      <dgm:spPr/>
      <dgm:t>
        <a:bodyPr/>
        <a:lstStyle/>
        <a:p>
          <a:endParaRPr lang="en-GB"/>
        </a:p>
      </dgm:t>
    </dgm:pt>
    <dgm:pt modelId="{648965CD-F67A-497C-A6A9-05089DB9296A}" type="pres">
      <dgm:prSet presAssocID="{5C4BB31B-B0FF-470A-95D8-AFBC940E2CDD}" presName="connectorText" presStyleLbl="sibTrans2D1" presStyleIdx="1" presStyleCnt="3"/>
      <dgm:spPr/>
      <dgm:t>
        <a:bodyPr/>
        <a:lstStyle/>
        <a:p>
          <a:endParaRPr lang="en-GB"/>
        </a:p>
      </dgm:t>
    </dgm:pt>
    <dgm:pt modelId="{823DC054-D8B5-495E-B9D5-FDE2F637E05B}" type="pres">
      <dgm:prSet presAssocID="{FD7F3D73-4C6A-440F-9016-A72A4DA9EFFA}" presName="node" presStyleLbl="node1" presStyleIdx="2" presStyleCnt="4">
        <dgm:presLayoutVars>
          <dgm:bulletEnabled val="1"/>
        </dgm:presLayoutVars>
      </dgm:prSet>
      <dgm:spPr/>
      <dgm:t>
        <a:bodyPr/>
        <a:lstStyle/>
        <a:p>
          <a:endParaRPr lang="en-GB"/>
        </a:p>
      </dgm:t>
    </dgm:pt>
    <dgm:pt modelId="{A969BE11-ED34-470A-B368-F360D6EF3B2E}" type="pres">
      <dgm:prSet presAssocID="{1E904126-8D29-4C78-B4C7-AFDD331AEACC}" presName="sibTrans" presStyleLbl="sibTrans2D1" presStyleIdx="2" presStyleCnt="3"/>
      <dgm:spPr/>
      <dgm:t>
        <a:bodyPr/>
        <a:lstStyle/>
        <a:p>
          <a:endParaRPr lang="en-GB"/>
        </a:p>
      </dgm:t>
    </dgm:pt>
    <dgm:pt modelId="{61583150-E506-43B8-957B-9AD4B4398340}" type="pres">
      <dgm:prSet presAssocID="{1E904126-8D29-4C78-B4C7-AFDD331AEACC}" presName="connectorText" presStyleLbl="sibTrans2D1" presStyleIdx="2" presStyleCnt="3"/>
      <dgm:spPr/>
      <dgm:t>
        <a:bodyPr/>
        <a:lstStyle/>
        <a:p>
          <a:endParaRPr lang="en-GB"/>
        </a:p>
      </dgm:t>
    </dgm:pt>
    <dgm:pt modelId="{114E67BB-6DFF-4768-A0C5-690D5124C1D9}" type="pres">
      <dgm:prSet presAssocID="{5B6DD1A9-F888-4EBB-8838-FD0C7ACAFE33}" presName="node" presStyleLbl="node1" presStyleIdx="3" presStyleCnt="4">
        <dgm:presLayoutVars>
          <dgm:bulletEnabled val="1"/>
        </dgm:presLayoutVars>
      </dgm:prSet>
      <dgm:spPr/>
      <dgm:t>
        <a:bodyPr/>
        <a:lstStyle/>
        <a:p>
          <a:endParaRPr lang="en-GB"/>
        </a:p>
      </dgm:t>
    </dgm:pt>
  </dgm:ptLst>
  <dgm:cxnLst>
    <dgm:cxn modelId="{E6C7F504-0D90-40B2-9CF0-23460DE73DAC}" type="presOf" srcId="{850C4749-FBD3-4EC1-BF1A-7974EA239CC1}" destId="{A97FD584-2A02-43F0-ADE4-91A1FC11CCBC}" srcOrd="0" destOrd="0" presId="urn:microsoft.com/office/officeart/2005/8/layout/process1"/>
    <dgm:cxn modelId="{248134CE-9F66-4193-A791-B0D898643E41}" srcId="{BF03B419-5B87-446E-8FEB-819F1E8FAE72}" destId="{5B6DD1A9-F888-4EBB-8838-FD0C7ACAFE33}" srcOrd="3" destOrd="0" parTransId="{98A0D88F-0B2C-475C-90DE-557FC8C21EA9}" sibTransId="{4941C61C-6DF2-4416-871D-CDB31AC3441F}"/>
    <dgm:cxn modelId="{E7F61C12-B1D4-40FE-88FB-63C67676104F}" type="presOf" srcId="{5B6DD1A9-F888-4EBB-8838-FD0C7ACAFE33}" destId="{114E67BB-6DFF-4768-A0C5-690D5124C1D9}" srcOrd="0" destOrd="0" presId="urn:microsoft.com/office/officeart/2005/8/layout/process1"/>
    <dgm:cxn modelId="{19B64B1C-AB0A-4B5E-8E4B-754805AAFBBC}" type="presOf" srcId="{1E904126-8D29-4C78-B4C7-AFDD331AEACC}" destId="{61583150-E506-43B8-957B-9AD4B4398340}" srcOrd="1" destOrd="0" presId="urn:microsoft.com/office/officeart/2005/8/layout/process1"/>
    <dgm:cxn modelId="{2AAE66E4-76DB-4D0A-863C-8554997E9EB0}" type="presOf" srcId="{BF03B419-5B87-446E-8FEB-819F1E8FAE72}" destId="{B8EC3C34-1E8D-4152-9A34-8D518CC78A9E}" srcOrd="0" destOrd="0" presId="urn:microsoft.com/office/officeart/2005/8/layout/process1"/>
    <dgm:cxn modelId="{EAB92E47-58AB-4B1E-8447-0624B45BFC0D}" type="presOf" srcId="{1E904126-8D29-4C78-B4C7-AFDD331AEACC}" destId="{A969BE11-ED34-470A-B368-F360D6EF3B2E}" srcOrd="0" destOrd="0" presId="urn:microsoft.com/office/officeart/2005/8/layout/process1"/>
    <dgm:cxn modelId="{E68533CA-DFE6-4C1C-B332-B72C5A2A5DCE}" srcId="{BF03B419-5B87-446E-8FEB-819F1E8FAE72}" destId="{1399D787-3AEE-4024-B3F8-54390AAF4767}" srcOrd="0" destOrd="0" parTransId="{593E9176-7ECD-4855-AD52-0482B1A48853}" sibTransId="{32882CC6-3BAB-4E16-86EC-0ACEDAE8AAFA}"/>
    <dgm:cxn modelId="{DB2E224D-D5DE-4DC1-9B14-166D026096F4}" type="presOf" srcId="{32882CC6-3BAB-4E16-86EC-0ACEDAE8AAFA}" destId="{D4F591BA-8145-4B72-8E42-78287CA93F5A}" srcOrd="0" destOrd="0" presId="urn:microsoft.com/office/officeart/2005/8/layout/process1"/>
    <dgm:cxn modelId="{10AD7F7E-5E63-4A66-9955-706E93D0AF55}" type="presOf" srcId="{5C4BB31B-B0FF-470A-95D8-AFBC940E2CDD}" destId="{648965CD-F67A-497C-A6A9-05089DB9296A}" srcOrd="1" destOrd="0" presId="urn:microsoft.com/office/officeart/2005/8/layout/process1"/>
    <dgm:cxn modelId="{75818E41-1EED-4EE5-88A3-A1F62F66F61F}" type="presOf" srcId="{FD7F3D73-4C6A-440F-9016-A72A4DA9EFFA}" destId="{823DC054-D8B5-495E-B9D5-FDE2F637E05B}" srcOrd="0" destOrd="0" presId="urn:microsoft.com/office/officeart/2005/8/layout/process1"/>
    <dgm:cxn modelId="{94A1D4D5-9E0F-43B6-A183-D6A2558CF42B}" type="presOf" srcId="{1399D787-3AEE-4024-B3F8-54390AAF4767}" destId="{5F5A2CF7-F79A-41A6-8F40-036A980C01FB}" srcOrd="0" destOrd="0" presId="urn:microsoft.com/office/officeart/2005/8/layout/process1"/>
    <dgm:cxn modelId="{F4571097-86AE-4FEC-BC4A-9A7803F843B7}" srcId="{BF03B419-5B87-446E-8FEB-819F1E8FAE72}" destId="{850C4749-FBD3-4EC1-BF1A-7974EA239CC1}" srcOrd="1" destOrd="0" parTransId="{3F111476-BF4A-46B5-9525-E4997968E6D3}" sibTransId="{5C4BB31B-B0FF-470A-95D8-AFBC940E2CDD}"/>
    <dgm:cxn modelId="{4D071B7C-DF37-4099-9F85-B9354AADD22F}" type="presOf" srcId="{5C4BB31B-B0FF-470A-95D8-AFBC940E2CDD}" destId="{CC1F519A-F48C-4160-8B8B-E13FD3EA9300}" srcOrd="0" destOrd="0" presId="urn:microsoft.com/office/officeart/2005/8/layout/process1"/>
    <dgm:cxn modelId="{CB6E262C-B7DC-4515-BB1C-D2DB190DCE2A}" type="presOf" srcId="{32882CC6-3BAB-4E16-86EC-0ACEDAE8AAFA}" destId="{ED592C38-B360-498C-B0B9-1F1B8DC86033}" srcOrd="1" destOrd="0" presId="urn:microsoft.com/office/officeart/2005/8/layout/process1"/>
    <dgm:cxn modelId="{A4304B60-3356-452C-AE10-F49A66C377D4}" srcId="{BF03B419-5B87-446E-8FEB-819F1E8FAE72}" destId="{FD7F3D73-4C6A-440F-9016-A72A4DA9EFFA}" srcOrd="2" destOrd="0" parTransId="{33032FC2-0CCF-4832-BB05-C0D044EE440A}" sibTransId="{1E904126-8D29-4C78-B4C7-AFDD331AEACC}"/>
    <dgm:cxn modelId="{7DBAD131-1DA6-43DA-9B17-8818E0CF6030}" type="presParOf" srcId="{B8EC3C34-1E8D-4152-9A34-8D518CC78A9E}" destId="{5F5A2CF7-F79A-41A6-8F40-036A980C01FB}" srcOrd="0" destOrd="0" presId="urn:microsoft.com/office/officeart/2005/8/layout/process1"/>
    <dgm:cxn modelId="{C708A2D9-695B-4269-8A5A-64C990A8A55F}" type="presParOf" srcId="{B8EC3C34-1E8D-4152-9A34-8D518CC78A9E}" destId="{D4F591BA-8145-4B72-8E42-78287CA93F5A}" srcOrd="1" destOrd="0" presId="urn:microsoft.com/office/officeart/2005/8/layout/process1"/>
    <dgm:cxn modelId="{33D47FA8-A043-4C8F-92A8-951045932CEE}" type="presParOf" srcId="{D4F591BA-8145-4B72-8E42-78287CA93F5A}" destId="{ED592C38-B360-498C-B0B9-1F1B8DC86033}" srcOrd="0" destOrd="0" presId="urn:microsoft.com/office/officeart/2005/8/layout/process1"/>
    <dgm:cxn modelId="{2F2DB471-127B-4B1A-97A1-FF0608210766}" type="presParOf" srcId="{B8EC3C34-1E8D-4152-9A34-8D518CC78A9E}" destId="{A97FD584-2A02-43F0-ADE4-91A1FC11CCBC}" srcOrd="2" destOrd="0" presId="urn:microsoft.com/office/officeart/2005/8/layout/process1"/>
    <dgm:cxn modelId="{806AA0E9-08F8-42DB-833C-E51F95674A19}" type="presParOf" srcId="{B8EC3C34-1E8D-4152-9A34-8D518CC78A9E}" destId="{CC1F519A-F48C-4160-8B8B-E13FD3EA9300}" srcOrd="3" destOrd="0" presId="urn:microsoft.com/office/officeart/2005/8/layout/process1"/>
    <dgm:cxn modelId="{A74C2FF2-549F-4EAF-A922-0BA8A5CF96BC}" type="presParOf" srcId="{CC1F519A-F48C-4160-8B8B-E13FD3EA9300}" destId="{648965CD-F67A-497C-A6A9-05089DB9296A}" srcOrd="0" destOrd="0" presId="urn:microsoft.com/office/officeart/2005/8/layout/process1"/>
    <dgm:cxn modelId="{2C550EB8-EB64-4C00-AD02-16C6BDB982E4}" type="presParOf" srcId="{B8EC3C34-1E8D-4152-9A34-8D518CC78A9E}" destId="{823DC054-D8B5-495E-B9D5-FDE2F637E05B}" srcOrd="4" destOrd="0" presId="urn:microsoft.com/office/officeart/2005/8/layout/process1"/>
    <dgm:cxn modelId="{B9573552-C80D-413A-A8D5-CE2A59EE3BD7}" type="presParOf" srcId="{B8EC3C34-1E8D-4152-9A34-8D518CC78A9E}" destId="{A969BE11-ED34-470A-B368-F360D6EF3B2E}" srcOrd="5" destOrd="0" presId="urn:microsoft.com/office/officeart/2005/8/layout/process1"/>
    <dgm:cxn modelId="{E68702E1-F691-441D-B63F-2102D60D468B}" type="presParOf" srcId="{A969BE11-ED34-470A-B368-F360D6EF3B2E}" destId="{61583150-E506-43B8-957B-9AD4B4398340}" srcOrd="0" destOrd="0" presId="urn:microsoft.com/office/officeart/2005/8/layout/process1"/>
    <dgm:cxn modelId="{A965F343-7696-410B-B5F1-F67493D005A0}" type="presParOf" srcId="{B8EC3C34-1E8D-4152-9A34-8D518CC78A9E}" destId="{114E67BB-6DFF-4768-A0C5-690D5124C1D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3B419-5B87-446E-8FEB-819F1E8FAE72}" type="doc">
      <dgm:prSet loTypeId="urn:microsoft.com/office/officeart/2005/8/layout/process1" loCatId="process" qsTypeId="urn:microsoft.com/office/officeart/2005/8/quickstyle/simple1" qsCatId="simple" csTypeId="urn:microsoft.com/office/officeart/2005/8/colors/accent1_3" csCatId="accent1" phldr="1"/>
      <dgm:spPr/>
    </dgm:pt>
    <dgm:pt modelId="{1399D787-3AEE-4024-B3F8-54390AAF4767}">
      <dgm:prSet phldrT="[Text]" custT="1"/>
      <dgm:spPr/>
      <dgm:t>
        <a:bodyPr/>
        <a:lstStyle/>
        <a:p>
          <a:r>
            <a:rPr lang="en-GB" sz="1800" dirty="0" smtClean="0">
              <a:solidFill>
                <a:schemeClr val="tx1"/>
              </a:solidFill>
            </a:rPr>
            <a:t>Slenderness from geometry and </a:t>
          </a:r>
          <a:r>
            <a:rPr lang="en-GB" sz="1800" dirty="0" err="1" smtClean="0">
              <a:solidFill>
                <a:schemeClr val="tx1"/>
              </a:solidFill>
            </a:rPr>
            <a:t>f</a:t>
          </a:r>
          <a:r>
            <a:rPr lang="en-GB" sz="1800" baseline="-25000" dirty="0" err="1" smtClean="0">
              <a:solidFill>
                <a:schemeClr val="tx1"/>
              </a:solidFill>
            </a:rPr>
            <a:t>y</a:t>
          </a:r>
          <a:endParaRPr lang="en-GB" sz="1800" baseline="-25000" dirty="0">
            <a:solidFill>
              <a:schemeClr val="tx1"/>
            </a:solidFill>
          </a:endParaRPr>
        </a:p>
      </dgm:t>
    </dgm:pt>
    <dgm:pt modelId="{593E9176-7ECD-4855-AD52-0482B1A48853}" type="parTrans" cxnId="{E68533CA-DFE6-4C1C-B332-B72C5A2A5DCE}">
      <dgm:prSet/>
      <dgm:spPr/>
      <dgm:t>
        <a:bodyPr/>
        <a:lstStyle/>
        <a:p>
          <a:endParaRPr lang="en-GB" sz="1800">
            <a:solidFill>
              <a:schemeClr val="tx1"/>
            </a:solidFill>
          </a:endParaRPr>
        </a:p>
      </dgm:t>
    </dgm:pt>
    <dgm:pt modelId="{32882CC6-3BAB-4E16-86EC-0ACEDAE8AAFA}" type="sibTrans" cxnId="{E68533CA-DFE6-4C1C-B332-B72C5A2A5DCE}">
      <dgm:prSet custT="1"/>
      <dgm:spPr/>
      <dgm:t>
        <a:bodyPr/>
        <a:lstStyle/>
        <a:p>
          <a:endParaRPr lang="en-GB" sz="1800">
            <a:solidFill>
              <a:schemeClr val="tx1"/>
            </a:solidFill>
          </a:endParaRPr>
        </a:p>
      </dgm:t>
    </dgm:pt>
    <dgm:pt modelId="{850C4749-FBD3-4EC1-BF1A-7974EA239CC1}">
      <dgm:prSet phldrT="[Text]" custT="1"/>
      <dgm:spPr/>
      <dgm:t>
        <a:bodyPr/>
        <a:lstStyle/>
        <a:p>
          <a:r>
            <a:rPr lang="en-GB" sz="1800" dirty="0" smtClean="0">
              <a:solidFill>
                <a:schemeClr val="tx1"/>
              </a:solidFill>
            </a:rPr>
            <a:t>Section classification</a:t>
          </a:r>
          <a:endParaRPr lang="en-GB" sz="1800" dirty="0">
            <a:solidFill>
              <a:schemeClr val="tx1"/>
            </a:solidFill>
          </a:endParaRPr>
        </a:p>
      </dgm:t>
    </dgm:pt>
    <dgm:pt modelId="{3F111476-BF4A-46B5-9525-E4997968E6D3}" type="parTrans" cxnId="{F4571097-86AE-4FEC-BC4A-9A7803F843B7}">
      <dgm:prSet/>
      <dgm:spPr/>
      <dgm:t>
        <a:bodyPr/>
        <a:lstStyle/>
        <a:p>
          <a:endParaRPr lang="en-GB" sz="1800">
            <a:solidFill>
              <a:schemeClr val="tx1"/>
            </a:solidFill>
          </a:endParaRPr>
        </a:p>
      </dgm:t>
    </dgm:pt>
    <dgm:pt modelId="{5C4BB31B-B0FF-470A-95D8-AFBC940E2CDD}" type="sibTrans" cxnId="{F4571097-86AE-4FEC-BC4A-9A7803F843B7}">
      <dgm:prSet custT="1"/>
      <dgm:spPr/>
      <dgm:t>
        <a:bodyPr/>
        <a:lstStyle/>
        <a:p>
          <a:endParaRPr lang="en-GB" sz="1800">
            <a:solidFill>
              <a:schemeClr val="tx1"/>
            </a:solidFill>
          </a:endParaRPr>
        </a:p>
      </dgm:t>
    </dgm:pt>
    <dgm:pt modelId="{FD7F3D73-4C6A-440F-9016-A72A4DA9EFFA}">
      <dgm:prSet phldrT="[Text]" custT="1"/>
      <dgm:spPr/>
      <dgm:t>
        <a:bodyPr/>
        <a:lstStyle/>
        <a:p>
          <a:r>
            <a:rPr lang="en-GB" sz="1800" dirty="0" smtClean="0">
              <a:solidFill>
                <a:schemeClr val="tx1"/>
              </a:solidFill>
            </a:rPr>
            <a:t>Elastic, perfectly plastic material model</a:t>
          </a:r>
          <a:endParaRPr lang="en-GB" sz="1800" dirty="0">
            <a:solidFill>
              <a:schemeClr val="tx1"/>
            </a:solidFill>
          </a:endParaRPr>
        </a:p>
      </dgm:t>
    </dgm:pt>
    <dgm:pt modelId="{33032FC2-0CCF-4832-BB05-C0D044EE440A}" type="parTrans" cxnId="{A4304B60-3356-452C-AE10-F49A66C377D4}">
      <dgm:prSet/>
      <dgm:spPr/>
      <dgm:t>
        <a:bodyPr/>
        <a:lstStyle/>
        <a:p>
          <a:endParaRPr lang="en-GB" sz="1800">
            <a:solidFill>
              <a:schemeClr val="tx1"/>
            </a:solidFill>
          </a:endParaRPr>
        </a:p>
      </dgm:t>
    </dgm:pt>
    <dgm:pt modelId="{1E904126-8D29-4C78-B4C7-AFDD331AEACC}" type="sibTrans" cxnId="{A4304B60-3356-452C-AE10-F49A66C377D4}">
      <dgm:prSet custT="1"/>
      <dgm:spPr/>
      <dgm:t>
        <a:bodyPr/>
        <a:lstStyle/>
        <a:p>
          <a:endParaRPr lang="en-GB" sz="1800">
            <a:solidFill>
              <a:schemeClr val="tx1"/>
            </a:solidFill>
          </a:endParaRPr>
        </a:p>
      </dgm:t>
    </dgm:pt>
    <dgm:pt modelId="{5B6DD1A9-F888-4EBB-8838-FD0C7ACAFE33}">
      <dgm:prSet custT="1"/>
      <dgm:spPr/>
      <dgm:t>
        <a:bodyPr/>
        <a:lstStyle/>
        <a:p>
          <a:r>
            <a:rPr lang="en-GB" sz="1800" dirty="0" smtClean="0">
              <a:solidFill>
                <a:schemeClr val="tx1"/>
              </a:solidFill>
            </a:rPr>
            <a:t>Resistance</a:t>
          </a:r>
          <a:endParaRPr lang="en-GB" sz="1800" dirty="0">
            <a:solidFill>
              <a:schemeClr val="tx1"/>
            </a:solidFill>
          </a:endParaRPr>
        </a:p>
      </dgm:t>
    </dgm:pt>
    <dgm:pt modelId="{98A0D88F-0B2C-475C-90DE-557FC8C21EA9}" type="parTrans" cxnId="{248134CE-9F66-4193-A791-B0D898643E41}">
      <dgm:prSet/>
      <dgm:spPr/>
      <dgm:t>
        <a:bodyPr/>
        <a:lstStyle/>
        <a:p>
          <a:endParaRPr lang="en-GB" sz="1800">
            <a:solidFill>
              <a:schemeClr val="tx1"/>
            </a:solidFill>
          </a:endParaRPr>
        </a:p>
      </dgm:t>
    </dgm:pt>
    <dgm:pt modelId="{4941C61C-6DF2-4416-871D-CDB31AC3441F}" type="sibTrans" cxnId="{248134CE-9F66-4193-A791-B0D898643E41}">
      <dgm:prSet/>
      <dgm:spPr/>
      <dgm:t>
        <a:bodyPr/>
        <a:lstStyle/>
        <a:p>
          <a:endParaRPr lang="en-GB" sz="1800">
            <a:solidFill>
              <a:schemeClr val="tx1"/>
            </a:solidFill>
          </a:endParaRPr>
        </a:p>
      </dgm:t>
    </dgm:pt>
    <dgm:pt modelId="{B8EC3C34-1E8D-4152-9A34-8D518CC78A9E}" type="pres">
      <dgm:prSet presAssocID="{BF03B419-5B87-446E-8FEB-819F1E8FAE72}" presName="Name0" presStyleCnt="0">
        <dgm:presLayoutVars>
          <dgm:dir/>
          <dgm:resizeHandles val="exact"/>
        </dgm:presLayoutVars>
      </dgm:prSet>
      <dgm:spPr/>
    </dgm:pt>
    <dgm:pt modelId="{5F5A2CF7-F79A-41A6-8F40-036A980C01FB}" type="pres">
      <dgm:prSet presAssocID="{1399D787-3AEE-4024-B3F8-54390AAF4767}" presName="node" presStyleLbl="node1" presStyleIdx="0" presStyleCnt="4" custLinFactNeighborX="-2585">
        <dgm:presLayoutVars>
          <dgm:bulletEnabled val="1"/>
        </dgm:presLayoutVars>
      </dgm:prSet>
      <dgm:spPr/>
      <dgm:t>
        <a:bodyPr/>
        <a:lstStyle/>
        <a:p>
          <a:endParaRPr lang="en-GB"/>
        </a:p>
      </dgm:t>
    </dgm:pt>
    <dgm:pt modelId="{D4F591BA-8145-4B72-8E42-78287CA93F5A}" type="pres">
      <dgm:prSet presAssocID="{32882CC6-3BAB-4E16-86EC-0ACEDAE8AAFA}" presName="sibTrans" presStyleLbl="sibTrans2D1" presStyleIdx="0" presStyleCnt="3"/>
      <dgm:spPr/>
      <dgm:t>
        <a:bodyPr/>
        <a:lstStyle/>
        <a:p>
          <a:endParaRPr lang="en-GB"/>
        </a:p>
      </dgm:t>
    </dgm:pt>
    <dgm:pt modelId="{ED592C38-B360-498C-B0B9-1F1B8DC86033}" type="pres">
      <dgm:prSet presAssocID="{32882CC6-3BAB-4E16-86EC-0ACEDAE8AAFA}" presName="connectorText" presStyleLbl="sibTrans2D1" presStyleIdx="0" presStyleCnt="3"/>
      <dgm:spPr/>
      <dgm:t>
        <a:bodyPr/>
        <a:lstStyle/>
        <a:p>
          <a:endParaRPr lang="en-GB"/>
        </a:p>
      </dgm:t>
    </dgm:pt>
    <dgm:pt modelId="{A97FD584-2A02-43F0-ADE4-91A1FC11CCBC}" type="pres">
      <dgm:prSet presAssocID="{850C4749-FBD3-4EC1-BF1A-7974EA239CC1}" presName="node" presStyleLbl="node1" presStyleIdx="1" presStyleCnt="4">
        <dgm:presLayoutVars>
          <dgm:bulletEnabled val="1"/>
        </dgm:presLayoutVars>
      </dgm:prSet>
      <dgm:spPr/>
      <dgm:t>
        <a:bodyPr/>
        <a:lstStyle/>
        <a:p>
          <a:endParaRPr lang="en-GB"/>
        </a:p>
      </dgm:t>
    </dgm:pt>
    <dgm:pt modelId="{CC1F519A-F48C-4160-8B8B-E13FD3EA9300}" type="pres">
      <dgm:prSet presAssocID="{5C4BB31B-B0FF-470A-95D8-AFBC940E2CDD}" presName="sibTrans" presStyleLbl="sibTrans2D1" presStyleIdx="1" presStyleCnt="3"/>
      <dgm:spPr/>
      <dgm:t>
        <a:bodyPr/>
        <a:lstStyle/>
        <a:p>
          <a:endParaRPr lang="en-GB"/>
        </a:p>
      </dgm:t>
    </dgm:pt>
    <dgm:pt modelId="{648965CD-F67A-497C-A6A9-05089DB9296A}" type="pres">
      <dgm:prSet presAssocID="{5C4BB31B-B0FF-470A-95D8-AFBC940E2CDD}" presName="connectorText" presStyleLbl="sibTrans2D1" presStyleIdx="1" presStyleCnt="3"/>
      <dgm:spPr/>
      <dgm:t>
        <a:bodyPr/>
        <a:lstStyle/>
        <a:p>
          <a:endParaRPr lang="en-GB"/>
        </a:p>
      </dgm:t>
    </dgm:pt>
    <dgm:pt modelId="{823DC054-D8B5-495E-B9D5-FDE2F637E05B}" type="pres">
      <dgm:prSet presAssocID="{FD7F3D73-4C6A-440F-9016-A72A4DA9EFFA}" presName="node" presStyleLbl="node1" presStyleIdx="2" presStyleCnt="4">
        <dgm:presLayoutVars>
          <dgm:bulletEnabled val="1"/>
        </dgm:presLayoutVars>
      </dgm:prSet>
      <dgm:spPr/>
      <dgm:t>
        <a:bodyPr/>
        <a:lstStyle/>
        <a:p>
          <a:endParaRPr lang="en-GB"/>
        </a:p>
      </dgm:t>
    </dgm:pt>
    <dgm:pt modelId="{A969BE11-ED34-470A-B368-F360D6EF3B2E}" type="pres">
      <dgm:prSet presAssocID="{1E904126-8D29-4C78-B4C7-AFDD331AEACC}" presName="sibTrans" presStyleLbl="sibTrans2D1" presStyleIdx="2" presStyleCnt="3"/>
      <dgm:spPr/>
      <dgm:t>
        <a:bodyPr/>
        <a:lstStyle/>
        <a:p>
          <a:endParaRPr lang="en-GB"/>
        </a:p>
      </dgm:t>
    </dgm:pt>
    <dgm:pt modelId="{61583150-E506-43B8-957B-9AD4B4398340}" type="pres">
      <dgm:prSet presAssocID="{1E904126-8D29-4C78-B4C7-AFDD331AEACC}" presName="connectorText" presStyleLbl="sibTrans2D1" presStyleIdx="2" presStyleCnt="3"/>
      <dgm:spPr/>
      <dgm:t>
        <a:bodyPr/>
        <a:lstStyle/>
        <a:p>
          <a:endParaRPr lang="en-GB"/>
        </a:p>
      </dgm:t>
    </dgm:pt>
    <dgm:pt modelId="{114E67BB-6DFF-4768-A0C5-690D5124C1D9}" type="pres">
      <dgm:prSet presAssocID="{5B6DD1A9-F888-4EBB-8838-FD0C7ACAFE33}" presName="node" presStyleLbl="node1" presStyleIdx="3" presStyleCnt="4">
        <dgm:presLayoutVars>
          <dgm:bulletEnabled val="1"/>
        </dgm:presLayoutVars>
      </dgm:prSet>
      <dgm:spPr/>
      <dgm:t>
        <a:bodyPr/>
        <a:lstStyle/>
        <a:p>
          <a:endParaRPr lang="en-GB"/>
        </a:p>
      </dgm:t>
    </dgm:pt>
  </dgm:ptLst>
  <dgm:cxnLst>
    <dgm:cxn modelId="{248134CE-9F66-4193-A791-B0D898643E41}" srcId="{BF03B419-5B87-446E-8FEB-819F1E8FAE72}" destId="{5B6DD1A9-F888-4EBB-8838-FD0C7ACAFE33}" srcOrd="3" destOrd="0" parTransId="{98A0D88F-0B2C-475C-90DE-557FC8C21EA9}" sibTransId="{4941C61C-6DF2-4416-871D-CDB31AC3441F}"/>
    <dgm:cxn modelId="{174C95F6-2C27-4411-8A3B-159132C7E163}" type="presOf" srcId="{32882CC6-3BAB-4E16-86EC-0ACEDAE8AAFA}" destId="{ED592C38-B360-498C-B0B9-1F1B8DC86033}" srcOrd="1" destOrd="0" presId="urn:microsoft.com/office/officeart/2005/8/layout/process1"/>
    <dgm:cxn modelId="{E6F5E50D-8A64-4738-AAA4-9C91940E8849}" type="presOf" srcId="{BF03B419-5B87-446E-8FEB-819F1E8FAE72}" destId="{B8EC3C34-1E8D-4152-9A34-8D518CC78A9E}" srcOrd="0" destOrd="0" presId="urn:microsoft.com/office/officeart/2005/8/layout/process1"/>
    <dgm:cxn modelId="{CD111BF7-F164-43A7-A0E9-CDBA655BD7E6}" type="presOf" srcId="{850C4749-FBD3-4EC1-BF1A-7974EA239CC1}" destId="{A97FD584-2A02-43F0-ADE4-91A1FC11CCBC}" srcOrd="0" destOrd="0" presId="urn:microsoft.com/office/officeart/2005/8/layout/process1"/>
    <dgm:cxn modelId="{24C3BD27-2C6C-4256-9816-143F970C02D0}" type="presOf" srcId="{5C4BB31B-B0FF-470A-95D8-AFBC940E2CDD}" destId="{CC1F519A-F48C-4160-8B8B-E13FD3EA9300}" srcOrd="0" destOrd="0" presId="urn:microsoft.com/office/officeart/2005/8/layout/process1"/>
    <dgm:cxn modelId="{402C7620-7FDE-44E5-95B9-ED5BA4F14DCA}" type="presOf" srcId="{5B6DD1A9-F888-4EBB-8838-FD0C7ACAFE33}" destId="{114E67BB-6DFF-4768-A0C5-690D5124C1D9}" srcOrd="0" destOrd="0" presId="urn:microsoft.com/office/officeart/2005/8/layout/process1"/>
    <dgm:cxn modelId="{96ED93F5-A83D-4B01-80ED-7D825EA86D6B}" type="presOf" srcId="{1E904126-8D29-4C78-B4C7-AFDD331AEACC}" destId="{A969BE11-ED34-470A-B368-F360D6EF3B2E}" srcOrd="0" destOrd="0" presId="urn:microsoft.com/office/officeart/2005/8/layout/process1"/>
    <dgm:cxn modelId="{A4304B60-3356-452C-AE10-F49A66C377D4}" srcId="{BF03B419-5B87-446E-8FEB-819F1E8FAE72}" destId="{FD7F3D73-4C6A-440F-9016-A72A4DA9EFFA}" srcOrd="2" destOrd="0" parTransId="{33032FC2-0CCF-4832-BB05-C0D044EE440A}" sibTransId="{1E904126-8D29-4C78-B4C7-AFDD331AEACC}"/>
    <dgm:cxn modelId="{4BD67718-1287-4819-B39C-98F50DD252EB}" type="presOf" srcId="{32882CC6-3BAB-4E16-86EC-0ACEDAE8AAFA}" destId="{D4F591BA-8145-4B72-8E42-78287CA93F5A}" srcOrd="0" destOrd="0" presId="urn:microsoft.com/office/officeart/2005/8/layout/process1"/>
    <dgm:cxn modelId="{12EC0056-C97F-4786-B765-19CB17368C8B}" type="presOf" srcId="{FD7F3D73-4C6A-440F-9016-A72A4DA9EFFA}" destId="{823DC054-D8B5-495E-B9D5-FDE2F637E05B}" srcOrd="0" destOrd="0" presId="urn:microsoft.com/office/officeart/2005/8/layout/process1"/>
    <dgm:cxn modelId="{AF60E3F5-CE94-4E8F-B0D4-51EE0422186C}" type="presOf" srcId="{5C4BB31B-B0FF-470A-95D8-AFBC940E2CDD}" destId="{648965CD-F67A-497C-A6A9-05089DB9296A}" srcOrd="1" destOrd="0" presId="urn:microsoft.com/office/officeart/2005/8/layout/process1"/>
    <dgm:cxn modelId="{D2A274B5-82CB-4AE5-842B-7EEF0248D161}" type="presOf" srcId="{1E904126-8D29-4C78-B4C7-AFDD331AEACC}" destId="{61583150-E506-43B8-957B-9AD4B4398340}" srcOrd="1" destOrd="0" presId="urn:microsoft.com/office/officeart/2005/8/layout/process1"/>
    <dgm:cxn modelId="{E68533CA-DFE6-4C1C-B332-B72C5A2A5DCE}" srcId="{BF03B419-5B87-446E-8FEB-819F1E8FAE72}" destId="{1399D787-3AEE-4024-B3F8-54390AAF4767}" srcOrd="0" destOrd="0" parTransId="{593E9176-7ECD-4855-AD52-0482B1A48853}" sibTransId="{32882CC6-3BAB-4E16-86EC-0ACEDAE8AAFA}"/>
    <dgm:cxn modelId="{4B265245-3ADF-4F32-9ECB-B4806D54C930}" type="presOf" srcId="{1399D787-3AEE-4024-B3F8-54390AAF4767}" destId="{5F5A2CF7-F79A-41A6-8F40-036A980C01FB}" srcOrd="0" destOrd="0" presId="urn:microsoft.com/office/officeart/2005/8/layout/process1"/>
    <dgm:cxn modelId="{F4571097-86AE-4FEC-BC4A-9A7803F843B7}" srcId="{BF03B419-5B87-446E-8FEB-819F1E8FAE72}" destId="{850C4749-FBD3-4EC1-BF1A-7974EA239CC1}" srcOrd="1" destOrd="0" parTransId="{3F111476-BF4A-46B5-9525-E4997968E6D3}" sibTransId="{5C4BB31B-B0FF-470A-95D8-AFBC940E2CDD}"/>
    <dgm:cxn modelId="{99805850-1018-4D67-9521-E6EA434F0FF7}" type="presParOf" srcId="{B8EC3C34-1E8D-4152-9A34-8D518CC78A9E}" destId="{5F5A2CF7-F79A-41A6-8F40-036A980C01FB}" srcOrd="0" destOrd="0" presId="urn:microsoft.com/office/officeart/2005/8/layout/process1"/>
    <dgm:cxn modelId="{22B7C4A7-9069-491B-A3DC-52637115B7E3}" type="presParOf" srcId="{B8EC3C34-1E8D-4152-9A34-8D518CC78A9E}" destId="{D4F591BA-8145-4B72-8E42-78287CA93F5A}" srcOrd="1" destOrd="0" presId="urn:microsoft.com/office/officeart/2005/8/layout/process1"/>
    <dgm:cxn modelId="{564322F4-7D19-42E8-9151-F855F6D97F30}" type="presParOf" srcId="{D4F591BA-8145-4B72-8E42-78287CA93F5A}" destId="{ED592C38-B360-498C-B0B9-1F1B8DC86033}" srcOrd="0" destOrd="0" presId="urn:microsoft.com/office/officeart/2005/8/layout/process1"/>
    <dgm:cxn modelId="{1C2951F2-7FB9-4A72-9E71-ADA8B553BB1E}" type="presParOf" srcId="{B8EC3C34-1E8D-4152-9A34-8D518CC78A9E}" destId="{A97FD584-2A02-43F0-ADE4-91A1FC11CCBC}" srcOrd="2" destOrd="0" presId="urn:microsoft.com/office/officeart/2005/8/layout/process1"/>
    <dgm:cxn modelId="{D79712AC-F80A-466C-8734-D4038B42DD60}" type="presParOf" srcId="{B8EC3C34-1E8D-4152-9A34-8D518CC78A9E}" destId="{CC1F519A-F48C-4160-8B8B-E13FD3EA9300}" srcOrd="3" destOrd="0" presId="urn:microsoft.com/office/officeart/2005/8/layout/process1"/>
    <dgm:cxn modelId="{B789FC13-C751-495B-ADF6-C65453780DED}" type="presParOf" srcId="{CC1F519A-F48C-4160-8B8B-E13FD3EA9300}" destId="{648965CD-F67A-497C-A6A9-05089DB9296A}" srcOrd="0" destOrd="0" presId="urn:microsoft.com/office/officeart/2005/8/layout/process1"/>
    <dgm:cxn modelId="{FD902CC3-95C8-42AD-8E97-DA5C60C5E91A}" type="presParOf" srcId="{B8EC3C34-1E8D-4152-9A34-8D518CC78A9E}" destId="{823DC054-D8B5-495E-B9D5-FDE2F637E05B}" srcOrd="4" destOrd="0" presId="urn:microsoft.com/office/officeart/2005/8/layout/process1"/>
    <dgm:cxn modelId="{9C7AB09F-207C-4ACC-9E68-8E769F42C81F}" type="presParOf" srcId="{B8EC3C34-1E8D-4152-9A34-8D518CC78A9E}" destId="{A969BE11-ED34-470A-B368-F360D6EF3B2E}" srcOrd="5" destOrd="0" presId="urn:microsoft.com/office/officeart/2005/8/layout/process1"/>
    <dgm:cxn modelId="{95E71657-10FB-42F8-8A8A-3F22811EA3FA}" type="presParOf" srcId="{A969BE11-ED34-470A-B368-F360D6EF3B2E}" destId="{61583150-E506-43B8-957B-9AD4B4398340}" srcOrd="0" destOrd="0" presId="urn:microsoft.com/office/officeart/2005/8/layout/process1"/>
    <dgm:cxn modelId="{BF746DD9-1BB1-4AA2-A48B-8890F30192D9}" type="presParOf" srcId="{B8EC3C34-1E8D-4152-9A34-8D518CC78A9E}" destId="{114E67BB-6DFF-4768-A0C5-690D5124C1D9}"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A2CF7-F79A-41A6-8F40-036A980C01FB}">
      <dsp:nvSpPr>
        <dsp:cNvPr id="0" name=""/>
        <dsp:cNvSpPr/>
      </dsp:nvSpPr>
      <dsp:spPr>
        <a:xfrm>
          <a:off x="0" y="372016"/>
          <a:ext cx="1466448" cy="148821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Slenderness from geometry and </a:t>
          </a:r>
          <a:r>
            <a:rPr lang="en-GB" sz="1800" kern="1200" dirty="0" err="1" smtClean="0">
              <a:solidFill>
                <a:schemeClr val="tx1"/>
              </a:solidFill>
            </a:rPr>
            <a:t>f</a:t>
          </a:r>
          <a:r>
            <a:rPr lang="en-GB" sz="1800" kern="1200" baseline="-25000" dirty="0" err="1" smtClean="0">
              <a:solidFill>
                <a:schemeClr val="tx1"/>
              </a:solidFill>
            </a:rPr>
            <a:t>y</a:t>
          </a:r>
          <a:endParaRPr lang="en-GB" sz="1800" kern="1200" baseline="-25000" dirty="0">
            <a:solidFill>
              <a:schemeClr val="tx1"/>
            </a:solidFill>
          </a:endParaRPr>
        </a:p>
      </dsp:txBody>
      <dsp:txXfrm>
        <a:off x="42951" y="414967"/>
        <a:ext cx="1380546" cy="1402313"/>
      </dsp:txXfrm>
    </dsp:sp>
    <dsp:sp modelId="{D4F591BA-8145-4B72-8E42-78287CA93F5A}">
      <dsp:nvSpPr>
        <dsp:cNvPr id="0" name=""/>
        <dsp:cNvSpPr/>
      </dsp:nvSpPr>
      <dsp:spPr>
        <a:xfrm>
          <a:off x="1613931" y="934284"/>
          <a:ext cx="312664" cy="363679"/>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1613931" y="1007020"/>
        <a:ext cx="218865" cy="218207"/>
      </dsp:txXfrm>
    </dsp:sp>
    <dsp:sp modelId="{A97FD584-2A02-43F0-ADE4-91A1FC11CCBC}">
      <dsp:nvSpPr>
        <dsp:cNvPr id="0" name=""/>
        <dsp:cNvSpPr/>
      </dsp:nvSpPr>
      <dsp:spPr>
        <a:xfrm>
          <a:off x="2056381" y="372016"/>
          <a:ext cx="1466448" cy="1488215"/>
        </a:xfrm>
        <a:prstGeom prst="roundRect">
          <a:avLst>
            <a:gd name="adj" fmla="val 10000"/>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Section deformation capacity from base curve</a:t>
          </a:r>
          <a:endParaRPr lang="en-GB" sz="1800" kern="1200" dirty="0">
            <a:solidFill>
              <a:schemeClr val="tx1"/>
            </a:solidFill>
          </a:endParaRPr>
        </a:p>
      </dsp:txBody>
      <dsp:txXfrm>
        <a:off x="2099332" y="414967"/>
        <a:ext cx="1380546" cy="1402313"/>
      </dsp:txXfrm>
    </dsp:sp>
    <dsp:sp modelId="{CC1F519A-F48C-4160-8B8B-E13FD3EA9300}">
      <dsp:nvSpPr>
        <dsp:cNvPr id="0" name=""/>
        <dsp:cNvSpPr/>
      </dsp:nvSpPr>
      <dsp:spPr>
        <a:xfrm>
          <a:off x="3669474" y="934284"/>
          <a:ext cx="310886" cy="363679"/>
        </a:xfrm>
        <a:prstGeom prst="rightArrow">
          <a:avLst>
            <a:gd name="adj1" fmla="val 60000"/>
            <a:gd name="adj2" fmla="val 50000"/>
          </a:avLst>
        </a:prstGeom>
        <a:solidFill>
          <a:schemeClr val="accent2">
            <a:shade val="90000"/>
            <a:hueOff val="-287340"/>
            <a:satOff val="204"/>
            <a:lumOff val="160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3669474" y="1007020"/>
        <a:ext cx="217620" cy="218207"/>
      </dsp:txXfrm>
    </dsp:sp>
    <dsp:sp modelId="{823DC054-D8B5-495E-B9D5-FDE2F637E05B}">
      <dsp:nvSpPr>
        <dsp:cNvPr id="0" name=""/>
        <dsp:cNvSpPr/>
      </dsp:nvSpPr>
      <dsp:spPr>
        <a:xfrm>
          <a:off x="4109408" y="372016"/>
          <a:ext cx="1466448" cy="1488215"/>
        </a:xfrm>
        <a:prstGeom prst="roundRect">
          <a:avLst>
            <a:gd name="adj" fmla="val 10000"/>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Elastic, linear hardening material model</a:t>
          </a:r>
          <a:endParaRPr lang="en-GB" sz="1800" kern="1200" dirty="0">
            <a:solidFill>
              <a:schemeClr val="tx1"/>
            </a:solidFill>
          </a:endParaRPr>
        </a:p>
      </dsp:txBody>
      <dsp:txXfrm>
        <a:off x="4152359" y="414967"/>
        <a:ext cx="1380546" cy="1402313"/>
      </dsp:txXfrm>
    </dsp:sp>
    <dsp:sp modelId="{A969BE11-ED34-470A-B368-F360D6EF3B2E}">
      <dsp:nvSpPr>
        <dsp:cNvPr id="0" name=""/>
        <dsp:cNvSpPr/>
      </dsp:nvSpPr>
      <dsp:spPr>
        <a:xfrm>
          <a:off x="5722501" y="934284"/>
          <a:ext cx="310886" cy="363679"/>
        </a:xfrm>
        <a:prstGeom prst="rightArrow">
          <a:avLst>
            <a:gd name="adj1" fmla="val 60000"/>
            <a:gd name="adj2" fmla="val 50000"/>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5722501" y="1007020"/>
        <a:ext cx="217620" cy="218207"/>
      </dsp:txXfrm>
    </dsp:sp>
    <dsp:sp modelId="{114E67BB-6DFF-4768-A0C5-690D5124C1D9}">
      <dsp:nvSpPr>
        <dsp:cNvPr id="0" name=""/>
        <dsp:cNvSpPr/>
      </dsp:nvSpPr>
      <dsp:spPr>
        <a:xfrm>
          <a:off x="6162435" y="372016"/>
          <a:ext cx="1466448" cy="1488215"/>
        </a:xfrm>
        <a:prstGeom prst="roundRect">
          <a:avLst>
            <a:gd name="adj" fmla="val 1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Resistance</a:t>
          </a:r>
          <a:endParaRPr lang="en-GB" sz="1800" kern="1200" dirty="0">
            <a:solidFill>
              <a:schemeClr val="tx1"/>
            </a:solidFill>
          </a:endParaRPr>
        </a:p>
      </dsp:txBody>
      <dsp:txXfrm>
        <a:off x="6205386" y="414967"/>
        <a:ext cx="1380546" cy="1402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A2CF7-F79A-41A6-8F40-036A980C01FB}">
      <dsp:nvSpPr>
        <dsp:cNvPr id="0" name=""/>
        <dsp:cNvSpPr/>
      </dsp:nvSpPr>
      <dsp:spPr>
        <a:xfrm>
          <a:off x="0" y="372016"/>
          <a:ext cx="1466448" cy="148821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Slenderness from geometry and </a:t>
          </a:r>
          <a:r>
            <a:rPr lang="en-GB" sz="1800" kern="1200" dirty="0" err="1" smtClean="0">
              <a:solidFill>
                <a:schemeClr val="tx1"/>
              </a:solidFill>
            </a:rPr>
            <a:t>f</a:t>
          </a:r>
          <a:r>
            <a:rPr lang="en-GB" sz="1800" kern="1200" baseline="-25000" dirty="0" err="1" smtClean="0">
              <a:solidFill>
                <a:schemeClr val="tx1"/>
              </a:solidFill>
            </a:rPr>
            <a:t>y</a:t>
          </a:r>
          <a:endParaRPr lang="en-GB" sz="1800" kern="1200" baseline="-25000" dirty="0">
            <a:solidFill>
              <a:schemeClr val="tx1"/>
            </a:solidFill>
          </a:endParaRPr>
        </a:p>
      </dsp:txBody>
      <dsp:txXfrm>
        <a:off x="42951" y="414967"/>
        <a:ext cx="1380546" cy="1402313"/>
      </dsp:txXfrm>
    </dsp:sp>
    <dsp:sp modelId="{D4F591BA-8145-4B72-8E42-78287CA93F5A}">
      <dsp:nvSpPr>
        <dsp:cNvPr id="0" name=""/>
        <dsp:cNvSpPr/>
      </dsp:nvSpPr>
      <dsp:spPr>
        <a:xfrm>
          <a:off x="1613931" y="934284"/>
          <a:ext cx="312664" cy="36367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1613931" y="1007020"/>
        <a:ext cx="218865" cy="218207"/>
      </dsp:txXfrm>
    </dsp:sp>
    <dsp:sp modelId="{A97FD584-2A02-43F0-ADE4-91A1FC11CCBC}">
      <dsp:nvSpPr>
        <dsp:cNvPr id="0" name=""/>
        <dsp:cNvSpPr/>
      </dsp:nvSpPr>
      <dsp:spPr>
        <a:xfrm>
          <a:off x="2056381" y="372016"/>
          <a:ext cx="1466448" cy="1488215"/>
        </a:xfrm>
        <a:prstGeom prst="roundRect">
          <a:avLst>
            <a:gd name="adj" fmla="val 10000"/>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Section classification</a:t>
          </a:r>
          <a:endParaRPr lang="en-GB" sz="1800" kern="1200" dirty="0">
            <a:solidFill>
              <a:schemeClr val="tx1"/>
            </a:solidFill>
          </a:endParaRPr>
        </a:p>
      </dsp:txBody>
      <dsp:txXfrm>
        <a:off x="2099332" y="414967"/>
        <a:ext cx="1380546" cy="1402313"/>
      </dsp:txXfrm>
    </dsp:sp>
    <dsp:sp modelId="{CC1F519A-F48C-4160-8B8B-E13FD3EA9300}">
      <dsp:nvSpPr>
        <dsp:cNvPr id="0" name=""/>
        <dsp:cNvSpPr/>
      </dsp:nvSpPr>
      <dsp:spPr>
        <a:xfrm>
          <a:off x="3669474" y="934284"/>
          <a:ext cx="310886" cy="363679"/>
        </a:xfrm>
        <a:prstGeom prst="rightArrow">
          <a:avLst>
            <a:gd name="adj1" fmla="val 60000"/>
            <a:gd name="adj2" fmla="val 50000"/>
          </a:avLst>
        </a:prstGeom>
        <a:solidFill>
          <a:schemeClr val="accent1">
            <a:shade val="90000"/>
            <a:hueOff val="135647"/>
            <a:satOff val="-313"/>
            <a:lumOff val="99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3669474" y="1007020"/>
        <a:ext cx="217620" cy="218207"/>
      </dsp:txXfrm>
    </dsp:sp>
    <dsp:sp modelId="{823DC054-D8B5-495E-B9D5-FDE2F637E05B}">
      <dsp:nvSpPr>
        <dsp:cNvPr id="0" name=""/>
        <dsp:cNvSpPr/>
      </dsp:nvSpPr>
      <dsp:spPr>
        <a:xfrm>
          <a:off x="4109408" y="372016"/>
          <a:ext cx="1466448" cy="1488215"/>
        </a:xfrm>
        <a:prstGeom prst="roundRect">
          <a:avLst>
            <a:gd name="adj" fmla="val 10000"/>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Elastic, perfectly plastic material model</a:t>
          </a:r>
          <a:endParaRPr lang="en-GB" sz="1800" kern="1200" dirty="0">
            <a:solidFill>
              <a:schemeClr val="tx1"/>
            </a:solidFill>
          </a:endParaRPr>
        </a:p>
      </dsp:txBody>
      <dsp:txXfrm>
        <a:off x="4152359" y="414967"/>
        <a:ext cx="1380546" cy="1402313"/>
      </dsp:txXfrm>
    </dsp:sp>
    <dsp:sp modelId="{A969BE11-ED34-470A-B368-F360D6EF3B2E}">
      <dsp:nvSpPr>
        <dsp:cNvPr id="0" name=""/>
        <dsp:cNvSpPr/>
      </dsp:nvSpPr>
      <dsp:spPr>
        <a:xfrm>
          <a:off x="5722501" y="934284"/>
          <a:ext cx="310886" cy="363679"/>
        </a:xfrm>
        <a:prstGeom prst="rightArrow">
          <a:avLst>
            <a:gd name="adj1" fmla="val 60000"/>
            <a:gd name="adj2" fmla="val 50000"/>
          </a:avLst>
        </a:prstGeom>
        <a:solidFill>
          <a:schemeClr val="accent1">
            <a:shade val="90000"/>
            <a:hueOff val="271295"/>
            <a:satOff val="-626"/>
            <a:lumOff val="19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chemeClr val="tx1"/>
            </a:solidFill>
          </a:endParaRPr>
        </a:p>
      </dsp:txBody>
      <dsp:txXfrm>
        <a:off x="5722501" y="1007020"/>
        <a:ext cx="217620" cy="218207"/>
      </dsp:txXfrm>
    </dsp:sp>
    <dsp:sp modelId="{114E67BB-6DFF-4768-A0C5-690D5124C1D9}">
      <dsp:nvSpPr>
        <dsp:cNvPr id="0" name=""/>
        <dsp:cNvSpPr/>
      </dsp:nvSpPr>
      <dsp:spPr>
        <a:xfrm>
          <a:off x="6162435" y="372016"/>
          <a:ext cx="1466448" cy="1488215"/>
        </a:xfrm>
        <a:prstGeom prst="roundRect">
          <a:avLst>
            <a:gd name="adj" fmla="val 10000"/>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Resistance</a:t>
          </a:r>
          <a:endParaRPr lang="en-GB" sz="1800" kern="1200" dirty="0">
            <a:solidFill>
              <a:schemeClr val="tx1"/>
            </a:solidFill>
          </a:endParaRPr>
        </a:p>
      </dsp:txBody>
      <dsp:txXfrm>
        <a:off x="6205386" y="414967"/>
        <a:ext cx="1380546" cy="14023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66FD0-FA30-4BF2-A1E1-255ED4833E53}" type="datetimeFigureOut">
              <a:rPr lang="nl-BE" smtClean="0"/>
              <a:t>7/11/2017</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D55EF-ED84-48F3-96DF-E8A2B128289E}" type="slidenum">
              <a:rPr lang="nl-BE" smtClean="0"/>
              <a:t>‹nr.›</a:t>
            </a:fld>
            <a:endParaRPr lang="nl-BE"/>
          </a:p>
        </p:txBody>
      </p:sp>
    </p:spTree>
    <p:extLst>
      <p:ext uri="{BB962C8B-B14F-4D97-AF65-F5344CB8AC3E}">
        <p14:creationId xmlns:p14="http://schemas.microsoft.com/office/powerpoint/2010/main" val="29232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2</a:t>
            </a:fld>
            <a:endParaRPr lang="nl-BE"/>
          </a:p>
        </p:txBody>
      </p:sp>
    </p:spTree>
    <p:extLst>
      <p:ext uri="{BB962C8B-B14F-4D97-AF65-F5344CB8AC3E}">
        <p14:creationId xmlns:p14="http://schemas.microsoft.com/office/powerpoint/2010/main" val="112234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33</a:t>
            </a:fld>
            <a:endParaRPr lang="nl-BE"/>
          </a:p>
        </p:txBody>
      </p:sp>
    </p:spTree>
    <p:extLst>
      <p:ext uri="{BB962C8B-B14F-4D97-AF65-F5344CB8AC3E}">
        <p14:creationId xmlns:p14="http://schemas.microsoft.com/office/powerpoint/2010/main" val="327639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34</a:t>
            </a:fld>
            <a:endParaRPr lang="nl-BE"/>
          </a:p>
        </p:txBody>
      </p:sp>
    </p:spTree>
    <p:extLst>
      <p:ext uri="{BB962C8B-B14F-4D97-AF65-F5344CB8AC3E}">
        <p14:creationId xmlns:p14="http://schemas.microsoft.com/office/powerpoint/2010/main" val="253297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35</a:t>
            </a:fld>
            <a:endParaRPr lang="nl-BE"/>
          </a:p>
        </p:txBody>
      </p:sp>
    </p:spTree>
    <p:extLst>
      <p:ext uri="{BB962C8B-B14F-4D97-AF65-F5344CB8AC3E}">
        <p14:creationId xmlns:p14="http://schemas.microsoft.com/office/powerpoint/2010/main" val="304764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36</a:t>
            </a:fld>
            <a:endParaRPr lang="nl-BE"/>
          </a:p>
        </p:txBody>
      </p:sp>
    </p:spTree>
    <p:extLst>
      <p:ext uri="{BB962C8B-B14F-4D97-AF65-F5344CB8AC3E}">
        <p14:creationId xmlns:p14="http://schemas.microsoft.com/office/powerpoint/2010/main" val="311246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000" dirty="0">
              <a:latin typeface="Times" pitchFamily="-111" charset="0"/>
            </a:endParaRPr>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37</a:t>
            </a:fld>
            <a:endParaRPr lang="nl-BE"/>
          </a:p>
        </p:txBody>
      </p:sp>
    </p:spTree>
    <p:extLst>
      <p:ext uri="{BB962C8B-B14F-4D97-AF65-F5344CB8AC3E}">
        <p14:creationId xmlns:p14="http://schemas.microsoft.com/office/powerpoint/2010/main" val="121868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38</a:t>
            </a:fld>
            <a:endParaRPr lang="nl-BE"/>
          </a:p>
        </p:txBody>
      </p:sp>
    </p:spTree>
    <p:extLst>
      <p:ext uri="{BB962C8B-B14F-4D97-AF65-F5344CB8AC3E}">
        <p14:creationId xmlns:p14="http://schemas.microsoft.com/office/powerpoint/2010/main" val="104654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40</a:t>
            </a:fld>
            <a:endParaRPr lang="nl-BE"/>
          </a:p>
        </p:txBody>
      </p:sp>
    </p:spTree>
    <p:extLst>
      <p:ext uri="{BB962C8B-B14F-4D97-AF65-F5344CB8AC3E}">
        <p14:creationId xmlns:p14="http://schemas.microsoft.com/office/powerpoint/2010/main" val="111529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41</a:t>
            </a:fld>
            <a:endParaRPr lang="nl-BE"/>
          </a:p>
        </p:txBody>
      </p:sp>
    </p:spTree>
    <p:extLst>
      <p:ext uri="{BB962C8B-B14F-4D97-AF65-F5344CB8AC3E}">
        <p14:creationId xmlns:p14="http://schemas.microsoft.com/office/powerpoint/2010/main" val="133660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42</a:t>
            </a:fld>
            <a:endParaRPr lang="nl-BE"/>
          </a:p>
        </p:txBody>
      </p:sp>
    </p:spTree>
    <p:extLst>
      <p:ext uri="{BB962C8B-B14F-4D97-AF65-F5344CB8AC3E}">
        <p14:creationId xmlns:p14="http://schemas.microsoft.com/office/powerpoint/2010/main" val="11193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43</a:t>
            </a:fld>
            <a:endParaRPr lang="nl-BE"/>
          </a:p>
        </p:txBody>
      </p:sp>
    </p:spTree>
    <p:extLst>
      <p:ext uri="{BB962C8B-B14F-4D97-AF65-F5344CB8AC3E}">
        <p14:creationId xmlns:p14="http://schemas.microsoft.com/office/powerpoint/2010/main" val="332853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8</a:t>
            </a:fld>
            <a:endParaRPr lang="nl-BE"/>
          </a:p>
        </p:txBody>
      </p:sp>
    </p:spTree>
    <p:extLst>
      <p:ext uri="{BB962C8B-B14F-4D97-AF65-F5344CB8AC3E}">
        <p14:creationId xmlns:p14="http://schemas.microsoft.com/office/powerpoint/2010/main" val="4026099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000" dirty="0" smtClean="0">
              <a:latin typeface="Times New Roman" pitchFamily="-110" charset="0"/>
              <a:ea typeface="Arial" pitchFamily="-110" charset="0"/>
              <a:cs typeface="Arial" pitchFamily="-110" charset="0"/>
            </a:endParaRPr>
          </a:p>
          <a:p>
            <a:endParaRPr lang="en-GB" sz="1000" dirty="0" smtClean="0">
              <a:latin typeface="Times New Roman" pitchFamily="-110" charset="0"/>
              <a:ea typeface="Arial" pitchFamily="-110" charset="0"/>
              <a:cs typeface="Arial" pitchFamily="-110" charset="0"/>
            </a:endParaRPr>
          </a:p>
          <a:p>
            <a:endParaRPr lang="en-GB" sz="1000" dirty="0" smtClean="0">
              <a:latin typeface="Times New Roman" pitchFamily="-110" charset="0"/>
              <a:ea typeface="Arial" pitchFamily="-110" charset="0"/>
              <a:cs typeface="Arial" pitchFamily="-110" charset="0"/>
            </a:endParaRPr>
          </a:p>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44</a:t>
            </a:fld>
            <a:endParaRPr lang="nl-BE"/>
          </a:p>
        </p:txBody>
      </p:sp>
    </p:spTree>
    <p:extLst>
      <p:ext uri="{BB962C8B-B14F-4D97-AF65-F5344CB8AC3E}">
        <p14:creationId xmlns:p14="http://schemas.microsoft.com/office/powerpoint/2010/main" val="3370317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45</a:t>
            </a:fld>
            <a:endParaRPr lang="nl-BE"/>
          </a:p>
        </p:txBody>
      </p:sp>
    </p:spTree>
    <p:extLst>
      <p:ext uri="{BB962C8B-B14F-4D97-AF65-F5344CB8AC3E}">
        <p14:creationId xmlns:p14="http://schemas.microsoft.com/office/powerpoint/2010/main" val="42962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46</a:t>
            </a:fld>
            <a:endParaRPr lang="nl-BE"/>
          </a:p>
        </p:txBody>
      </p:sp>
    </p:spTree>
    <p:extLst>
      <p:ext uri="{BB962C8B-B14F-4D97-AF65-F5344CB8AC3E}">
        <p14:creationId xmlns:p14="http://schemas.microsoft.com/office/powerpoint/2010/main" val="90265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47</a:t>
            </a:fld>
            <a:endParaRPr lang="nl-BE"/>
          </a:p>
        </p:txBody>
      </p:sp>
    </p:spTree>
    <p:extLst>
      <p:ext uri="{BB962C8B-B14F-4D97-AF65-F5344CB8AC3E}">
        <p14:creationId xmlns:p14="http://schemas.microsoft.com/office/powerpoint/2010/main" val="2160448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48</a:t>
            </a:fld>
            <a:endParaRPr lang="nl-BE"/>
          </a:p>
        </p:txBody>
      </p:sp>
    </p:spTree>
    <p:extLst>
      <p:ext uri="{BB962C8B-B14F-4D97-AF65-F5344CB8AC3E}">
        <p14:creationId xmlns:p14="http://schemas.microsoft.com/office/powerpoint/2010/main" val="2020229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49</a:t>
            </a:fld>
            <a:endParaRPr lang="nl-BE"/>
          </a:p>
        </p:txBody>
      </p:sp>
    </p:spTree>
    <p:extLst>
      <p:ext uri="{BB962C8B-B14F-4D97-AF65-F5344CB8AC3E}">
        <p14:creationId xmlns:p14="http://schemas.microsoft.com/office/powerpoint/2010/main" val="248696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50</a:t>
            </a:fld>
            <a:endParaRPr lang="nl-BE"/>
          </a:p>
        </p:txBody>
      </p:sp>
    </p:spTree>
    <p:extLst>
      <p:ext uri="{BB962C8B-B14F-4D97-AF65-F5344CB8AC3E}">
        <p14:creationId xmlns:p14="http://schemas.microsoft.com/office/powerpoint/2010/main" val="10401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51</a:t>
            </a:fld>
            <a:endParaRPr lang="nl-BE"/>
          </a:p>
        </p:txBody>
      </p:sp>
    </p:spTree>
    <p:extLst>
      <p:ext uri="{BB962C8B-B14F-4D97-AF65-F5344CB8AC3E}">
        <p14:creationId xmlns:p14="http://schemas.microsoft.com/office/powerpoint/2010/main" val="635942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52</a:t>
            </a:fld>
            <a:endParaRPr lang="nl-BE"/>
          </a:p>
        </p:txBody>
      </p:sp>
    </p:spTree>
    <p:extLst>
      <p:ext uri="{BB962C8B-B14F-4D97-AF65-F5344CB8AC3E}">
        <p14:creationId xmlns:p14="http://schemas.microsoft.com/office/powerpoint/2010/main" val="12523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53</a:t>
            </a:fld>
            <a:endParaRPr lang="nl-BE"/>
          </a:p>
        </p:txBody>
      </p:sp>
    </p:spTree>
    <p:extLst>
      <p:ext uri="{BB962C8B-B14F-4D97-AF65-F5344CB8AC3E}">
        <p14:creationId xmlns:p14="http://schemas.microsoft.com/office/powerpoint/2010/main" val="255847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9</a:t>
            </a:fld>
            <a:endParaRPr lang="nl-BE"/>
          </a:p>
        </p:txBody>
      </p:sp>
    </p:spTree>
    <p:extLst>
      <p:ext uri="{BB962C8B-B14F-4D97-AF65-F5344CB8AC3E}">
        <p14:creationId xmlns:p14="http://schemas.microsoft.com/office/powerpoint/2010/main" val="2722930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54</a:t>
            </a:fld>
            <a:endParaRPr lang="nl-BE"/>
          </a:p>
        </p:txBody>
      </p:sp>
    </p:spTree>
    <p:extLst>
      <p:ext uri="{BB962C8B-B14F-4D97-AF65-F5344CB8AC3E}">
        <p14:creationId xmlns:p14="http://schemas.microsoft.com/office/powerpoint/2010/main" val="1802351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55</a:t>
            </a:fld>
            <a:endParaRPr lang="nl-BE"/>
          </a:p>
        </p:txBody>
      </p:sp>
    </p:spTree>
    <p:extLst>
      <p:ext uri="{BB962C8B-B14F-4D97-AF65-F5344CB8AC3E}">
        <p14:creationId xmlns:p14="http://schemas.microsoft.com/office/powerpoint/2010/main" val="1627279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56</a:t>
            </a:fld>
            <a:endParaRPr lang="nl-BE"/>
          </a:p>
        </p:txBody>
      </p:sp>
    </p:spTree>
    <p:extLst>
      <p:ext uri="{BB962C8B-B14F-4D97-AF65-F5344CB8AC3E}">
        <p14:creationId xmlns:p14="http://schemas.microsoft.com/office/powerpoint/2010/main" val="4027002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57</a:t>
            </a:fld>
            <a:endParaRPr lang="nl-BE"/>
          </a:p>
        </p:txBody>
      </p:sp>
    </p:spTree>
    <p:extLst>
      <p:ext uri="{BB962C8B-B14F-4D97-AF65-F5344CB8AC3E}">
        <p14:creationId xmlns:p14="http://schemas.microsoft.com/office/powerpoint/2010/main" val="3447354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58</a:t>
            </a:fld>
            <a:endParaRPr lang="nl-BE"/>
          </a:p>
        </p:txBody>
      </p:sp>
    </p:spTree>
    <p:extLst>
      <p:ext uri="{BB962C8B-B14F-4D97-AF65-F5344CB8AC3E}">
        <p14:creationId xmlns:p14="http://schemas.microsoft.com/office/powerpoint/2010/main" val="1036644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59</a:t>
            </a:fld>
            <a:endParaRPr lang="nl-BE"/>
          </a:p>
        </p:txBody>
      </p:sp>
    </p:spTree>
    <p:extLst>
      <p:ext uri="{BB962C8B-B14F-4D97-AF65-F5344CB8AC3E}">
        <p14:creationId xmlns:p14="http://schemas.microsoft.com/office/powerpoint/2010/main" val="981012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60</a:t>
            </a:fld>
            <a:endParaRPr lang="nl-BE"/>
          </a:p>
        </p:txBody>
      </p:sp>
    </p:spTree>
    <p:extLst>
      <p:ext uri="{BB962C8B-B14F-4D97-AF65-F5344CB8AC3E}">
        <p14:creationId xmlns:p14="http://schemas.microsoft.com/office/powerpoint/2010/main" val="3574964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61</a:t>
            </a:fld>
            <a:endParaRPr lang="nl-BE"/>
          </a:p>
        </p:txBody>
      </p:sp>
    </p:spTree>
    <p:extLst>
      <p:ext uri="{BB962C8B-B14F-4D97-AF65-F5344CB8AC3E}">
        <p14:creationId xmlns:p14="http://schemas.microsoft.com/office/powerpoint/2010/main" val="233404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62</a:t>
            </a:fld>
            <a:endParaRPr lang="nl-BE"/>
          </a:p>
        </p:txBody>
      </p:sp>
    </p:spTree>
    <p:extLst>
      <p:ext uri="{BB962C8B-B14F-4D97-AF65-F5344CB8AC3E}">
        <p14:creationId xmlns:p14="http://schemas.microsoft.com/office/powerpoint/2010/main" val="4034939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63</a:t>
            </a:fld>
            <a:endParaRPr lang="nl-BE"/>
          </a:p>
        </p:txBody>
      </p:sp>
    </p:spTree>
    <p:extLst>
      <p:ext uri="{BB962C8B-B14F-4D97-AF65-F5344CB8AC3E}">
        <p14:creationId xmlns:p14="http://schemas.microsoft.com/office/powerpoint/2010/main" val="386728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For F1</a:t>
            </a:r>
            <a:r>
              <a:rPr lang="en-GB" sz="1200" baseline="0" dirty="0" smtClean="0">
                <a:solidFill>
                  <a:schemeClr val="tx1"/>
                </a:solidFill>
              </a:rPr>
              <a:t> - </a:t>
            </a:r>
            <a:r>
              <a:rPr lang="en-GB" sz="1200" dirty="0" smtClean="0">
                <a:solidFill>
                  <a:schemeClr val="tx1"/>
                </a:solidFill>
              </a:rPr>
              <a:t>Note: Column 1 is a qualitative relative ranking of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For F2</a:t>
            </a:r>
            <a:r>
              <a:rPr lang="en-GB" sz="1200" baseline="0" dirty="0" smtClean="0">
                <a:solidFill>
                  <a:schemeClr val="tx1"/>
                </a:solidFill>
              </a:rPr>
              <a:t> - </a:t>
            </a:r>
            <a:r>
              <a:rPr lang="en-GB" sz="1200" dirty="0" smtClean="0">
                <a:solidFill>
                  <a:schemeClr val="tx1"/>
                </a:solidFill>
              </a:rPr>
              <a:t>Notes: Column 1 is a qualitative relative ranking of risk</a:t>
            </a:r>
            <a:br>
              <a:rPr lang="en-GB" sz="1200" dirty="0" smtClean="0">
                <a:solidFill>
                  <a:schemeClr val="tx1"/>
                </a:solidFill>
              </a:rPr>
            </a:br>
            <a:r>
              <a:rPr lang="en-GB" sz="1200" dirty="0" smtClean="0">
                <a:solidFill>
                  <a:schemeClr val="tx1"/>
                </a:solidFill>
              </a:rPr>
              <a:t>Values in brackets are broadly derived from data in Annex B of ISO 9223:2012</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For F3 - </a:t>
            </a:r>
            <a:r>
              <a:rPr lang="en-GB" sz="1200" dirty="0" smtClean="0">
                <a:solidFill>
                  <a:schemeClr val="tx1"/>
                </a:solidFill>
              </a:rPr>
              <a:t>Note: Column 1 is a qualitative relative ranking of risk</a:t>
            </a:r>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21</a:t>
            </a:fld>
            <a:endParaRPr lang="nl-BE"/>
          </a:p>
        </p:txBody>
      </p:sp>
    </p:spTree>
    <p:extLst>
      <p:ext uri="{BB962C8B-B14F-4D97-AF65-F5344CB8AC3E}">
        <p14:creationId xmlns:p14="http://schemas.microsoft.com/office/powerpoint/2010/main" val="568149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dirty="0" smtClean="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64</a:t>
            </a:fld>
            <a:endParaRPr lang="nl-BE"/>
          </a:p>
        </p:txBody>
      </p:sp>
    </p:spTree>
    <p:extLst>
      <p:ext uri="{BB962C8B-B14F-4D97-AF65-F5344CB8AC3E}">
        <p14:creationId xmlns:p14="http://schemas.microsoft.com/office/powerpoint/2010/main" val="2493645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65</a:t>
            </a:fld>
            <a:endParaRPr lang="nl-BE"/>
          </a:p>
        </p:txBody>
      </p:sp>
    </p:spTree>
    <p:extLst>
      <p:ext uri="{BB962C8B-B14F-4D97-AF65-F5344CB8AC3E}">
        <p14:creationId xmlns:p14="http://schemas.microsoft.com/office/powerpoint/2010/main" val="770448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78</a:t>
            </a:fld>
            <a:endParaRPr lang="nl-BE"/>
          </a:p>
        </p:txBody>
      </p:sp>
    </p:spTree>
    <p:extLst>
      <p:ext uri="{BB962C8B-B14F-4D97-AF65-F5344CB8AC3E}">
        <p14:creationId xmlns:p14="http://schemas.microsoft.com/office/powerpoint/2010/main" val="338922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79</a:t>
            </a:fld>
            <a:endParaRPr lang="nl-BE"/>
          </a:p>
        </p:txBody>
      </p:sp>
    </p:spTree>
    <p:extLst>
      <p:ext uri="{BB962C8B-B14F-4D97-AF65-F5344CB8AC3E}">
        <p14:creationId xmlns:p14="http://schemas.microsoft.com/office/powerpoint/2010/main" val="3394447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80</a:t>
            </a:fld>
            <a:endParaRPr lang="nl-BE"/>
          </a:p>
        </p:txBody>
      </p:sp>
    </p:spTree>
    <p:extLst>
      <p:ext uri="{BB962C8B-B14F-4D97-AF65-F5344CB8AC3E}">
        <p14:creationId xmlns:p14="http://schemas.microsoft.com/office/powerpoint/2010/main" val="1794998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tLang="en-US" dirty="0" smtClean="0"/>
              <a:t>And it’s a similar story in bending. Now we’ve got a collection of results from beam tests and we’ve go the ultimate bending resistance from the tests normalized by the plastic moment capacity on the vertical axis, and again the local cross-sectional slenderness on the horizontal axis.</a:t>
            </a:r>
          </a:p>
          <a:p>
            <a:endParaRPr lang="en-US" altLang="en-US" dirty="0" smtClean="0"/>
          </a:p>
          <a:p>
            <a:r>
              <a:rPr lang="en-US" altLang="en-US" dirty="0" smtClean="0"/>
              <a:t>Current codes, with the elastic, perfectly plastic material model limit class 1 and 2 cross-sections to the plastic moment, class 3 to the elastic moment and class 4 to below the elastic moment, but, due to the strain hardening behavior of stainless steel, the test capacities are far in excess of these limiting resistances.</a:t>
            </a:r>
          </a:p>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85</a:t>
            </a:fld>
            <a:endParaRPr lang="nl-BE"/>
          </a:p>
        </p:txBody>
      </p:sp>
    </p:spTree>
    <p:extLst>
      <p:ext uri="{BB962C8B-B14F-4D97-AF65-F5344CB8AC3E}">
        <p14:creationId xmlns:p14="http://schemas.microsoft.com/office/powerpoint/2010/main" val="2078711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ltLang="en-US" dirty="0" smtClean="0">
                <a:latin typeface="Times" panose="02020603050405020304" pitchFamily="18" charset="0"/>
                <a:cs typeface="Arial" panose="020B0604020202020204" pitchFamily="34" charset="0"/>
              </a:rPr>
              <a:t>Using the criteria presented, test data were plotted on a graph of normalised deformation capacity and cross-section slenderness. A continuous function, equation shown, was fitted to the test data.</a:t>
            </a:r>
          </a:p>
          <a:p>
            <a:endParaRPr lang="en-GB" altLang="en-US" dirty="0" smtClean="0">
              <a:latin typeface="Times" panose="02020603050405020304" pitchFamily="18" charset="0"/>
              <a:cs typeface="Arial" panose="020B0604020202020204" pitchFamily="34" charset="0"/>
            </a:endParaRPr>
          </a:p>
          <a:p>
            <a:r>
              <a:rPr lang="en-GB" altLang="en-US" dirty="0" smtClean="0">
                <a:latin typeface="Times" panose="02020603050405020304" pitchFamily="18" charset="0"/>
                <a:cs typeface="Arial" panose="020B0604020202020204" pitchFamily="34" charset="0"/>
              </a:rPr>
              <a:t>We’ve set two upper bound to the deformation capacity….the first limit is 15 times the yield strain is based on the fact that this is the minimum ductility requirement for the material, specified in EC3 and the second limit is related to the adopted stress-strain material model, presented in the next slide, and ensures no significant over-predictions of the cross-section resistance can occur. </a:t>
            </a:r>
          </a:p>
          <a:p>
            <a:endParaRPr lang="en-GB" altLang="en-US" dirty="0" smtClean="0">
              <a:latin typeface="Times" panose="02020603050405020304" pitchFamily="18" charset="0"/>
              <a:cs typeface="Arial" panose="020B0604020202020204" pitchFamily="34" charset="0"/>
            </a:endParaRPr>
          </a:p>
          <a:p>
            <a:r>
              <a:rPr lang="en-GB" altLang="en-US" dirty="0" smtClean="0">
                <a:latin typeface="Times" panose="02020603050405020304" pitchFamily="18" charset="0"/>
                <a:cs typeface="Arial" panose="020B0604020202020204" pitchFamily="34" charset="0"/>
              </a:rPr>
              <a:t>The curve shown has been fitted through both stainless steel and carbon steel data and also forced through the point (0.68,1), which demarks the Class 3-4 boundary at the point where the local buckling strain is equal to the yield strain.</a:t>
            </a:r>
          </a:p>
          <a:p>
            <a:endParaRPr lang="en-GB" altLang="en-US" dirty="0" smtClean="0">
              <a:latin typeface="Times" panose="02020603050405020304" pitchFamily="18" charset="0"/>
              <a:cs typeface="Arial" panose="020B0604020202020204" pitchFamily="34" charset="0"/>
            </a:endParaRPr>
          </a:p>
          <a:p>
            <a:r>
              <a:rPr lang="en-GB" altLang="en-US" dirty="0" smtClean="0">
                <a:latin typeface="Times" panose="02020603050405020304" pitchFamily="18" charset="0"/>
                <a:cs typeface="Arial" panose="020B0604020202020204" pitchFamily="34" charset="0"/>
              </a:rPr>
              <a:t>(Based on elastic buckling of perfect plates, relationship would be 1/lambda bar p squared)</a:t>
            </a:r>
          </a:p>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87</a:t>
            </a:fld>
            <a:endParaRPr lang="nl-BE"/>
          </a:p>
        </p:txBody>
      </p:sp>
    </p:spTree>
    <p:extLst>
      <p:ext uri="{BB962C8B-B14F-4D97-AF65-F5344CB8AC3E}">
        <p14:creationId xmlns:p14="http://schemas.microsoft.com/office/powerpoint/2010/main" val="146432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For F1</a:t>
            </a:r>
            <a:r>
              <a:rPr lang="en-GB" sz="1200" baseline="0" dirty="0" smtClean="0">
                <a:solidFill>
                  <a:schemeClr val="tx1"/>
                </a:solidFill>
              </a:rPr>
              <a:t> - </a:t>
            </a:r>
            <a:r>
              <a:rPr lang="en-GB" sz="1200" dirty="0" smtClean="0">
                <a:solidFill>
                  <a:schemeClr val="tx1"/>
                </a:solidFill>
              </a:rPr>
              <a:t>Note: Column 1 is a qualitative relative ranking of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For F2</a:t>
            </a:r>
            <a:r>
              <a:rPr lang="en-GB" sz="1200" baseline="0" dirty="0" smtClean="0">
                <a:solidFill>
                  <a:schemeClr val="tx1"/>
                </a:solidFill>
              </a:rPr>
              <a:t> - </a:t>
            </a:r>
            <a:r>
              <a:rPr lang="en-GB" sz="1200" dirty="0" smtClean="0">
                <a:solidFill>
                  <a:schemeClr val="tx1"/>
                </a:solidFill>
              </a:rPr>
              <a:t>Notes: Column 1 is a qualitative relative ranking of risk</a:t>
            </a:r>
            <a:br>
              <a:rPr lang="en-GB" sz="1200" dirty="0" smtClean="0">
                <a:solidFill>
                  <a:schemeClr val="tx1"/>
                </a:solidFill>
              </a:rPr>
            </a:br>
            <a:r>
              <a:rPr lang="en-GB" sz="1200" dirty="0" smtClean="0">
                <a:solidFill>
                  <a:schemeClr val="tx1"/>
                </a:solidFill>
              </a:rPr>
              <a:t>Values in brackets are broadly derived from data in Annex B of ISO 9223:2012</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For F3 - </a:t>
            </a:r>
            <a:r>
              <a:rPr lang="en-GB" sz="1200" dirty="0" smtClean="0">
                <a:solidFill>
                  <a:schemeClr val="tx1"/>
                </a:solidFill>
              </a:rPr>
              <a:t>Note: Column 1 is a qualitative relative ranking of risk</a:t>
            </a:r>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22</a:t>
            </a:fld>
            <a:endParaRPr lang="nl-BE"/>
          </a:p>
        </p:txBody>
      </p:sp>
    </p:spTree>
    <p:extLst>
      <p:ext uri="{BB962C8B-B14F-4D97-AF65-F5344CB8AC3E}">
        <p14:creationId xmlns:p14="http://schemas.microsoft.com/office/powerpoint/2010/main" val="131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For F1</a:t>
            </a:r>
            <a:r>
              <a:rPr lang="en-GB" sz="1200" baseline="0" dirty="0" smtClean="0">
                <a:solidFill>
                  <a:schemeClr val="tx1"/>
                </a:solidFill>
              </a:rPr>
              <a:t> - </a:t>
            </a:r>
            <a:r>
              <a:rPr lang="en-GB" sz="1200" dirty="0" smtClean="0">
                <a:solidFill>
                  <a:schemeClr val="tx1"/>
                </a:solidFill>
              </a:rPr>
              <a:t>Note: Column 1 is a qualitative relative ranking of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For F2</a:t>
            </a:r>
            <a:r>
              <a:rPr lang="en-GB" sz="1200" baseline="0" dirty="0" smtClean="0">
                <a:solidFill>
                  <a:schemeClr val="tx1"/>
                </a:solidFill>
              </a:rPr>
              <a:t> - </a:t>
            </a:r>
            <a:r>
              <a:rPr lang="en-GB" sz="1200" dirty="0" smtClean="0">
                <a:solidFill>
                  <a:schemeClr val="tx1"/>
                </a:solidFill>
              </a:rPr>
              <a:t>Notes: Column 1 is a qualitative relative ranking of risk</a:t>
            </a:r>
            <a:br>
              <a:rPr lang="en-GB" sz="1200" dirty="0" smtClean="0">
                <a:solidFill>
                  <a:schemeClr val="tx1"/>
                </a:solidFill>
              </a:rPr>
            </a:br>
            <a:r>
              <a:rPr lang="en-GB" sz="1200" dirty="0" smtClean="0">
                <a:solidFill>
                  <a:schemeClr val="tx1"/>
                </a:solidFill>
              </a:rPr>
              <a:t>Values in brackets are broadly derived from data in Annex B of ISO 9223:2012</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For F3 - </a:t>
            </a:r>
            <a:r>
              <a:rPr lang="en-GB" sz="1200" dirty="0" smtClean="0">
                <a:solidFill>
                  <a:schemeClr val="tx1"/>
                </a:solidFill>
              </a:rPr>
              <a:t>Note: Column 1 is a qualitative relative ranking of risk</a:t>
            </a:r>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23</a:t>
            </a:fld>
            <a:endParaRPr lang="nl-BE"/>
          </a:p>
        </p:txBody>
      </p:sp>
    </p:spTree>
    <p:extLst>
      <p:ext uri="{BB962C8B-B14F-4D97-AF65-F5344CB8AC3E}">
        <p14:creationId xmlns:p14="http://schemas.microsoft.com/office/powerpoint/2010/main" val="37221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29</a:t>
            </a:fld>
            <a:endParaRPr lang="nl-BE"/>
          </a:p>
        </p:txBody>
      </p:sp>
    </p:spTree>
    <p:extLst>
      <p:ext uri="{BB962C8B-B14F-4D97-AF65-F5344CB8AC3E}">
        <p14:creationId xmlns:p14="http://schemas.microsoft.com/office/powerpoint/2010/main" val="112833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31</a:t>
            </a:fld>
            <a:endParaRPr lang="nl-BE"/>
          </a:p>
        </p:txBody>
      </p:sp>
    </p:spTree>
    <p:extLst>
      <p:ext uri="{BB962C8B-B14F-4D97-AF65-F5344CB8AC3E}">
        <p14:creationId xmlns:p14="http://schemas.microsoft.com/office/powerpoint/2010/main" val="43062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000" dirty="0"/>
          </a:p>
        </p:txBody>
      </p:sp>
      <p:sp>
        <p:nvSpPr>
          <p:cNvPr id="4" name="Tijdelijke aanduiding voor dianummer 3"/>
          <p:cNvSpPr>
            <a:spLocks noGrp="1"/>
          </p:cNvSpPr>
          <p:nvPr>
            <p:ph type="sldNum" sz="quarter" idx="10"/>
          </p:nvPr>
        </p:nvSpPr>
        <p:spPr/>
        <p:txBody>
          <a:bodyPr/>
          <a:lstStyle/>
          <a:p>
            <a:fld id="{003D55EF-ED84-48F3-96DF-E8A2B128289E}" type="slidenum">
              <a:rPr lang="nl-BE" smtClean="0"/>
              <a:t>32</a:t>
            </a:fld>
            <a:endParaRPr lang="nl-BE"/>
          </a:p>
        </p:txBody>
      </p:sp>
    </p:spTree>
    <p:extLst>
      <p:ext uri="{BB962C8B-B14F-4D97-AF65-F5344CB8AC3E}">
        <p14:creationId xmlns:p14="http://schemas.microsoft.com/office/powerpoint/2010/main" val="391966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9098"/>
            <a:ext cx="7772400" cy="1121305"/>
          </a:xfrm>
          <a:prstGeom prst="rect">
            <a:avLst/>
          </a:prstGeom>
        </p:spPr>
        <p:txBody>
          <a:bodyPr anchor="t"/>
          <a:lstStyle>
            <a:lvl1pPr algn="ctr">
              <a:defRPr sz="44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398837"/>
            <a:ext cx="6858000" cy="1655762"/>
          </a:xfrm>
          <a:prstGeom prst="rect">
            <a:avLst/>
          </a:prstGeom>
        </p:spPr>
        <p:txBody>
          <a:bodyPr/>
          <a:lstStyle>
            <a:lvl1pPr marL="0" indent="0" algn="ctr">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03964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334" y="365125"/>
            <a:ext cx="8551333" cy="625475"/>
          </a:xfrm>
          <a:prstGeom prst="rect">
            <a:avLst/>
          </a:prstGeom>
        </p:spPr>
        <p:txBody>
          <a:bodyPr/>
          <a:lstStyle>
            <a:lvl1pPr>
              <a:defRPr>
                <a:solidFill>
                  <a:schemeClr val="accent1">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25992" y="1190624"/>
            <a:ext cx="8092016" cy="4829175"/>
          </a:xfrm>
          <a:prstGeom prst="rect">
            <a:avLst/>
          </a:prstGeo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8736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0453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
        <p:nvSpPr>
          <p:cNvPr id="7" name="Rectangle 6"/>
          <p:cNvSpPr/>
          <p:nvPr userDrawn="1"/>
        </p:nvSpPr>
        <p:spPr>
          <a:xfrm>
            <a:off x="0" y="6251510"/>
            <a:ext cx="9144000" cy="60649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8" name="Straight Connector 7"/>
          <p:cNvCxnSpPr/>
          <p:nvPr userDrawn="1"/>
        </p:nvCxnSpPr>
        <p:spPr>
          <a:xfrm>
            <a:off x="0" y="6251510"/>
            <a:ext cx="9144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1428" y="6316228"/>
            <a:ext cx="5492145" cy="477054"/>
          </a:xfrm>
          <a:prstGeom prst="rect">
            <a:avLst/>
          </a:prstGeom>
          <a:noFill/>
        </p:spPr>
        <p:txBody>
          <a:bodyPr wrap="none" rtlCol="0">
            <a:spAutoFit/>
          </a:bodyPr>
          <a:lstStyle/>
          <a:p>
            <a:r>
              <a:rPr lang="en-GB" sz="1400" b="1" dirty="0" smtClean="0">
                <a:solidFill>
                  <a:schemeClr val="accent1">
                    <a:lumMod val="50000"/>
                  </a:schemeClr>
                </a:solidFill>
              </a:rPr>
              <a:t>PUREST: Promotion of new </a:t>
            </a:r>
            <a:r>
              <a:rPr lang="en-GB" sz="1400" b="1" dirty="0" err="1" smtClean="0">
                <a:solidFill>
                  <a:schemeClr val="accent1">
                    <a:lumMod val="50000"/>
                  </a:schemeClr>
                </a:solidFill>
              </a:rPr>
              <a:t>Eurocode</a:t>
            </a:r>
            <a:r>
              <a:rPr lang="en-GB" sz="1400" b="1" dirty="0" smtClean="0">
                <a:solidFill>
                  <a:schemeClr val="accent1">
                    <a:lumMod val="50000"/>
                  </a:schemeClr>
                </a:solidFill>
              </a:rPr>
              <a:t> rules for structural stainless steels</a:t>
            </a:r>
          </a:p>
          <a:p>
            <a:r>
              <a:rPr lang="en-GB" sz="1100" dirty="0" smtClean="0">
                <a:solidFill>
                  <a:schemeClr val="accent1">
                    <a:lumMod val="50000"/>
                  </a:schemeClr>
                </a:solidFill>
              </a:rPr>
              <a:t>RFCS Dissemination Project 709600</a:t>
            </a:r>
          </a:p>
        </p:txBody>
      </p:sp>
      <p:sp>
        <p:nvSpPr>
          <p:cNvPr id="10" name="Slide Number Placeholder 5"/>
          <p:cNvSpPr txBox="1">
            <a:spLocks/>
          </p:cNvSpPr>
          <p:nvPr userDrawn="1"/>
        </p:nvSpPr>
        <p:spPr>
          <a:xfrm>
            <a:off x="6800850" y="6378580"/>
            <a:ext cx="2057400" cy="365125"/>
          </a:xfrm>
          <a:prstGeom prst="rect">
            <a:avLst/>
          </a:prstGeom>
        </p:spPr>
        <p:txBody>
          <a:bodyPr/>
          <a:lstStyle>
            <a:defPPr>
              <a:defRPr lang="en-US"/>
            </a:defPPr>
            <a:lvl1pPr marL="0" algn="l" defTabSz="914400" rtl="0" eaLnBrk="1" latinLnBrk="0" hangingPunct="1">
              <a:defRPr sz="18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990E42-6E10-46F5-BD35-6C6A074F6546}" type="slidenum">
              <a:rPr lang="en-GB" sz="1600" smtClean="0">
                <a:solidFill>
                  <a:schemeClr val="accent1">
                    <a:lumMod val="50000"/>
                  </a:schemeClr>
                </a:solidFill>
              </a:rPr>
              <a:pPr algn="r"/>
              <a:t>‹nr.›</a:t>
            </a:fld>
            <a:endParaRPr lang="en-GB" sz="1800" dirty="0">
              <a:solidFill>
                <a:schemeClr val="accent1">
                  <a:lumMod val="50000"/>
                </a:schemeClr>
              </a:solidFill>
            </a:endParaRPr>
          </a:p>
        </p:txBody>
      </p:sp>
      <p:cxnSp>
        <p:nvCxnSpPr>
          <p:cNvPr id="11" name="Straight Connector 10"/>
          <p:cNvCxnSpPr/>
          <p:nvPr userDrawn="1"/>
        </p:nvCxnSpPr>
        <p:spPr>
          <a:xfrm>
            <a:off x="1152000" y="3031067"/>
            <a:ext cx="6840000" cy="0"/>
          </a:xfrm>
          <a:prstGeom prst="line">
            <a:avLst/>
          </a:prstGeom>
          <a:ln w="25400" cap="rnd"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278962"/>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51510"/>
            <a:ext cx="9144000" cy="60649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0" name="Straight Connector 9"/>
          <p:cNvCxnSpPr/>
          <p:nvPr userDrawn="1"/>
        </p:nvCxnSpPr>
        <p:spPr>
          <a:xfrm>
            <a:off x="0" y="6251510"/>
            <a:ext cx="9144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1428" y="6316228"/>
            <a:ext cx="5492145" cy="477054"/>
          </a:xfrm>
          <a:prstGeom prst="rect">
            <a:avLst/>
          </a:prstGeom>
          <a:noFill/>
        </p:spPr>
        <p:txBody>
          <a:bodyPr wrap="none" rtlCol="0">
            <a:spAutoFit/>
          </a:bodyPr>
          <a:lstStyle/>
          <a:p>
            <a:r>
              <a:rPr lang="en-GB" sz="1400" b="1" dirty="0" smtClean="0">
                <a:solidFill>
                  <a:schemeClr val="accent1">
                    <a:lumMod val="50000"/>
                  </a:schemeClr>
                </a:solidFill>
              </a:rPr>
              <a:t>PUREST: Promotion of new </a:t>
            </a:r>
            <a:r>
              <a:rPr lang="en-GB" sz="1400" b="1" dirty="0" err="1" smtClean="0">
                <a:solidFill>
                  <a:schemeClr val="accent1">
                    <a:lumMod val="50000"/>
                  </a:schemeClr>
                </a:solidFill>
              </a:rPr>
              <a:t>Eurocode</a:t>
            </a:r>
            <a:r>
              <a:rPr lang="en-GB" sz="1400" b="1" dirty="0" smtClean="0">
                <a:solidFill>
                  <a:schemeClr val="accent1">
                    <a:lumMod val="50000"/>
                  </a:schemeClr>
                </a:solidFill>
              </a:rPr>
              <a:t> rules for structural stainless steels</a:t>
            </a:r>
          </a:p>
          <a:p>
            <a:r>
              <a:rPr lang="en-GB" sz="1100" dirty="0" smtClean="0">
                <a:solidFill>
                  <a:schemeClr val="accent1">
                    <a:lumMod val="50000"/>
                  </a:schemeClr>
                </a:solidFill>
              </a:rPr>
              <a:t>RFCS Dissemination Project 709600</a:t>
            </a:r>
          </a:p>
        </p:txBody>
      </p:sp>
      <p:sp>
        <p:nvSpPr>
          <p:cNvPr id="12" name="Slide Number Placeholder 5"/>
          <p:cNvSpPr txBox="1">
            <a:spLocks/>
          </p:cNvSpPr>
          <p:nvPr userDrawn="1"/>
        </p:nvSpPr>
        <p:spPr>
          <a:xfrm>
            <a:off x="6800850" y="6378580"/>
            <a:ext cx="2057400" cy="365125"/>
          </a:xfrm>
          <a:prstGeom prst="rect">
            <a:avLst/>
          </a:prstGeom>
        </p:spPr>
        <p:txBody>
          <a:bodyPr/>
          <a:lstStyle>
            <a:defPPr>
              <a:defRPr lang="en-US"/>
            </a:defPPr>
            <a:lvl1pPr marL="0" algn="l" defTabSz="914400" rtl="0" eaLnBrk="1" latinLnBrk="0" hangingPunct="1">
              <a:defRPr sz="18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990E42-6E10-46F5-BD35-6C6A074F6546}" type="slidenum">
              <a:rPr lang="en-GB" sz="1600" smtClean="0">
                <a:solidFill>
                  <a:schemeClr val="accent1">
                    <a:lumMod val="50000"/>
                  </a:schemeClr>
                </a:solidFill>
              </a:rPr>
              <a:pPr algn="r"/>
              <a:t>‹nr.›</a:t>
            </a:fld>
            <a:endParaRPr lang="en-GB" sz="1800" dirty="0">
              <a:solidFill>
                <a:schemeClr val="accent1">
                  <a:lumMod val="50000"/>
                </a:schemeClr>
              </a:solidFill>
            </a:endParaRPr>
          </a:p>
        </p:txBody>
      </p:sp>
      <p:cxnSp>
        <p:nvCxnSpPr>
          <p:cNvPr id="13" name="Straight Connector 12"/>
          <p:cNvCxnSpPr/>
          <p:nvPr userDrawn="1"/>
        </p:nvCxnSpPr>
        <p:spPr>
          <a:xfrm flipV="1">
            <a:off x="0" y="990600"/>
            <a:ext cx="9144000" cy="0"/>
          </a:xfrm>
          <a:prstGeom prst="line">
            <a:avLst/>
          </a:prstGeom>
          <a:ln w="25400" cap="rnd"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343389"/>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51510"/>
            <a:ext cx="9144000" cy="60649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8" name="Straight Connector 7"/>
          <p:cNvCxnSpPr/>
          <p:nvPr userDrawn="1"/>
        </p:nvCxnSpPr>
        <p:spPr>
          <a:xfrm>
            <a:off x="0" y="6251510"/>
            <a:ext cx="9144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11428" y="6316228"/>
            <a:ext cx="5492145" cy="477054"/>
          </a:xfrm>
          <a:prstGeom prst="rect">
            <a:avLst/>
          </a:prstGeom>
          <a:noFill/>
        </p:spPr>
        <p:txBody>
          <a:bodyPr wrap="none" rtlCol="0">
            <a:spAutoFit/>
          </a:bodyPr>
          <a:lstStyle/>
          <a:p>
            <a:r>
              <a:rPr lang="en-GB" sz="1400" b="1" dirty="0" smtClean="0">
                <a:solidFill>
                  <a:schemeClr val="accent1">
                    <a:lumMod val="50000"/>
                  </a:schemeClr>
                </a:solidFill>
              </a:rPr>
              <a:t>PUREST: Promotion of new </a:t>
            </a:r>
            <a:r>
              <a:rPr lang="en-GB" sz="1400" b="1" dirty="0" err="1" smtClean="0">
                <a:solidFill>
                  <a:schemeClr val="accent1">
                    <a:lumMod val="50000"/>
                  </a:schemeClr>
                </a:solidFill>
              </a:rPr>
              <a:t>Eurocode</a:t>
            </a:r>
            <a:r>
              <a:rPr lang="en-GB" sz="1400" b="1" dirty="0" smtClean="0">
                <a:solidFill>
                  <a:schemeClr val="accent1">
                    <a:lumMod val="50000"/>
                  </a:schemeClr>
                </a:solidFill>
              </a:rPr>
              <a:t> rules for structural stainless steels</a:t>
            </a:r>
          </a:p>
          <a:p>
            <a:r>
              <a:rPr lang="en-GB" sz="1100" dirty="0" smtClean="0">
                <a:solidFill>
                  <a:schemeClr val="accent1">
                    <a:lumMod val="50000"/>
                  </a:schemeClr>
                </a:solidFill>
              </a:rPr>
              <a:t>RFCS Dissemination Project 709600</a:t>
            </a:r>
          </a:p>
        </p:txBody>
      </p:sp>
      <p:sp>
        <p:nvSpPr>
          <p:cNvPr id="10" name="Slide Number Placeholder 5"/>
          <p:cNvSpPr txBox="1">
            <a:spLocks/>
          </p:cNvSpPr>
          <p:nvPr userDrawn="1"/>
        </p:nvSpPr>
        <p:spPr>
          <a:xfrm>
            <a:off x="6800850" y="6378580"/>
            <a:ext cx="2057400" cy="365125"/>
          </a:xfrm>
          <a:prstGeom prst="rect">
            <a:avLst/>
          </a:prstGeom>
        </p:spPr>
        <p:txBody>
          <a:bodyPr/>
          <a:lstStyle>
            <a:defPPr>
              <a:defRPr lang="en-US"/>
            </a:defPPr>
            <a:lvl1pPr marL="0" algn="l" defTabSz="914400" rtl="0" eaLnBrk="1" latinLnBrk="0" hangingPunct="1">
              <a:defRPr sz="18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990E42-6E10-46F5-BD35-6C6A074F6546}" type="slidenum">
              <a:rPr lang="en-GB" sz="1600" smtClean="0">
                <a:solidFill>
                  <a:schemeClr val="accent1">
                    <a:lumMod val="50000"/>
                  </a:schemeClr>
                </a:solidFill>
              </a:rPr>
              <a:pPr algn="r"/>
              <a:t>‹nr.›</a:t>
            </a:fld>
            <a:endParaRPr lang="en-GB" sz="1800" dirty="0">
              <a:solidFill>
                <a:schemeClr val="accent1">
                  <a:lumMod val="50000"/>
                </a:schemeClr>
              </a:solidFill>
            </a:endParaRPr>
          </a:p>
        </p:txBody>
      </p:sp>
    </p:spTree>
    <p:extLst>
      <p:ext uri="{BB962C8B-B14F-4D97-AF65-F5344CB8AC3E}">
        <p14:creationId xmlns:p14="http://schemas.microsoft.com/office/powerpoint/2010/main" val="205229092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teel-stainless.org/designmanua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1.png"/><Relationship Id="rId4" Type="http://schemas.openxmlformats.org/officeDocument/2006/relationships/image" Target="../media/image2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0.png"/></Relationships>
</file>

<file path=ppt/slides/_rels/slide5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52.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1.w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810.png"/></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7.png"/><Relationship Id="rId7"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68.png"/><Relationship Id="rId4" Type="http://schemas.openxmlformats.org/officeDocument/2006/relationships/image" Target="../media/image38.png"/><Relationship Id="rId9" Type="http://schemas.openxmlformats.org/officeDocument/2006/relationships/image" Target="../media/image6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88.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image" Target="../media/image870.png"/><Relationship Id="rId1" Type="http://schemas.openxmlformats.org/officeDocument/2006/relationships/slideLayout" Target="../slideLayouts/slideLayout2.xml"/><Relationship Id="rId4" Type="http://schemas.openxmlformats.org/officeDocument/2006/relationships/image" Target="../media/image42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steel-stainless.org/designmanual"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0218"/>
            <a:ext cx="7772400" cy="1450185"/>
          </a:xfrm>
        </p:spPr>
        <p:txBody>
          <a:bodyPr/>
          <a:lstStyle/>
          <a:p>
            <a:r>
              <a:rPr lang="en-US" dirty="0" smtClean="0"/>
              <a:t>Designing in Stainless Steel</a:t>
            </a:r>
            <a:endParaRPr lang="en-US" dirty="0"/>
          </a:p>
        </p:txBody>
      </p:sp>
      <p:sp>
        <p:nvSpPr>
          <p:cNvPr id="3" name="Subtitle 2"/>
          <p:cNvSpPr>
            <a:spLocks noGrp="1"/>
          </p:cNvSpPr>
          <p:nvPr>
            <p:ph type="subTitle" idx="1"/>
          </p:nvPr>
        </p:nvSpPr>
        <p:spPr/>
        <p:txBody>
          <a:bodyPr/>
          <a:lstStyle/>
          <a:p>
            <a:r>
              <a:rPr lang="en-GB" dirty="0"/>
              <a:t>PUREST: Promotion of new Eurocode rules for structural stainless steels</a:t>
            </a:r>
          </a:p>
          <a:p>
            <a:r>
              <a:rPr lang="en-GB" sz="1600" dirty="0">
                <a:solidFill>
                  <a:schemeClr val="bg1">
                    <a:lumMod val="50000"/>
                  </a:schemeClr>
                </a:solidFill>
              </a:rPr>
              <a:t>RFCS Dissemination Project 709600</a:t>
            </a:r>
          </a:p>
        </p:txBody>
      </p:sp>
    </p:spTree>
    <p:extLst>
      <p:ext uri="{BB962C8B-B14F-4D97-AF65-F5344CB8AC3E}">
        <p14:creationId xmlns:p14="http://schemas.microsoft.com/office/powerpoint/2010/main" val="304537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Passive Film</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lgn="just">
              <a:lnSpc>
                <a:spcPct val="100000"/>
              </a:lnSpc>
              <a:spcBef>
                <a:spcPct val="20000"/>
              </a:spcBef>
              <a:buClr>
                <a:schemeClr val="accent1">
                  <a:lumMod val="50000"/>
                </a:schemeClr>
              </a:buClr>
              <a:buNone/>
              <a:defRPr/>
            </a:pPr>
            <a:r>
              <a:rPr lang="en-GB" dirty="0"/>
              <a:t>The natural formation of a passive surface film is the key to the corrosion resistance of stainless steels.</a:t>
            </a:r>
          </a:p>
          <a:p>
            <a:pPr algn="just">
              <a:lnSpc>
                <a:spcPct val="100000"/>
              </a:lnSpc>
              <a:spcBef>
                <a:spcPct val="20000"/>
              </a:spcBef>
              <a:buClr>
                <a:schemeClr val="accent1">
                  <a:lumMod val="50000"/>
                </a:schemeClr>
              </a:buClr>
              <a:buFont typeface="Calibri" panose="020F0502020204030204" pitchFamily="34" charset="0"/>
              <a:buChar char="‒"/>
              <a:defRPr/>
            </a:pPr>
            <a:endParaRPr lang="en-GB" sz="2400" dirty="0" smtClean="0"/>
          </a:p>
          <a:p>
            <a:pPr marL="0" indent="0" algn="just">
              <a:lnSpc>
                <a:spcPct val="100000"/>
              </a:lnSpc>
              <a:spcBef>
                <a:spcPct val="20000"/>
              </a:spcBef>
              <a:buClr>
                <a:schemeClr val="accent1">
                  <a:lumMod val="50000"/>
                </a:schemeClr>
              </a:buClr>
              <a:buNone/>
              <a:defRPr/>
            </a:pPr>
            <a:r>
              <a:rPr lang="en-GB" sz="2400" dirty="0"/>
              <a:t>Properties of the passive </a:t>
            </a:r>
            <a:r>
              <a:rPr lang="en-GB" sz="2400" dirty="0" smtClean="0"/>
              <a:t>film:</a:t>
            </a:r>
            <a:endParaRPr lang="en-GB" sz="2400" dirty="0"/>
          </a:p>
          <a:p>
            <a:pPr algn="just">
              <a:lnSpc>
                <a:spcPct val="100000"/>
              </a:lnSpc>
              <a:spcBef>
                <a:spcPct val="20000"/>
              </a:spcBef>
              <a:buClr>
                <a:schemeClr val="accent1">
                  <a:lumMod val="50000"/>
                </a:schemeClr>
              </a:buClr>
              <a:buFont typeface="Calibri" panose="020F0502020204030204" pitchFamily="34" charset="0"/>
              <a:buChar char="‒"/>
              <a:defRPr/>
            </a:pPr>
            <a:r>
              <a:rPr lang="en-GB" sz="2400" dirty="0" smtClean="0"/>
              <a:t>Chromium </a:t>
            </a:r>
            <a:r>
              <a:rPr lang="en-GB" sz="2400" dirty="0"/>
              <a:t>Rich Oxide</a:t>
            </a:r>
          </a:p>
          <a:p>
            <a:pPr algn="just">
              <a:lnSpc>
                <a:spcPct val="100000"/>
              </a:lnSpc>
              <a:spcBef>
                <a:spcPct val="20000"/>
              </a:spcBef>
              <a:buClr>
                <a:schemeClr val="accent1">
                  <a:lumMod val="50000"/>
                </a:schemeClr>
              </a:buClr>
              <a:buFont typeface="Calibri" panose="020F0502020204030204" pitchFamily="34" charset="0"/>
              <a:buChar char="‒"/>
              <a:defRPr/>
            </a:pPr>
            <a:r>
              <a:rPr lang="en-GB" sz="2400" dirty="0"/>
              <a:t>Very thin, ~ 20-30 </a:t>
            </a:r>
            <a:r>
              <a:rPr lang="en-GB" sz="2400" dirty="0" err="1"/>
              <a:t>Ångströms</a:t>
            </a:r>
            <a:r>
              <a:rPr lang="en-GB" sz="2400" dirty="0"/>
              <a:t>  (2-3 nm)</a:t>
            </a:r>
          </a:p>
          <a:p>
            <a:pPr algn="just">
              <a:lnSpc>
                <a:spcPct val="100000"/>
              </a:lnSpc>
              <a:spcBef>
                <a:spcPct val="20000"/>
              </a:spcBef>
              <a:buClr>
                <a:schemeClr val="accent1">
                  <a:lumMod val="50000"/>
                </a:schemeClr>
              </a:buClr>
              <a:buFont typeface="Calibri" panose="020F0502020204030204" pitchFamily="34" charset="0"/>
              <a:buChar char="‒"/>
              <a:defRPr/>
            </a:pPr>
            <a:r>
              <a:rPr lang="en-GB" sz="2400" dirty="0"/>
              <a:t>Extremely adherent </a:t>
            </a:r>
          </a:p>
          <a:p>
            <a:pPr algn="just">
              <a:lnSpc>
                <a:spcPct val="100000"/>
              </a:lnSpc>
              <a:spcBef>
                <a:spcPct val="20000"/>
              </a:spcBef>
              <a:buClr>
                <a:schemeClr val="accent1">
                  <a:lumMod val="50000"/>
                </a:schemeClr>
              </a:buClr>
              <a:buFont typeface="Calibri" panose="020F0502020204030204" pitchFamily="34" charset="0"/>
              <a:buChar char="‒"/>
              <a:defRPr/>
            </a:pPr>
            <a:r>
              <a:rPr lang="en-GB" sz="2400" dirty="0"/>
              <a:t>Passive</a:t>
            </a:r>
          </a:p>
          <a:p>
            <a:pPr algn="just">
              <a:lnSpc>
                <a:spcPct val="100000"/>
              </a:lnSpc>
              <a:spcBef>
                <a:spcPct val="20000"/>
              </a:spcBef>
              <a:buClr>
                <a:schemeClr val="accent1">
                  <a:lumMod val="50000"/>
                </a:schemeClr>
              </a:buClr>
              <a:buFont typeface="Calibri" panose="020F0502020204030204" pitchFamily="34" charset="0"/>
              <a:buChar char="‒"/>
              <a:defRPr/>
            </a:pPr>
            <a:r>
              <a:rPr lang="en-GB" sz="2400" dirty="0"/>
              <a:t>Self Repairing (within minutes</a:t>
            </a:r>
            <a:r>
              <a:rPr lang="en-GB" sz="2400" dirty="0" smtClean="0"/>
              <a:t>)</a:t>
            </a:r>
          </a:p>
        </p:txBody>
      </p:sp>
    </p:spTree>
    <p:extLst>
      <p:ext uri="{BB962C8B-B14F-4D97-AF65-F5344CB8AC3E}">
        <p14:creationId xmlns:p14="http://schemas.microsoft.com/office/powerpoint/2010/main" val="359948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Passive Layer vs Coatings</a:t>
            </a:r>
            <a:endParaRPr lang="en-GB" dirty="0"/>
          </a:p>
        </p:txBody>
      </p:sp>
      <p:grpSp>
        <p:nvGrpSpPr>
          <p:cNvPr id="19" name="Group 4"/>
          <p:cNvGrpSpPr>
            <a:grpSpLocks/>
          </p:cNvGrpSpPr>
          <p:nvPr/>
        </p:nvGrpSpPr>
        <p:grpSpPr bwMode="auto">
          <a:xfrm>
            <a:off x="532624" y="1372617"/>
            <a:ext cx="8611376" cy="2020888"/>
            <a:chOff x="-489715" y="1374775"/>
            <a:chExt cx="8611376" cy="2020888"/>
          </a:xfrm>
        </p:grpSpPr>
        <p:sp>
          <p:nvSpPr>
            <p:cNvPr id="20" name="Rectangle 22"/>
            <p:cNvSpPr>
              <a:spLocks noChangeArrowheads="1"/>
            </p:cNvSpPr>
            <p:nvPr/>
          </p:nvSpPr>
          <p:spPr bwMode="auto">
            <a:xfrm>
              <a:off x="2079625" y="1879600"/>
              <a:ext cx="3811588" cy="1516063"/>
            </a:xfrm>
            <a:prstGeom prst="rect">
              <a:avLst/>
            </a:prstGeom>
            <a:solidFill>
              <a:srgbClr val="C0C0C0"/>
            </a:solidFill>
            <a:ln w="9525">
              <a:solidFill>
                <a:srgbClr val="E6E6E6"/>
              </a:solidFill>
              <a:miter lim="800000"/>
              <a:headEnd/>
              <a:tailEnd/>
            </a:ln>
          </p:spPr>
          <p:txBody>
            <a:bodyPr/>
            <a:lstStyle/>
            <a:p>
              <a:endParaRPr lang="en-US"/>
            </a:p>
          </p:txBody>
        </p:sp>
        <p:sp>
          <p:nvSpPr>
            <p:cNvPr id="21" name="Rectangle 23"/>
            <p:cNvSpPr>
              <a:spLocks noChangeArrowheads="1"/>
            </p:cNvSpPr>
            <p:nvPr/>
          </p:nvSpPr>
          <p:spPr bwMode="auto">
            <a:xfrm>
              <a:off x="2079625" y="1871663"/>
              <a:ext cx="3811588" cy="220662"/>
            </a:xfrm>
            <a:prstGeom prst="rect">
              <a:avLst/>
            </a:prstGeom>
            <a:solidFill>
              <a:srgbClr val="777777"/>
            </a:solidFill>
            <a:ln w="9525">
              <a:solidFill>
                <a:srgbClr val="919191"/>
              </a:solidFill>
              <a:miter lim="800000"/>
              <a:headEnd/>
              <a:tailEnd/>
            </a:ln>
          </p:spPr>
          <p:txBody>
            <a:bodyPr/>
            <a:lstStyle/>
            <a:p>
              <a:endParaRPr lang="en-US"/>
            </a:p>
          </p:txBody>
        </p:sp>
        <p:sp>
          <p:nvSpPr>
            <p:cNvPr id="22" name="Rectangle 24"/>
            <p:cNvSpPr>
              <a:spLocks noChangeArrowheads="1"/>
            </p:cNvSpPr>
            <p:nvPr/>
          </p:nvSpPr>
          <p:spPr bwMode="auto">
            <a:xfrm>
              <a:off x="2776538" y="2598738"/>
              <a:ext cx="2262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900" b="1" dirty="0">
                  <a:solidFill>
                    <a:srgbClr val="000000"/>
                  </a:solidFill>
                </a:rPr>
                <a:t>STAINLESS  STEEL</a:t>
              </a:r>
              <a:endParaRPr lang="en-GB" b="1" dirty="0">
                <a:solidFill>
                  <a:schemeClr val="tx2"/>
                </a:solidFill>
              </a:endParaRPr>
            </a:p>
          </p:txBody>
        </p:sp>
        <p:sp>
          <p:nvSpPr>
            <p:cNvPr id="23" name="Rectangle 25"/>
            <p:cNvSpPr>
              <a:spLocks noChangeArrowheads="1"/>
            </p:cNvSpPr>
            <p:nvPr/>
          </p:nvSpPr>
          <p:spPr bwMode="auto">
            <a:xfrm rot="16200000">
              <a:off x="-915185" y="2531527"/>
              <a:ext cx="1081771"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500" b="1" dirty="0"/>
                <a:t>PASSIVE </a:t>
              </a:r>
              <a:r>
                <a:rPr lang="en-GB" sz="1500" b="1" dirty="0" smtClean="0"/>
                <a:t>FILM</a:t>
              </a:r>
              <a:endParaRPr lang="en-GB" sz="1500" b="1" dirty="0"/>
            </a:p>
          </p:txBody>
        </p:sp>
        <p:sp>
          <p:nvSpPr>
            <p:cNvPr id="24" name="Rectangle 26"/>
            <p:cNvSpPr>
              <a:spLocks noChangeArrowheads="1"/>
            </p:cNvSpPr>
            <p:nvPr/>
          </p:nvSpPr>
          <p:spPr bwMode="auto">
            <a:xfrm>
              <a:off x="2101435" y="1565275"/>
              <a:ext cx="2627321"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500" b="1" dirty="0"/>
                <a:t>Oxy-hydroxides of Fe and Cr</a:t>
              </a:r>
            </a:p>
          </p:txBody>
        </p:sp>
        <p:sp>
          <p:nvSpPr>
            <p:cNvPr id="25" name="Line 27"/>
            <p:cNvSpPr>
              <a:spLocks noChangeShapeType="1"/>
            </p:cNvSpPr>
            <p:nvPr/>
          </p:nvSpPr>
          <p:spPr bwMode="auto">
            <a:xfrm>
              <a:off x="6034088" y="1374775"/>
              <a:ext cx="1587" cy="4143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Freeform 28"/>
            <p:cNvSpPr>
              <a:spLocks/>
            </p:cNvSpPr>
            <p:nvPr/>
          </p:nvSpPr>
          <p:spPr bwMode="auto">
            <a:xfrm>
              <a:off x="5973763" y="1584325"/>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12700">
              <a:solidFill>
                <a:srgbClr val="000000"/>
              </a:solidFill>
              <a:prstDash val="solid"/>
              <a:round/>
              <a:headEnd/>
              <a:tailEnd/>
            </a:ln>
          </p:spPr>
          <p:txBody>
            <a:bodyPr/>
            <a:lstStyle/>
            <a:p>
              <a:endParaRPr lang="en-GB"/>
            </a:p>
          </p:txBody>
        </p:sp>
        <p:sp>
          <p:nvSpPr>
            <p:cNvPr id="27" name="Line 29"/>
            <p:cNvSpPr>
              <a:spLocks noChangeShapeType="1"/>
            </p:cNvSpPr>
            <p:nvPr/>
          </p:nvSpPr>
          <p:spPr bwMode="auto">
            <a:xfrm flipV="1">
              <a:off x="6034088" y="2149475"/>
              <a:ext cx="1587" cy="4143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Freeform 30"/>
            <p:cNvSpPr>
              <a:spLocks/>
            </p:cNvSpPr>
            <p:nvPr/>
          </p:nvSpPr>
          <p:spPr bwMode="auto">
            <a:xfrm>
              <a:off x="5973763" y="2122488"/>
              <a:ext cx="122237" cy="242887"/>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12700">
              <a:solidFill>
                <a:srgbClr val="000000"/>
              </a:solidFill>
              <a:prstDash val="solid"/>
              <a:round/>
              <a:headEnd/>
              <a:tailEnd/>
            </a:ln>
          </p:spPr>
          <p:txBody>
            <a:bodyPr/>
            <a:lstStyle/>
            <a:p>
              <a:endParaRPr lang="en-GB"/>
            </a:p>
          </p:txBody>
        </p:sp>
        <p:sp>
          <p:nvSpPr>
            <p:cNvPr id="29" name="Rectangle 31"/>
            <p:cNvSpPr>
              <a:spLocks noChangeArrowheads="1"/>
            </p:cNvSpPr>
            <p:nvPr/>
          </p:nvSpPr>
          <p:spPr bwMode="auto">
            <a:xfrm>
              <a:off x="5956005" y="1872897"/>
              <a:ext cx="2165656"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fr-BE" sz="1500" b="1" dirty="0" smtClean="0"/>
                <a:t>2-3 nm (0,002-0,003 µm)</a:t>
              </a:r>
              <a:endParaRPr lang="en-GB" sz="1500" b="1" dirty="0"/>
            </a:p>
          </p:txBody>
        </p:sp>
      </p:grpSp>
      <p:grpSp>
        <p:nvGrpSpPr>
          <p:cNvPr id="30" name="Group 16"/>
          <p:cNvGrpSpPr/>
          <p:nvPr/>
        </p:nvGrpSpPr>
        <p:grpSpPr>
          <a:xfrm>
            <a:off x="522344" y="3641893"/>
            <a:ext cx="7484294" cy="2311400"/>
            <a:chOff x="385120" y="3733800"/>
            <a:chExt cx="7484294" cy="2311400"/>
          </a:xfrm>
        </p:grpSpPr>
        <p:sp>
          <p:nvSpPr>
            <p:cNvPr id="31" name="Rectangle 3"/>
            <p:cNvSpPr>
              <a:spLocks noChangeArrowheads="1"/>
            </p:cNvSpPr>
            <p:nvPr/>
          </p:nvSpPr>
          <p:spPr bwMode="auto">
            <a:xfrm>
              <a:off x="2987675" y="4603750"/>
              <a:ext cx="3811588" cy="1441450"/>
            </a:xfrm>
            <a:prstGeom prst="rect">
              <a:avLst/>
            </a:prstGeom>
            <a:solidFill>
              <a:schemeClr val="bg1">
                <a:lumMod val="75000"/>
              </a:schemeClr>
            </a:solidFill>
            <a:ln w="9525">
              <a:solidFill>
                <a:srgbClr val="C0C0C0"/>
              </a:solidFill>
              <a:miter lim="800000"/>
              <a:headEnd/>
              <a:tailEnd/>
            </a:ln>
          </p:spPr>
          <p:txBody>
            <a:bodyPr/>
            <a:lstStyle/>
            <a:p>
              <a:endParaRPr lang="en-US"/>
            </a:p>
          </p:txBody>
        </p:sp>
        <p:sp>
          <p:nvSpPr>
            <p:cNvPr id="32" name="Rectangle 4"/>
            <p:cNvSpPr>
              <a:spLocks noChangeArrowheads="1"/>
            </p:cNvSpPr>
            <p:nvPr/>
          </p:nvSpPr>
          <p:spPr bwMode="auto">
            <a:xfrm>
              <a:off x="2987675" y="4598988"/>
              <a:ext cx="3811588" cy="220662"/>
            </a:xfrm>
            <a:prstGeom prst="rect">
              <a:avLst/>
            </a:prstGeom>
            <a:solidFill>
              <a:schemeClr val="accent4"/>
            </a:solidFill>
            <a:ln w="9525">
              <a:solidFill>
                <a:schemeClr val="accent4"/>
              </a:solidFill>
              <a:miter lim="800000"/>
              <a:headEnd/>
              <a:tailEnd/>
            </a:ln>
          </p:spPr>
          <p:txBody>
            <a:bodyPr/>
            <a:lstStyle/>
            <a:p>
              <a:endParaRPr lang="en-US"/>
            </a:p>
          </p:txBody>
        </p:sp>
        <p:sp>
          <p:nvSpPr>
            <p:cNvPr id="33" name="Rectangle 5"/>
            <p:cNvSpPr>
              <a:spLocks noChangeArrowheads="1"/>
            </p:cNvSpPr>
            <p:nvPr/>
          </p:nvSpPr>
          <p:spPr bwMode="auto">
            <a:xfrm>
              <a:off x="2987675" y="4397375"/>
              <a:ext cx="3811588" cy="220663"/>
            </a:xfrm>
            <a:prstGeom prst="rect">
              <a:avLst/>
            </a:prstGeom>
            <a:solidFill>
              <a:schemeClr val="accent2"/>
            </a:solidFill>
            <a:ln w="9525">
              <a:solidFill>
                <a:schemeClr val="accent2"/>
              </a:solidFill>
              <a:miter lim="800000"/>
              <a:headEnd/>
              <a:tailEnd/>
            </a:ln>
          </p:spPr>
          <p:txBody>
            <a:bodyPr/>
            <a:lstStyle/>
            <a:p>
              <a:endParaRPr lang="en-US"/>
            </a:p>
          </p:txBody>
        </p:sp>
        <p:sp>
          <p:nvSpPr>
            <p:cNvPr id="34" name="Rectangle 6"/>
            <p:cNvSpPr>
              <a:spLocks noChangeArrowheads="1"/>
            </p:cNvSpPr>
            <p:nvPr/>
          </p:nvSpPr>
          <p:spPr bwMode="auto">
            <a:xfrm>
              <a:off x="2987675" y="4195763"/>
              <a:ext cx="3811588" cy="220662"/>
            </a:xfrm>
            <a:prstGeom prst="rect">
              <a:avLst/>
            </a:prstGeom>
            <a:solidFill>
              <a:schemeClr val="accent6"/>
            </a:solidFill>
            <a:ln w="9525">
              <a:solidFill>
                <a:schemeClr val="accent6"/>
              </a:solidFill>
              <a:miter lim="800000"/>
              <a:headEnd/>
              <a:tailEnd/>
            </a:ln>
          </p:spPr>
          <p:txBody>
            <a:bodyPr/>
            <a:lstStyle/>
            <a:p>
              <a:endParaRPr lang="en-US"/>
            </a:p>
          </p:txBody>
        </p:sp>
        <p:sp>
          <p:nvSpPr>
            <p:cNvPr id="35" name="Rectangle 7"/>
            <p:cNvSpPr>
              <a:spLocks noChangeArrowheads="1"/>
            </p:cNvSpPr>
            <p:nvPr/>
          </p:nvSpPr>
          <p:spPr bwMode="auto">
            <a:xfrm>
              <a:off x="4070350" y="5334000"/>
              <a:ext cx="1500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900" b="1" dirty="0">
                  <a:solidFill>
                    <a:srgbClr val="000000"/>
                  </a:solidFill>
                </a:rPr>
                <a:t>MILD  STEEL</a:t>
              </a:r>
              <a:endParaRPr lang="en-GB" b="1" dirty="0">
                <a:solidFill>
                  <a:schemeClr val="tx2"/>
                </a:solidFill>
              </a:endParaRPr>
            </a:p>
          </p:txBody>
        </p:sp>
        <p:sp>
          <p:nvSpPr>
            <p:cNvPr id="36" name="Rectangle 8"/>
            <p:cNvSpPr>
              <a:spLocks noChangeArrowheads="1"/>
            </p:cNvSpPr>
            <p:nvPr/>
          </p:nvSpPr>
          <p:spPr bwMode="auto">
            <a:xfrm>
              <a:off x="1806151" y="4423736"/>
              <a:ext cx="610744"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500" b="1" dirty="0"/>
                <a:t>Primer</a:t>
              </a:r>
            </a:p>
          </p:txBody>
        </p:sp>
        <p:sp>
          <p:nvSpPr>
            <p:cNvPr id="37" name="Rectangle 9"/>
            <p:cNvSpPr>
              <a:spLocks noChangeArrowheads="1"/>
            </p:cNvSpPr>
            <p:nvPr/>
          </p:nvSpPr>
          <p:spPr bwMode="auto">
            <a:xfrm>
              <a:off x="1778601" y="3964931"/>
              <a:ext cx="628249"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GB" sz="1500" b="1" dirty="0"/>
                <a:t>Topcoat</a:t>
              </a:r>
            </a:p>
          </p:txBody>
        </p:sp>
        <p:sp>
          <p:nvSpPr>
            <p:cNvPr id="38" name="Rectangle 10"/>
            <p:cNvSpPr>
              <a:spLocks noChangeArrowheads="1"/>
            </p:cNvSpPr>
            <p:nvPr/>
          </p:nvSpPr>
          <p:spPr bwMode="auto">
            <a:xfrm>
              <a:off x="1412747" y="4845050"/>
              <a:ext cx="113659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GB" sz="1500" b="1" dirty="0"/>
                <a:t>Pre-treatment</a:t>
              </a:r>
            </a:p>
          </p:txBody>
        </p:sp>
        <p:sp>
          <p:nvSpPr>
            <p:cNvPr id="39" name="Line 11"/>
            <p:cNvSpPr>
              <a:spLocks noChangeShapeType="1"/>
            </p:cNvSpPr>
            <p:nvPr/>
          </p:nvSpPr>
          <p:spPr bwMode="auto">
            <a:xfrm>
              <a:off x="2455056" y="4148138"/>
              <a:ext cx="461182" cy="1444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12"/>
            <p:cNvSpPr>
              <a:spLocks noChangeShapeType="1"/>
            </p:cNvSpPr>
            <p:nvPr/>
          </p:nvSpPr>
          <p:spPr bwMode="auto">
            <a:xfrm>
              <a:off x="2455056" y="4552950"/>
              <a:ext cx="45641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13"/>
            <p:cNvSpPr>
              <a:spLocks noChangeShapeType="1"/>
            </p:cNvSpPr>
            <p:nvPr/>
          </p:nvSpPr>
          <p:spPr bwMode="auto">
            <a:xfrm flipV="1">
              <a:off x="2598738" y="4738688"/>
              <a:ext cx="336550" cy="179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Rectangle 14"/>
            <p:cNvSpPr>
              <a:spLocks noChangeArrowheads="1"/>
            </p:cNvSpPr>
            <p:nvPr/>
          </p:nvSpPr>
          <p:spPr bwMode="auto">
            <a:xfrm rot="16200000">
              <a:off x="-455271" y="4949089"/>
              <a:ext cx="191161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500" b="1" dirty="0"/>
                <a:t>MULTI-LAYER COATINGS</a:t>
              </a:r>
            </a:p>
          </p:txBody>
        </p:sp>
        <p:sp>
          <p:nvSpPr>
            <p:cNvPr id="43" name="Rectangle 16"/>
            <p:cNvSpPr>
              <a:spLocks noChangeArrowheads="1"/>
            </p:cNvSpPr>
            <p:nvPr/>
          </p:nvSpPr>
          <p:spPr bwMode="auto">
            <a:xfrm>
              <a:off x="6910503" y="4289719"/>
              <a:ext cx="808042"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500" b="1" dirty="0"/>
                <a:t>Typically</a:t>
              </a:r>
            </a:p>
          </p:txBody>
        </p:sp>
        <p:sp>
          <p:nvSpPr>
            <p:cNvPr id="44" name="Rectangle 17"/>
            <p:cNvSpPr>
              <a:spLocks noChangeArrowheads="1"/>
            </p:cNvSpPr>
            <p:nvPr/>
          </p:nvSpPr>
          <p:spPr bwMode="auto">
            <a:xfrm>
              <a:off x="6933260" y="4538852"/>
              <a:ext cx="936154"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500" b="1" dirty="0"/>
                <a:t>20-200 </a:t>
              </a:r>
              <a:r>
                <a:rPr lang="en-GB" sz="1500" b="1" dirty="0" smtClean="0"/>
                <a:t>µm</a:t>
              </a:r>
              <a:endParaRPr lang="en-GB" sz="1500" b="1" dirty="0"/>
            </a:p>
          </p:txBody>
        </p:sp>
        <p:sp>
          <p:nvSpPr>
            <p:cNvPr id="45" name="Line 18"/>
            <p:cNvSpPr>
              <a:spLocks noChangeShapeType="1"/>
            </p:cNvSpPr>
            <p:nvPr/>
          </p:nvSpPr>
          <p:spPr bwMode="auto">
            <a:xfrm flipV="1">
              <a:off x="6942138" y="4911725"/>
              <a:ext cx="1587" cy="4143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12700">
              <a:solidFill>
                <a:srgbClr val="000000"/>
              </a:solidFill>
              <a:prstDash val="solid"/>
              <a:round/>
              <a:headEnd/>
              <a:tailEnd/>
            </a:ln>
          </p:spPr>
          <p:txBody>
            <a:bodyPr/>
            <a:lstStyle/>
            <a:p>
              <a:endParaRPr lang="en-GB"/>
            </a:p>
          </p:txBody>
        </p:sp>
        <p:sp>
          <p:nvSpPr>
            <p:cNvPr id="47" name="Line 20"/>
            <p:cNvSpPr>
              <a:spLocks noChangeShapeType="1"/>
            </p:cNvSpPr>
            <p:nvPr/>
          </p:nvSpPr>
          <p:spPr bwMode="auto">
            <a:xfrm>
              <a:off x="6942138" y="3733800"/>
              <a:ext cx="1587" cy="4143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12700">
              <a:solidFill>
                <a:srgbClr val="000000"/>
              </a:solidFill>
              <a:prstDash val="solid"/>
              <a:round/>
              <a:headEnd/>
              <a:tailEnd/>
            </a:ln>
          </p:spPr>
          <p:txBody>
            <a:bodyPr/>
            <a:lstStyle/>
            <a:p>
              <a:endParaRPr lang="en-GB"/>
            </a:p>
          </p:txBody>
        </p:sp>
      </p:grpSp>
      <p:cxnSp>
        <p:nvCxnSpPr>
          <p:cNvPr id="5" name="Rechte verbindingslijn 4"/>
          <p:cNvCxnSpPr/>
          <p:nvPr/>
        </p:nvCxnSpPr>
        <p:spPr>
          <a:xfrm flipH="1">
            <a:off x="537099" y="3507929"/>
            <a:ext cx="8069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130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Passive Layer vs Coatings</a:t>
            </a:r>
            <a:endParaRPr lang="en-GB" dirty="0"/>
          </a:p>
        </p:txBody>
      </p:sp>
      <p:grpSp>
        <p:nvGrpSpPr>
          <p:cNvPr id="49" name="Group 57"/>
          <p:cNvGrpSpPr>
            <a:grpSpLocks/>
          </p:cNvGrpSpPr>
          <p:nvPr/>
        </p:nvGrpSpPr>
        <p:grpSpPr bwMode="auto">
          <a:xfrm>
            <a:off x="557213" y="1256585"/>
            <a:ext cx="3441700" cy="1389062"/>
            <a:chOff x="351" y="681"/>
            <a:chExt cx="2168" cy="875"/>
          </a:xfrm>
        </p:grpSpPr>
        <p:sp>
          <p:nvSpPr>
            <p:cNvPr id="50" name="Rectangle 3"/>
            <p:cNvSpPr>
              <a:spLocks noChangeArrowheads="1"/>
            </p:cNvSpPr>
            <p:nvPr/>
          </p:nvSpPr>
          <p:spPr bwMode="auto">
            <a:xfrm>
              <a:off x="351" y="946"/>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51" name="Rectangle 4"/>
            <p:cNvSpPr>
              <a:spLocks noChangeArrowheads="1"/>
            </p:cNvSpPr>
            <p:nvPr/>
          </p:nvSpPr>
          <p:spPr bwMode="auto">
            <a:xfrm>
              <a:off x="351" y="943"/>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52" name="Rectangle 5"/>
            <p:cNvSpPr>
              <a:spLocks noChangeArrowheads="1"/>
            </p:cNvSpPr>
            <p:nvPr/>
          </p:nvSpPr>
          <p:spPr bwMode="auto">
            <a:xfrm>
              <a:off x="1012" y="1022"/>
              <a:ext cx="7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a:solidFill>
                    <a:srgbClr val="000000"/>
                  </a:solidFill>
                </a:rPr>
                <a:t>Passive film</a:t>
              </a:r>
              <a:endParaRPr lang="en-GB" b="1" dirty="0">
                <a:solidFill>
                  <a:schemeClr val="tx2"/>
                </a:solidFill>
              </a:endParaRPr>
            </a:p>
          </p:txBody>
        </p:sp>
        <p:sp>
          <p:nvSpPr>
            <p:cNvPr id="53" name="Rectangle 6"/>
            <p:cNvSpPr>
              <a:spLocks noChangeArrowheads="1"/>
            </p:cNvSpPr>
            <p:nvPr/>
          </p:nvSpPr>
          <p:spPr bwMode="auto">
            <a:xfrm>
              <a:off x="762" y="681"/>
              <a:ext cx="1244" cy="2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200" b="1" dirty="0"/>
                <a:t>Stainless Steel</a:t>
              </a:r>
              <a:endParaRPr lang="en-GB" b="1" dirty="0"/>
            </a:p>
          </p:txBody>
        </p:sp>
      </p:grpSp>
      <p:grpSp>
        <p:nvGrpSpPr>
          <p:cNvPr id="54" name="Group 56"/>
          <p:cNvGrpSpPr>
            <a:grpSpLocks/>
          </p:cNvGrpSpPr>
          <p:nvPr/>
        </p:nvGrpSpPr>
        <p:grpSpPr bwMode="auto">
          <a:xfrm>
            <a:off x="557213" y="2887594"/>
            <a:ext cx="3441700" cy="1443038"/>
            <a:chOff x="351" y="1804"/>
            <a:chExt cx="2168" cy="909"/>
          </a:xfrm>
        </p:grpSpPr>
        <p:sp>
          <p:nvSpPr>
            <p:cNvPr id="55" name="Rectangle 7"/>
            <p:cNvSpPr>
              <a:spLocks noChangeArrowheads="1"/>
            </p:cNvSpPr>
            <p:nvPr/>
          </p:nvSpPr>
          <p:spPr bwMode="auto">
            <a:xfrm>
              <a:off x="351" y="2103"/>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56" name="Rectangle 8"/>
            <p:cNvSpPr>
              <a:spLocks noChangeArrowheads="1"/>
            </p:cNvSpPr>
            <p:nvPr/>
          </p:nvSpPr>
          <p:spPr bwMode="auto">
            <a:xfrm>
              <a:off x="351" y="2099"/>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57" name="Freeform 9"/>
            <p:cNvSpPr>
              <a:spLocks/>
            </p:cNvSpPr>
            <p:nvPr/>
          </p:nvSpPr>
          <p:spPr bwMode="auto">
            <a:xfrm>
              <a:off x="1095" y="2081"/>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58" name="Freeform 10"/>
            <p:cNvSpPr>
              <a:spLocks/>
            </p:cNvSpPr>
            <p:nvPr/>
          </p:nvSpPr>
          <p:spPr bwMode="auto">
            <a:xfrm>
              <a:off x="1096" y="2004"/>
              <a:ext cx="671" cy="283"/>
            </a:xfrm>
            <a:custGeom>
              <a:avLst/>
              <a:gdLst>
                <a:gd name="T0" fmla="*/ 0 w 1341"/>
                <a:gd name="T1" fmla="*/ 0 h 565"/>
                <a:gd name="T2" fmla="*/ 11 w 1341"/>
                <a:gd name="T3" fmla="*/ 9 h 565"/>
                <a:gd name="T4" fmla="*/ 21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en-GB"/>
            </a:p>
          </p:txBody>
        </p:sp>
        <p:sp>
          <p:nvSpPr>
            <p:cNvPr id="59" name="Rectangle 11"/>
            <p:cNvSpPr>
              <a:spLocks noChangeArrowheads="1"/>
            </p:cNvSpPr>
            <p:nvPr/>
          </p:nvSpPr>
          <p:spPr bwMode="auto">
            <a:xfrm>
              <a:off x="1094" y="1804"/>
              <a:ext cx="675" cy="201"/>
            </a:xfrm>
            <a:prstGeom prst="rect">
              <a:avLst/>
            </a:prstGeom>
            <a:solidFill>
              <a:srgbClr val="000000"/>
            </a:solidFill>
            <a:ln w="9525">
              <a:solidFill>
                <a:srgbClr val="000000"/>
              </a:solidFill>
              <a:miter lim="800000"/>
              <a:headEnd/>
              <a:tailEnd/>
            </a:ln>
          </p:spPr>
          <p:txBody>
            <a:bodyPr/>
            <a:lstStyle/>
            <a:p>
              <a:endParaRPr lang="en-US"/>
            </a:p>
          </p:txBody>
        </p:sp>
      </p:grpSp>
      <p:grpSp>
        <p:nvGrpSpPr>
          <p:cNvPr id="60" name="Group 55"/>
          <p:cNvGrpSpPr>
            <a:grpSpLocks/>
          </p:cNvGrpSpPr>
          <p:nvPr/>
        </p:nvGrpSpPr>
        <p:grpSpPr bwMode="auto">
          <a:xfrm>
            <a:off x="557213" y="4684351"/>
            <a:ext cx="3441700" cy="1306512"/>
            <a:chOff x="351" y="2947"/>
            <a:chExt cx="2168" cy="823"/>
          </a:xfrm>
        </p:grpSpPr>
        <p:sp>
          <p:nvSpPr>
            <p:cNvPr id="61" name="Rectangle 12"/>
            <p:cNvSpPr>
              <a:spLocks noChangeArrowheads="1"/>
            </p:cNvSpPr>
            <p:nvPr/>
          </p:nvSpPr>
          <p:spPr bwMode="auto">
            <a:xfrm>
              <a:off x="351" y="3160"/>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62" name="Rectangle 13"/>
            <p:cNvSpPr>
              <a:spLocks noChangeArrowheads="1"/>
            </p:cNvSpPr>
            <p:nvPr/>
          </p:nvSpPr>
          <p:spPr bwMode="auto">
            <a:xfrm>
              <a:off x="351" y="3156"/>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63" name="Freeform 14"/>
            <p:cNvSpPr>
              <a:spLocks/>
            </p:cNvSpPr>
            <p:nvPr/>
          </p:nvSpPr>
          <p:spPr bwMode="auto">
            <a:xfrm>
              <a:off x="1097" y="3159"/>
              <a:ext cx="605" cy="258"/>
            </a:xfrm>
            <a:custGeom>
              <a:avLst/>
              <a:gdLst>
                <a:gd name="T0" fmla="*/ 0 w 1208"/>
                <a:gd name="T1" fmla="*/ 0 h 514"/>
                <a:gd name="T2" fmla="*/ 19 w 1208"/>
                <a:gd name="T3" fmla="*/ 0 h 514"/>
                <a:gd name="T4" fmla="*/ 10 w 1208"/>
                <a:gd name="T5" fmla="*/ 9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en-GB"/>
            </a:p>
          </p:txBody>
        </p:sp>
        <p:sp>
          <p:nvSpPr>
            <p:cNvPr id="64" name="Freeform 15"/>
            <p:cNvSpPr>
              <a:spLocks/>
            </p:cNvSpPr>
            <p:nvPr/>
          </p:nvSpPr>
          <p:spPr bwMode="auto">
            <a:xfrm>
              <a:off x="1197" y="3144"/>
              <a:ext cx="400" cy="137"/>
            </a:xfrm>
            <a:custGeom>
              <a:avLst/>
              <a:gdLst>
                <a:gd name="T0" fmla="*/ 7 w 800"/>
                <a:gd name="T1" fmla="*/ 5 h 274"/>
                <a:gd name="T2" fmla="*/ 9 w 800"/>
                <a:gd name="T3" fmla="*/ 4 h 274"/>
                <a:gd name="T4" fmla="*/ 10 w 800"/>
                <a:gd name="T5" fmla="*/ 3 h 274"/>
                <a:gd name="T6" fmla="*/ 12 w 800"/>
                <a:gd name="T7" fmla="*/ 2 h 274"/>
                <a:gd name="T8" fmla="*/ 13 w 800"/>
                <a:gd name="T9" fmla="*/ 1 h 274"/>
                <a:gd name="T10" fmla="*/ 13 w 800"/>
                <a:gd name="T11" fmla="*/ 0 h 274"/>
                <a:gd name="T12" fmla="*/ 1 w 800"/>
                <a:gd name="T13" fmla="*/ 0 h 274"/>
                <a:gd name="T14" fmla="*/ 0 w 800"/>
                <a:gd name="T15" fmla="*/ 1 h 274"/>
                <a:gd name="T16" fmla="*/ 2 w 800"/>
                <a:gd name="T17" fmla="*/ 2 h 274"/>
                <a:gd name="T18" fmla="*/ 3 w 800"/>
                <a:gd name="T19" fmla="*/ 3 h 274"/>
                <a:gd name="T20" fmla="*/ 5 w 800"/>
                <a:gd name="T21" fmla="*/ 4 h 274"/>
                <a:gd name="T22" fmla="*/ 7 w 800"/>
                <a:gd name="T23" fmla="*/ 5 h 274"/>
                <a:gd name="T24" fmla="*/ 7 w 800"/>
                <a:gd name="T25" fmla="*/ 5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65" name="Rectangle 16"/>
            <p:cNvSpPr>
              <a:spLocks noChangeArrowheads="1"/>
            </p:cNvSpPr>
            <p:nvPr/>
          </p:nvSpPr>
          <p:spPr bwMode="auto">
            <a:xfrm>
              <a:off x="1049" y="2947"/>
              <a:ext cx="71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a:t>Self Repair</a:t>
              </a:r>
              <a:endParaRPr lang="en-GB" b="1"/>
            </a:p>
          </p:txBody>
        </p:sp>
        <p:sp>
          <p:nvSpPr>
            <p:cNvPr id="66" name="AutoShape 17"/>
            <p:cNvSpPr>
              <a:spLocks noChangeArrowheads="1"/>
            </p:cNvSpPr>
            <p:nvPr/>
          </p:nvSpPr>
          <p:spPr bwMode="auto">
            <a:xfrm rot="6905317" flipV="1">
              <a:off x="1190" y="3103"/>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sp>
          <p:nvSpPr>
            <p:cNvPr id="67" name="AutoShape 18"/>
            <p:cNvSpPr>
              <a:spLocks noChangeArrowheads="1"/>
            </p:cNvSpPr>
            <p:nvPr/>
          </p:nvSpPr>
          <p:spPr bwMode="auto">
            <a:xfrm rot="-6708660" flipH="1" flipV="1">
              <a:off x="1586" y="3099"/>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grpSp>
      <p:grpSp>
        <p:nvGrpSpPr>
          <p:cNvPr id="68" name="Group 19"/>
          <p:cNvGrpSpPr>
            <a:grpSpLocks/>
          </p:cNvGrpSpPr>
          <p:nvPr/>
        </p:nvGrpSpPr>
        <p:grpSpPr bwMode="auto">
          <a:xfrm>
            <a:off x="5080000" y="1131879"/>
            <a:ext cx="3441700" cy="1517650"/>
            <a:chOff x="3200" y="881"/>
            <a:chExt cx="2168" cy="956"/>
          </a:xfrm>
        </p:grpSpPr>
        <p:sp>
          <p:nvSpPr>
            <p:cNvPr id="69"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70" name="Rectangle 21"/>
            <p:cNvSpPr>
              <a:spLocks noChangeArrowheads="1"/>
            </p:cNvSpPr>
            <p:nvPr/>
          </p:nvSpPr>
          <p:spPr bwMode="auto">
            <a:xfrm>
              <a:off x="3200" y="1257"/>
              <a:ext cx="2168" cy="46"/>
            </a:xfrm>
            <a:prstGeom prst="rect">
              <a:avLst/>
            </a:prstGeom>
            <a:solidFill>
              <a:schemeClr val="accent4"/>
            </a:solidFill>
            <a:ln w="9525">
              <a:solidFill>
                <a:schemeClr val="accent4"/>
              </a:solidFill>
              <a:miter lim="800000"/>
              <a:headEnd/>
              <a:tailEnd/>
            </a:ln>
          </p:spPr>
          <p:txBody>
            <a:bodyPr/>
            <a:lstStyle/>
            <a:p>
              <a:endParaRPr lang="en-US"/>
            </a:p>
          </p:txBody>
        </p:sp>
        <p:sp>
          <p:nvSpPr>
            <p:cNvPr id="71" name="Rectangle 22"/>
            <p:cNvSpPr>
              <a:spLocks noChangeArrowheads="1"/>
            </p:cNvSpPr>
            <p:nvPr/>
          </p:nvSpPr>
          <p:spPr bwMode="auto">
            <a:xfrm>
              <a:off x="3200" y="1196"/>
              <a:ext cx="2168" cy="56"/>
            </a:xfrm>
            <a:prstGeom prst="rect">
              <a:avLst/>
            </a:prstGeom>
            <a:solidFill>
              <a:schemeClr val="accent2"/>
            </a:solidFill>
            <a:ln w="9525">
              <a:solidFill>
                <a:schemeClr val="accent2"/>
              </a:solidFill>
              <a:miter lim="800000"/>
              <a:headEnd/>
              <a:tailEnd/>
            </a:ln>
          </p:spPr>
          <p:txBody>
            <a:bodyPr/>
            <a:lstStyle/>
            <a:p>
              <a:endParaRPr lang="en-US"/>
            </a:p>
          </p:txBody>
        </p:sp>
        <p:sp>
          <p:nvSpPr>
            <p:cNvPr id="72" name="Rectangle 23"/>
            <p:cNvSpPr>
              <a:spLocks noChangeArrowheads="1"/>
            </p:cNvSpPr>
            <p:nvPr/>
          </p:nvSpPr>
          <p:spPr bwMode="auto">
            <a:xfrm>
              <a:off x="3200" y="1145"/>
              <a:ext cx="2168" cy="46"/>
            </a:xfrm>
            <a:prstGeom prst="rect">
              <a:avLst/>
            </a:prstGeom>
            <a:solidFill>
              <a:schemeClr val="accent6"/>
            </a:solidFill>
            <a:ln w="9525">
              <a:solidFill>
                <a:schemeClr val="accent6"/>
              </a:solidFill>
              <a:miter lim="800000"/>
              <a:headEnd/>
              <a:tailEnd/>
            </a:ln>
          </p:spPr>
          <p:txBody>
            <a:bodyPr/>
            <a:lstStyle/>
            <a:p>
              <a:endParaRPr lang="en-US"/>
            </a:p>
          </p:txBody>
        </p:sp>
        <p:sp>
          <p:nvSpPr>
            <p:cNvPr id="73" name="Rectangle 24"/>
            <p:cNvSpPr>
              <a:spLocks noChangeArrowheads="1"/>
            </p:cNvSpPr>
            <p:nvPr/>
          </p:nvSpPr>
          <p:spPr bwMode="auto">
            <a:xfrm>
              <a:off x="3599" y="1309"/>
              <a:ext cx="12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a:solidFill>
                    <a:srgbClr val="000000"/>
                  </a:solidFill>
                </a:rPr>
                <a:t>Multi-layer Coating</a:t>
              </a:r>
              <a:endParaRPr lang="en-GB" b="1" dirty="0">
                <a:solidFill>
                  <a:schemeClr val="tx2"/>
                </a:solidFill>
              </a:endParaRPr>
            </a:p>
          </p:txBody>
        </p:sp>
        <p:sp>
          <p:nvSpPr>
            <p:cNvPr id="74" name="Rectangle 25"/>
            <p:cNvSpPr>
              <a:spLocks noChangeArrowheads="1"/>
            </p:cNvSpPr>
            <p:nvPr/>
          </p:nvSpPr>
          <p:spPr bwMode="auto">
            <a:xfrm>
              <a:off x="3848" y="881"/>
              <a:ext cx="82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200" b="1" dirty="0"/>
                <a:t>Mild Steel</a:t>
              </a:r>
              <a:endParaRPr lang="en-GB" b="1" dirty="0"/>
            </a:p>
          </p:txBody>
        </p:sp>
      </p:grpSp>
      <p:grpSp>
        <p:nvGrpSpPr>
          <p:cNvPr id="75" name="Group 26"/>
          <p:cNvGrpSpPr>
            <a:grpSpLocks/>
          </p:cNvGrpSpPr>
          <p:nvPr/>
        </p:nvGrpSpPr>
        <p:grpSpPr bwMode="auto">
          <a:xfrm>
            <a:off x="5080000" y="2893297"/>
            <a:ext cx="3441700" cy="1436688"/>
            <a:chOff x="3200" y="2011"/>
            <a:chExt cx="2168" cy="905"/>
          </a:xfrm>
        </p:grpSpPr>
        <p:sp>
          <p:nvSpPr>
            <p:cNvPr id="76" name="Rectangle 27"/>
            <p:cNvSpPr>
              <a:spLocks noChangeArrowheads="1"/>
            </p:cNvSpPr>
            <p:nvPr/>
          </p:nvSpPr>
          <p:spPr bwMode="auto">
            <a:xfrm>
              <a:off x="3200" y="2294"/>
              <a:ext cx="2168" cy="46"/>
            </a:xfrm>
            <a:prstGeom prst="rect">
              <a:avLst/>
            </a:prstGeom>
            <a:solidFill>
              <a:schemeClr val="accent6"/>
            </a:solidFill>
            <a:ln w="9525">
              <a:solidFill>
                <a:schemeClr val="accent6"/>
              </a:solidFill>
              <a:miter lim="800000"/>
              <a:headEnd/>
              <a:tailEnd/>
            </a:ln>
          </p:spPr>
          <p:txBody>
            <a:bodyPr/>
            <a:lstStyle/>
            <a:p>
              <a:endParaRPr lang="en-US"/>
            </a:p>
          </p:txBody>
        </p:sp>
        <p:sp>
          <p:nvSpPr>
            <p:cNvPr id="77" name="Rectangle 28"/>
            <p:cNvSpPr>
              <a:spLocks noChangeArrowheads="1"/>
            </p:cNvSpPr>
            <p:nvPr/>
          </p:nvSpPr>
          <p:spPr bwMode="auto">
            <a:xfrm>
              <a:off x="3200" y="2376"/>
              <a:ext cx="2168" cy="540"/>
            </a:xfrm>
            <a:prstGeom prst="rect">
              <a:avLst/>
            </a:prstGeom>
            <a:solidFill>
              <a:srgbClr val="C0C0C0"/>
            </a:solidFill>
            <a:ln w="9525">
              <a:solidFill>
                <a:srgbClr val="C0C0C0"/>
              </a:solidFill>
              <a:miter lim="800000"/>
              <a:headEnd/>
              <a:tailEnd/>
            </a:ln>
          </p:spPr>
          <p:txBody>
            <a:bodyPr/>
            <a:lstStyle/>
            <a:p>
              <a:endParaRPr lang="en-US"/>
            </a:p>
          </p:txBody>
        </p:sp>
        <p:sp>
          <p:nvSpPr>
            <p:cNvPr id="78" name="Rectangle 29"/>
            <p:cNvSpPr>
              <a:spLocks noChangeArrowheads="1"/>
            </p:cNvSpPr>
            <p:nvPr/>
          </p:nvSpPr>
          <p:spPr bwMode="auto">
            <a:xfrm>
              <a:off x="3200" y="2404"/>
              <a:ext cx="2168" cy="46"/>
            </a:xfrm>
            <a:prstGeom prst="rect">
              <a:avLst/>
            </a:prstGeom>
            <a:solidFill>
              <a:schemeClr val="accent4"/>
            </a:solidFill>
            <a:ln w="9525">
              <a:solidFill>
                <a:schemeClr val="accent4"/>
              </a:solidFill>
              <a:miter lim="800000"/>
              <a:headEnd/>
              <a:tailEnd/>
            </a:ln>
          </p:spPr>
          <p:txBody>
            <a:bodyPr/>
            <a:lstStyle/>
            <a:p>
              <a:endParaRPr lang="en-US"/>
            </a:p>
          </p:txBody>
        </p:sp>
        <p:sp>
          <p:nvSpPr>
            <p:cNvPr id="79" name="Rectangle 30"/>
            <p:cNvSpPr>
              <a:spLocks noChangeArrowheads="1"/>
            </p:cNvSpPr>
            <p:nvPr/>
          </p:nvSpPr>
          <p:spPr bwMode="auto">
            <a:xfrm>
              <a:off x="3200" y="2343"/>
              <a:ext cx="2168" cy="56"/>
            </a:xfrm>
            <a:prstGeom prst="rect">
              <a:avLst/>
            </a:prstGeom>
            <a:solidFill>
              <a:schemeClr val="accent2"/>
            </a:solidFill>
            <a:ln w="9525">
              <a:solidFill>
                <a:schemeClr val="accent2"/>
              </a:solidFill>
              <a:miter lim="800000"/>
              <a:headEnd/>
              <a:tailEnd/>
            </a:ln>
          </p:spPr>
          <p:txBody>
            <a:bodyPr/>
            <a:lstStyle/>
            <a:p>
              <a:endParaRPr lang="en-US"/>
            </a:p>
          </p:txBody>
        </p:sp>
        <p:sp>
          <p:nvSpPr>
            <p:cNvPr id="80" name="Freeform 31"/>
            <p:cNvSpPr>
              <a:spLocks/>
            </p:cNvSpPr>
            <p:nvPr/>
          </p:nvSpPr>
          <p:spPr bwMode="auto">
            <a:xfrm>
              <a:off x="3944" y="2275"/>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81" name="Freeform 32"/>
            <p:cNvSpPr>
              <a:spLocks/>
            </p:cNvSpPr>
            <p:nvPr/>
          </p:nvSpPr>
          <p:spPr bwMode="auto">
            <a:xfrm>
              <a:off x="3949" y="2188"/>
              <a:ext cx="671" cy="282"/>
            </a:xfrm>
            <a:custGeom>
              <a:avLst/>
              <a:gdLst>
                <a:gd name="T0" fmla="*/ 0 w 1342"/>
                <a:gd name="T1" fmla="*/ 0 h 565"/>
                <a:gd name="T2" fmla="*/ 11 w 1342"/>
                <a:gd name="T3" fmla="*/ 8 h 565"/>
                <a:gd name="T4" fmla="*/ 21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en-GB"/>
            </a:p>
          </p:txBody>
        </p:sp>
        <p:sp>
          <p:nvSpPr>
            <p:cNvPr id="82"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en-US"/>
            </a:p>
          </p:txBody>
        </p:sp>
      </p:grpSp>
      <p:grpSp>
        <p:nvGrpSpPr>
          <p:cNvPr id="83" name="Group 34"/>
          <p:cNvGrpSpPr>
            <a:grpSpLocks/>
          </p:cNvGrpSpPr>
          <p:nvPr/>
        </p:nvGrpSpPr>
        <p:grpSpPr bwMode="auto">
          <a:xfrm>
            <a:off x="5075238" y="4581812"/>
            <a:ext cx="3441700" cy="1404938"/>
            <a:chOff x="3197" y="3097"/>
            <a:chExt cx="2168" cy="885"/>
          </a:xfrm>
        </p:grpSpPr>
        <p:sp>
          <p:nvSpPr>
            <p:cNvPr id="84" name="Rectangle 35"/>
            <p:cNvSpPr>
              <a:spLocks noChangeArrowheads="1"/>
            </p:cNvSpPr>
            <p:nvPr/>
          </p:nvSpPr>
          <p:spPr bwMode="auto">
            <a:xfrm>
              <a:off x="3197" y="3449"/>
              <a:ext cx="2168" cy="533"/>
            </a:xfrm>
            <a:prstGeom prst="rect">
              <a:avLst/>
            </a:prstGeom>
            <a:solidFill>
              <a:srgbClr val="C0C0C0"/>
            </a:solidFill>
            <a:ln w="9525">
              <a:solidFill>
                <a:srgbClr val="C0C0C0"/>
              </a:solidFill>
              <a:miter lim="800000"/>
              <a:headEnd/>
              <a:tailEnd/>
            </a:ln>
          </p:spPr>
          <p:txBody>
            <a:bodyPr/>
            <a:lstStyle/>
            <a:p>
              <a:endParaRPr lang="en-US"/>
            </a:p>
          </p:txBody>
        </p:sp>
        <p:sp>
          <p:nvSpPr>
            <p:cNvPr id="85" name="Rectangle 36"/>
            <p:cNvSpPr>
              <a:spLocks noChangeArrowheads="1"/>
            </p:cNvSpPr>
            <p:nvPr/>
          </p:nvSpPr>
          <p:spPr bwMode="auto">
            <a:xfrm>
              <a:off x="3197" y="3479"/>
              <a:ext cx="2168" cy="46"/>
            </a:xfrm>
            <a:prstGeom prst="rect">
              <a:avLst/>
            </a:prstGeom>
            <a:solidFill>
              <a:schemeClr val="accent4"/>
            </a:solidFill>
            <a:ln w="9525">
              <a:solidFill>
                <a:schemeClr val="accent4"/>
              </a:solidFill>
              <a:miter lim="800000"/>
              <a:headEnd/>
              <a:tailEnd/>
            </a:ln>
          </p:spPr>
          <p:txBody>
            <a:bodyPr/>
            <a:lstStyle/>
            <a:p>
              <a:endParaRPr lang="en-US"/>
            </a:p>
          </p:txBody>
        </p:sp>
        <p:sp>
          <p:nvSpPr>
            <p:cNvPr id="86" name="Rectangle 37"/>
            <p:cNvSpPr>
              <a:spLocks noChangeArrowheads="1"/>
            </p:cNvSpPr>
            <p:nvPr/>
          </p:nvSpPr>
          <p:spPr bwMode="auto">
            <a:xfrm>
              <a:off x="3197" y="3369"/>
              <a:ext cx="2168" cy="46"/>
            </a:xfrm>
            <a:prstGeom prst="rect">
              <a:avLst/>
            </a:prstGeom>
            <a:solidFill>
              <a:schemeClr val="accent6"/>
            </a:solidFill>
            <a:ln w="9525">
              <a:solidFill>
                <a:schemeClr val="accent6"/>
              </a:solidFill>
              <a:miter lim="800000"/>
              <a:headEnd/>
              <a:tailEnd/>
            </a:ln>
          </p:spPr>
          <p:txBody>
            <a:bodyPr/>
            <a:lstStyle/>
            <a:p>
              <a:endParaRPr lang="en-US"/>
            </a:p>
          </p:txBody>
        </p:sp>
        <p:sp>
          <p:nvSpPr>
            <p:cNvPr id="87" name="Rectangle 38"/>
            <p:cNvSpPr>
              <a:spLocks noChangeArrowheads="1"/>
            </p:cNvSpPr>
            <p:nvPr/>
          </p:nvSpPr>
          <p:spPr bwMode="auto">
            <a:xfrm>
              <a:off x="3197" y="3421"/>
              <a:ext cx="2168" cy="56"/>
            </a:xfrm>
            <a:prstGeom prst="rect">
              <a:avLst/>
            </a:prstGeom>
            <a:solidFill>
              <a:schemeClr val="accent2"/>
            </a:solidFill>
            <a:ln w="9525">
              <a:solidFill>
                <a:schemeClr val="accent2"/>
              </a:solidFill>
              <a:miter lim="800000"/>
              <a:headEnd/>
              <a:tailEnd/>
            </a:ln>
          </p:spPr>
          <p:txBody>
            <a:bodyPr/>
            <a:lstStyle/>
            <a:p>
              <a:endParaRPr lang="en-US"/>
            </a:p>
          </p:txBody>
        </p:sp>
        <p:sp>
          <p:nvSpPr>
            <p:cNvPr id="88" name="Rectangle 39"/>
            <p:cNvSpPr>
              <a:spLocks noChangeArrowheads="1"/>
            </p:cNvSpPr>
            <p:nvPr/>
          </p:nvSpPr>
          <p:spPr bwMode="auto">
            <a:xfrm>
              <a:off x="3671" y="3097"/>
              <a:ext cx="1278"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a:t>Corrosion Products</a:t>
              </a:r>
              <a:endParaRPr lang="en-GB" b="1"/>
            </a:p>
          </p:txBody>
        </p:sp>
        <p:sp>
          <p:nvSpPr>
            <p:cNvPr id="89" name="Freeform 40"/>
            <p:cNvSpPr>
              <a:spLocks/>
            </p:cNvSpPr>
            <p:nvPr/>
          </p:nvSpPr>
          <p:spPr bwMode="auto">
            <a:xfrm>
              <a:off x="4099" y="3337"/>
              <a:ext cx="458" cy="202"/>
            </a:xfrm>
            <a:custGeom>
              <a:avLst/>
              <a:gdLst>
                <a:gd name="T0" fmla="*/ 5 w 963"/>
                <a:gd name="T1" fmla="*/ 7 h 397"/>
                <a:gd name="T2" fmla="*/ 7 w 963"/>
                <a:gd name="T3" fmla="*/ 6 h 397"/>
                <a:gd name="T4" fmla="*/ 9 w 963"/>
                <a:gd name="T5" fmla="*/ 5 h 397"/>
                <a:gd name="T6" fmla="*/ 10 w 963"/>
                <a:gd name="T7" fmla="*/ 3 h 397"/>
                <a:gd name="T8" fmla="*/ 11 w 963"/>
                <a:gd name="T9" fmla="*/ 1 h 397"/>
                <a:gd name="T10" fmla="*/ 11 w 963"/>
                <a:gd name="T11" fmla="*/ 0 h 397"/>
                <a:gd name="T12" fmla="*/ 0 w 963"/>
                <a:gd name="T13" fmla="*/ 0 h 397"/>
                <a:gd name="T14" fmla="*/ 0 w 963"/>
                <a:gd name="T15" fmla="*/ 1 h 397"/>
                <a:gd name="T16" fmla="*/ 1 w 963"/>
                <a:gd name="T17" fmla="*/ 3 h 397"/>
                <a:gd name="T18" fmla="*/ 2 w 963"/>
                <a:gd name="T19" fmla="*/ 5 h 397"/>
                <a:gd name="T20" fmla="*/ 4 w 963"/>
                <a:gd name="T21" fmla="*/ 6 h 397"/>
                <a:gd name="T22" fmla="*/ 6 w 963"/>
                <a:gd name="T23" fmla="*/ 7 h 397"/>
                <a:gd name="T24" fmla="*/ 5 w 963"/>
                <a:gd name="T25" fmla="*/ 7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90" name="Freeform 41"/>
            <p:cNvSpPr>
              <a:spLocks/>
            </p:cNvSpPr>
            <p:nvPr/>
          </p:nvSpPr>
          <p:spPr bwMode="auto">
            <a:xfrm>
              <a:off x="3942" y="3373"/>
              <a:ext cx="648" cy="292"/>
            </a:xfrm>
            <a:custGeom>
              <a:avLst/>
              <a:gdLst>
                <a:gd name="T0" fmla="*/ 0 w 1360"/>
                <a:gd name="T1" fmla="*/ 0 h 574"/>
                <a:gd name="T2" fmla="*/ 16 w 1360"/>
                <a:gd name="T3" fmla="*/ 0 h 574"/>
                <a:gd name="T4" fmla="*/ 8 w 1360"/>
                <a:gd name="T5" fmla="*/ 10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91" name="Freeform 42"/>
            <p:cNvSpPr>
              <a:spLocks/>
            </p:cNvSpPr>
            <p:nvPr/>
          </p:nvSpPr>
          <p:spPr bwMode="auto">
            <a:xfrm>
              <a:off x="3927" y="3328"/>
              <a:ext cx="738" cy="337"/>
            </a:xfrm>
            <a:custGeom>
              <a:avLst/>
              <a:gdLst>
                <a:gd name="T0" fmla="*/ 0 w 1549"/>
                <a:gd name="T1" fmla="*/ 2 h 662"/>
                <a:gd name="T2" fmla="*/ 2 w 1549"/>
                <a:gd name="T3" fmla="*/ 2 h 662"/>
                <a:gd name="T4" fmla="*/ 0 w 1549"/>
                <a:gd name="T5" fmla="*/ 2 h 662"/>
                <a:gd name="T6" fmla="*/ 4 w 1549"/>
                <a:gd name="T7" fmla="*/ 3 h 662"/>
                <a:gd name="T8" fmla="*/ 1 w 1549"/>
                <a:gd name="T9" fmla="*/ 2 h 662"/>
                <a:gd name="T10" fmla="*/ 5 w 1549"/>
                <a:gd name="T11" fmla="*/ 3 h 662"/>
                <a:gd name="T12" fmla="*/ 2 w 1549"/>
                <a:gd name="T13" fmla="*/ 5 h 662"/>
                <a:gd name="T14" fmla="*/ 5 w 1549"/>
                <a:gd name="T15" fmla="*/ 5 h 662"/>
                <a:gd name="T16" fmla="*/ 0 w 1549"/>
                <a:gd name="T17" fmla="*/ 3 h 662"/>
                <a:gd name="T18" fmla="*/ 1 w 1549"/>
                <a:gd name="T19" fmla="*/ 3 h 662"/>
                <a:gd name="T20" fmla="*/ 1 w 1549"/>
                <a:gd name="T21" fmla="*/ 2 h 662"/>
                <a:gd name="T22" fmla="*/ 4 w 1549"/>
                <a:gd name="T23" fmla="*/ 5 h 662"/>
                <a:gd name="T24" fmla="*/ 2 w 1549"/>
                <a:gd name="T25" fmla="*/ 4 h 662"/>
                <a:gd name="T26" fmla="*/ 4 w 1549"/>
                <a:gd name="T27" fmla="*/ 7 h 662"/>
                <a:gd name="T28" fmla="*/ 4 w 1549"/>
                <a:gd name="T29" fmla="*/ 4 h 662"/>
                <a:gd name="T30" fmla="*/ 5 w 1549"/>
                <a:gd name="T31" fmla="*/ 7 h 662"/>
                <a:gd name="T32" fmla="*/ 6 w 1549"/>
                <a:gd name="T33" fmla="*/ 8 h 662"/>
                <a:gd name="T34" fmla="*/ 4 w 1549"/>
                <a:gd name="T35" fmla="*/ 7 h 662"/>
                <a:gd name="T36" fmla="*/ 4 w 1549"/>
                <a:gd name="T37" fmla="*/ 4 h 662"/>
                <a:gd name="T38" fmla="*/ 8 w 1549"/>
                <a:gd name="T39" fmla="*/ 9 h 662"/>
                <a:gd name="T40" fmla="*/ 6 w 1549"/>
                <a:gd name="T41" fmla="*/ 7 h 662"/>
                <a:gd name="T42" fmla="*/ 6 w 1549"/>
                <a:gd name="T43" fmla="*/ 9 h 662"/>
                <a:gd name="T44" fmla="*/ 6 w 1549"/>
                <a:gd name="T45" fmla="*/ 8 h 662"/>
                <a:gd name="T46" fmla="*/ 10 w 1549"/>
                <a:gd name="T47" fmla="*/ 10 h 662"/>
                <a:gd name="T48" fmla="*/ 7 w 1549"/>
                <a:gd name="T49" fmla="*/ 10 h 662"/>
                <a:gd name="T50" fmla="*/ 10 w 1549"/>
                <a:gd name="T51" fmla="*/ 9 h 662"/>
                <a:gd name="T52" fmla="*/ 8 w 1549"/>
                <a:gd name="T53" fmla="*/ 11 h 662"/>
                <a:gd name="T54" fmla="*/ 8 w 1549"/>
                <a:gd name="T55" fmla="*/ 11 h 662"/>
                <a:gd name="T56" fmla="*/ 10 w 1549"/>
                <a:gd name="T57" fmla="*/ 11 h 662"/>
                <a:gd name="T58" fmla="*/ 11 w 1549"/>
                <a:gd name="T59" fmla="*/ 7 h 662"/>
                <a:gd name="T60" fmla="*/ 11 w 1549"/>
                <a:gd name="T61" fmla="*/ 6 h 662"/>
                <a:gd name="T62" fmla="*/ 11 w 1549"/>
                <a:gd name="T63" fmla="*/ 7 h 662"/>
                <a:gd name="T64" fmla="*/ 11 w 1549"/>
                <a:gd name="T65" fmla="*/ 6 h 662"/>
                <a:gd name="T66" fmla="*/ 14 w 1549"/>
                <a:gd name="T67" fmla="*/ 4 h 662"/>
                <a:gd name="T68" fmla="*/ 13 w 1549"/>
                <a:gd name="T69" fmla="*/ 6 h 662"/>
                <a:gd name="T70" fmla="*/ 14 w 1549"/>
                <a:gd name="T71" fmla="*/ 6 h 662"/>
                <a:gd name="T72" fmla="*/ 13 w 1549"/>
                <a:gd name="T73" fmla="*/ 8 h 662"/>
                <a:gd name="T74" fmla="*/ 14 w 1549"/>
                <a:gd name="T75" fmla="*/ 4 h 662"/>
                <a:gd name="T76" fmla="*/ 14 w 1549"/>
                <a:gd name="T77" fmla="*/ 3 h 662"/>
                <a:gd name="T78" fmla="*/ 15 w 1549"/>
                <a:gd name="T79" fmla="*/ 4 h 662"/>
                <a:gd name="T80" fmla="*/ 16 w 1549"/>
                <a:gd name="T81" fmla="*/ 3 h 662"/>
                <a:gd name="T82" fmla="*/ 14 w 1549"/>
                <a:gd name="T83" fmla="*/ 2 h 662"/>
                <a:gd name="T84" fmla="*/ 15 w 1549"/>
                <a:gd name="T85" fmla="*/ 4 h 662"/>
                <a:gd name="T86" fmla="*/ 15 w 1549"/>
                <a:gd name="T87" fmla="*/ 2 h 662"/>
                <a:gd name="T88" fmla="*/ 18 w 1549"/>
                <a:gd name="T89" fmla="*/ 1 h 662"/>
                <a:gd name="T90" fmla="*/ 17 w 1549"/>
                <a:gd name="T91" fmla="*/ 3 h 662"/>
                <a:gd name="T92" fmla="*/ 14 w 1549"/>
                <a:gd name="T93" fmla="*/ 3 h 662"/>
                <a:gd name="T94" fmla="*/ 15 w 1549"/>
                <a:gd name="T95" fmla="*/ 2 h 662"/>
                <a:gd name="T96" fmla="*/ 14 w 1549"/>
                <a:gd name="T97" fmla="*/ 3 h 662"/>
                <a:gd name="T98" fmla="*/ 14 w 1549"/>
                <a:gd name="T99" fmla="*/ 3 h 662"/>
                <a:gd name="T100" fmla="*/ 14 w 1549"/>
                <a:gd name="T101" fmla="*/ 2 h 662"/>
                <a:gd name="T102" fmla="*/ 14 w 1549"/>
                <a:gd name="T103" fmla="*/ 3 h 662"/>
                <a:gd name="T104" fmla="*/ 10 w 1549"/>
                <a:gd name="T105" fmla="*/ 8 h 662"/>
                <a:gd name="T106" fmla="*/ 11 w 1549"/>
                <a:gd name="T107" fmla="*/ 7 h 662"/>
                <a:gd name="T108" fmla="*/ 8 w 1549"/>
                <a:gd name="T109" fmla="*/ 9 h 662"/>
                <a:gd name="T110" fmla="*/ 10 w 1549"/>
                <a:gd name="T111" fmla="*/ 6 h 662"/>
                <a:gd name="T112" fmla="*/ 8 w 1549"/>
                <a:gd name="T113" fmla="*/ 8 h 662"/>
                <a:gd name="T114" fmla="*/ 11 w 1549"/>
                <a:gd name="T115" fmla="*/ 7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 name="Freeform 43"/>
            <p:cNvSpPr>
              <a:spLocks/>
            </p:cNvSpPr>
            <p:nvPr/>
          </p:nvSpPr>
          <p:spPr bwMode="auto">
            <a:xfrm>
              <a:off x="3890" y="3295"/>
              <a:ext cx="749" cy="441"/>
            </a:xfrm>
            <a:custGeom>
              <a:avLst/>
              <a:gdLst>
                <a:gd name="T0" fmla="*/ 1 w 1637"/>
                <a:gd name="T1" fmla="*/ 11 h 730"/>
                <a:gd name="T2" fmla="*/ 2 w 1637"/>
                <a:gd name="T3" fmla="*/ 8 h 730"/>
                <a:gd name="T4" fmla="*/ 2 w 1637"/>
                <a:gd name="T5" fmla="*/ 7 h 730"/>
                <a:gd name="T6" fmla="*/ 1 w 1637"/>
                <a:gd name="T7" fmla="*/ 8 h 730"/>
                <a:gd name="T8" fmla="*/ 3 w 1637"/>
                <a:gd name="T9" fmla="*/ 9 h 730"/>
                <a:gd name="T10" fmla="*/ 3 w 1637"/>
                <a:gd name="T11" fmla="*/ 11 h 730"/>
                <a:gd name="T12" fmla="*/ 2 w 1637"/>
                <a:gd name="T13" fmla="*/ 14 h 730"/>
                <a:gd name="T14" fmla="*/ 4 w 1637"/>
                <a:gd name="T15" fmla="*/ 11 h 730"/>
                <a:gd name="T16" fmla="*/ 4 w 1637"/>
                <a:gd name="T17" fmla="*/ 15 h 730"/>
                <a:gd name="T18" fmla="*/ 3 w 1637"/>
                <a:gd name="T19" fmla="*/ 20 h 730"/>
                <a:gd name="T20" fmla="*/ 4 w 1637"/>
                <a:gd name="T21" fmla="*/ 19 h 730"/>
                <a:gd name="T22" fmla="*/ 3 w 1637"/>
                <a:gd name="T23" fmla="*/ 22 h 730"/>
                <a:gd name="T24" fmla="*/ 4 w 1637"/>
                <a:gd name="T25" fmla="*/ 16 h 730"/>
                <a:gd name="T26" fmla="*/ 4 w 1637"/>
                <a:gd name="T27" fmla="*/ 22 h 730"/>
                <a:gd name="T28" fmla="*/ 3 w 1637"/>
                <a:gd name="T29" fmla="*/ 21 h 730"/>
                <a:gd name="T30" fmla="*/ 5 w 1637"/>
                <a:gd name="T31" fmla="*/ 23 h 730"/>
                <a:gd name="T32" fmla="*/ 5 w 1637"/>
                <a:gd name="T33" fmla="*/ 26 h 730"/>
                <a:gd name="T34" fmla="*/ 7 w 1637"/>
                <a:gd name="T35" fmla="*/ 25 h 730"/>
                <a:gd name="T36" fmla="*/ 6 w 1637"/>
                <a:gd name="T37" fmla="*/ 29 h 730"/>
                <a:gd name="T38" fmla="*/ 9 w 1637"/>
                <a:gd name="T39" fmla="*/ 23 h 730"/>
                <a:gd name="T40" fmla="*/ 8 w 1637"/>
                <a:gd name="T41" fmla="*/ 33 h 730"/>
                <a:gd name="T42" fmla="*/ 8 w 1637"/>
                <a:gd name="T43" fmla="*/ 26 h 730"/>
                <a:gd name="T44" fmla="*/ 9 w 1637"/>
                <a:gd name="T45" fmla="*/ 36 h 730"/>
                <a:gd name="T46" fmla="*/ 8 w 1637"/>
                <a:gd name="T47" fmla="*/ 23 h 730"/>
                <a:gd name="T48" fmla="*/ 11 w 1637"/>
                <a:gd name="T49" fmla="*/ 22 h 730"/>
                <a:gd name="T50" fmla="*/ 10 w 1637"/>
                <a:gd name="T51" fmla="*/ 14 h 730"/>
                <a:gd name="T52" fmla="*/ 12 w 1637"/>
                <a:gd name="T53" fmla="*/ 13 h 730"/>
                <a:gd name="T54" fmla="*/ 11 w 1637"/>
                <a:gd name="T55" fmla="*/ 20 h 730"/>
                <a:gd name="T56" fmla="*/ 10 w 1637"/>
                <a:gd name="T57" fmla="*/ 17 h 730"/>
                <a:gd name="T58" fmla="*/ 11 w 1637"/>
                <a:gd name="T59" fmla="*/ 24 h 730"/>
                <a:gd name="T60" fmla="*/ 9 w 1637"/>
                <a:gd name="T61" fmla="*/ 30 h 730"/>
                <a:gd name="T62" fmla="*/ 12 w 1637"/>
                <a:gd name="T63" fmla="*/ 26 h 730"/>
                <a:gd name="T64" fmla="*/ 12 w 1637"/>
                <a:gd name="T65" fmla="*/ 16 h 730"/>
                <a:gd name="T66" fmla="*/ 13 w 1637"/>
                <a:gd name="T67" fmla="*/ 13 h 730"/>
                <a:gd name="T68" fmla="*/ 14 w 1637"/>
                <a:gd name="T69" fmla="*/ 11 h 730"/>
                <a:gd name="T70" fmla="*/ 13 w 1637"/>
                <a:gd name="T71" fmla="*/ 9 h 730"/>
                <a:gd name="T72" fmla="*/ 15 w 1637"/>
                <a:gd name="T73" fmla="*/ 7 h 730"/>
                <a:gd name="T74" fmla="*/ 14 w 1637"/>
                <a:gd name="T75" fmla="*/ 8 h 730"/>
                <a:gd name="T76" fmla="*/ 15 w 1637"/>
                <a:gd name="T77" fmla="*/ 0 h 730"/>
                <a:gd name="T78" fmla="*/ 15 w 1637"/>
                <a:gd name="T79" fmla="*/ 10 h 730"/>
                <a:gd name="T80" fmla="*/ 15 w 1637"/>
                <a:gd name="T81" fmla="*/ 7 h 730"/>
                <a:gd name="T82" fmla="*/ 15 w 1637"/>
                <a:gd name="T83" fmla="*/ 15 h 730"/>
                <a:gd name="T84" fmla="*/ 15 w 1637"/>
                <a:gd name="T85" fmla="*/ 14 h 730"/>
                <a:gd name="T86" fmla="*/ 12 w 1637"/>
                <a:gd name="T87" fmla="*/ 16 h 730"/>
                <a:gd name="T88" fmla="*/ 11 w 1637"/>
                <a:gd name="T89" fmla="*/ 16 h 730"/>
                <a:gd name="T90" fmla="*/ 12 w 1637"/>
                <a:gd name="T91" fmla="*/ 21 h 730"/>
                <a:gd name="T92" fmla="*/ 11 w 1637"/>
                <a:gd name="T93" fmla="*/ 24 h 730"/>
                <a:gd name="T94" fmla="*/ 10 w 1637"/>
                <a:gd name="T95" fmla="*/ 28 h 730"/>
                <a:gd name="T96" fmla="*/ 9 w 1637"/>
                <a:gd name="T97" fmla="*/ 30 h 730"/>
                <a:gd name="T98" fmla="*/ 8 w 1637"/>
                <a:gd name="T99" fmla="*/ 34 h 730"/>
                <a:gd name="T100" fmla="*/ 7 w 1637"/>
                <a:gd name="T101" fmla="*/ 33 h 730"/>
                <a:gd name="T102" fmla="*/ 6 w 1637"/>
                <a:gd name="T103" fmla="*/ 30 h 730"/>
                <a:gd name="T104" fmla="*/ 6 w 1637"/>
                <a:gd name="T105" fmla="*/ 24 h 730"/>
                <a:gd name="T106" fmla="*/ 6 w 1637"/>
                <a:gd name="T107" fmla="*/ 22 h 730"/>
                <a:gd name="T108" fmla="*/ 7 w 1637"/>
                <a:gd name="T109" fmla="*/ 25 h 730"/>
                <a:gd name="T110" fmla="*/ 5 w 1637"/>
                <a:gd name="T111" fmla="*/ 21 h 730"/>
                <a:gd name="T112" fmla="*/ 5 w 1637"/>
                <a:gd name="T113" fmla="*/ 16 h 730"/>
                <a:gd name="T114" fmla="*/ 5 w 1637"/>
                <a:gd name="T115" fmla="*/ 16 h 730"/>
                <a:gd name="T116" fmla="*/ 5 w 1637"/>
                <a:gd name="T117" fmla="*/ 10 h 730"/>
                <a:gd name="T118" fmla="*/ 5 w 1637"/>
                <a:gd name="T119" fmla="*/ 10 h 730"/>
                <a:gd name="T120" fmla="*/ 5 w 1637"/>
                <a:gd name="T121" fmla="*/ 8 h 730"/>
                <a:gd name="T122" fmla="*/ 4 w 1637"/>
                <a:gd name="T123" fmla="*/ 8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3" name="Freeform 44"/>
            <p:cNvSpPr>
              <a:spLocks/>
            </p:cNvSpPr>
            <p:nvPr/>
          </p:nvSpPr>
          <p:spPr bwMode="auto">
            <a:xfrm rot="134399">
              <a:off x="3899" y="3309"/>
              <a:ext cx="789" cy="398"/>
            </a:xfrm>
            <a:custGeom>
              <a:avLst/>
              <a:gdLst>
                <a:gd name="T0" fmla="*/ 1 w 1570"/>
                <a:gd name="T1" fmla="*/ 2 h 701"/>
                <a:gd name="T2" fmla="*/ 2 w 1570"/>
                <a:gd name="T3" fmla="*/ 3 h 701"/>
                <a:gd name="T4" fmla="*/ 0 w 1570"/>
                <a:gd name="T5" fmla="*/ 3 h 701"/>
                <a:gd name="T6" fmla="*/ 3 w 1570"/>
                <a:gd name="T7" fmla="*/ 5 h 701"/>
                <a:gd name="T8" fmla="*/ 3 w 1570"/>
                <a:gd name="T9" fmla="*/ 1 h 701"/>
                <a:gd name="T10" fmla="*/ 2 w 1570"/>
                <a:gd name="T11" fmla="*/ 3 h 701"/>
                <a:gd name="T12" fmla="*/ 6 w 1570"/>
                <a:gd name="T13" fmla="*/ 3 h 701"/>
                <a:gd name="T14" fmla="*/ 3 w 1570"/>
                <a:gd name="T15" fmla="*/ 4 h 701"/>
                <a:gd name="T16" fmla="*/ 5 w 1570"/>
                <a:gd name="T17" fmla="*/ 10 h 701"/>
                <a:gd name="T18" fmla="*/ 9 w 1570"/>
                <a:gd name="T19" fmla="*/ 9 h 701"/>
                <a:gd name="T20" fmla="*/ 5 w 1570"/>
                <a:gd name="T21" fmla="*/ 10 h 701"/>
                <a:gd name="T22" fmla="*/ 7 w 1570"/>
                <a:gd name="T23" fmla="*/ 11 h 701"/>
                <a:gd name="T24" fmla="*/ 8 w 1570"/>
                <a:gd name="T25" fmla="*/ 10 h 701"/>
                <a:gd name="T26" fmla="*/ 7 w 1570"/>
                <a:gd name="T27" fmla="*/ 11 h 701"/>
                <a:gd name="T28" fmla="*/ 8 w 1570"/>
                <a:gd name="T29" fmla="*/ 11 h 701"/>
                <a:gd name="T30" fmla="*/ 6 w 1570"/>
                <a:gd name="T31" fmla="*/ 13 h 701"/>
                <a:gd name="T32" fmla="*/ 6 w 1570"/>
                <a:gd name="T33" fmla="*/ 13 h 701"/>
                <a:gd name="T34" fmla="*/ 4 w 1570"/>
                <a:gd name="T35" fmla="*/ 17 h 701"/>
                <a:gd name="T36" fmla="*/ 8 w 1570"/>
                <a:gd name="T37" fmla="*/ 18 h 701"/>
                <a:gd name="T38" fmla="*/ 8 w 1570"/>
                <a:gd name="T39" fmla="*/ 18 h 701"/>
                <a:gd name="T40" fmla="*/ 8 w 1570"/>
                <a:gd name="T41" fmla="*/ 17 h 701"/>
                <a:gd name="T42" fmla="*/ 7 w 1570"/>
                <a:gd name="T43" fmla="*/ 18 h 701"/>
                <a:gd name="T44" fmla="*/ 9 w 1570"/>
                <a:gd name="T45" fmla="*/ 20 h 701"/>
                <a:gd name="T46" fmla="*/ 11 w 1570"/>
                <a:gd name="T47" fmla="*/ 18 h 701"/>
                <a:gd name="T48" fmla="*/ 10 w 1570"/>
                <a:gd name="T49" fmla="*/ 23 h 701"/>
                <a:gd name="T50" fmla="*/ 14 w 1570"/>
                <a:gd name="T51" fmla="*/ 23 h 701"/>
                <a:gd name="T52" fmla="*/ 13 w 1570"/>
                <a:gd name="T53" fmla="*/ 22 h 701"/>
                <a:gd name="T54" fmla="*/ 13 w 1570"/>
                <a:gd name="T55" fmla="*/ 23 h 701"/>
                <a:gd name="T56" fmla="*/ 14 w 1570"/>
                <a:gd name="T57" fmla="*/ 16 h 701"/>
                <a:gd name="T58" fmla="*/ 10 w 1570"/>
                <a:gd name="T59" fmla="*/ 17 h 701"/>
                <a:gd name="T60" fmla="*/ 15 w 1570"/>
                <a:gd name="T61" fmla="*/ 16 h 701"/>
                <a:gd name="T62" fmla="*/ 14 w 1570"/>
                <a:gd name="T63" fmla="*/ 14 h 701"/>
                <a:gd name="T64" fmla="*/ 17 w 1570"/>
                <a:gd name="T65" fmla="*/ 7 h 701"/>
                <a:gd name="T66" fmla="*/ 15 w 1570"/>
                <a:gd name="T67" fmla="*/ 10 h 701"/>
                <a:gd name="T68" fmla="*/ 19 w 1570"/>
                <a:gd name="T69" fmla="*/ 6 h 701"/>
                <a:gd name="T70" fmla="*/ 17 w 1570"/>
                <a:gd name="T71" fmla="*/ 6 h 701"/>
                <a:gd name="T72" fmla="*/ 19 w 1570"/>
                <a:gd name="T73" fmla="*/ 3 h 701"/>
                <a:gd name="T74" fmla="*/ 19 w 1570"/>
                <a:gd name="T75" fmla="*/ 6 h 701"/>
                <a:gd name="T76" fmla="*/ 23 w 1570"/>
                <a:gd name="T77" fmla="*/ 3 h 701"/>
                <a:gd name="T78" fmla="*/ 21 w 1570"/>
                <a:gd name="T79" fmla="*/ 1 h 701"/>
                <a:gd name="T80" fmla="*/ 21 w 1570"/>
                <a:gd name="T81" fmla="*/ 3 h 701"/>
                <a:gd name="T82" fmla="*/ 26 w 1570"/>
                <a:gd name="T83" fmla="*/ 1 h 701"/>
                <a:gd name="T84" fmla="*/ 20 w 1570"/>
                <a:gd name="T85" fmla="*/ 6 h 701"/>
                <a:gd name="T86" fmla="*/ 21 w 1570"/>
                <a:gd name="T87" fmla="*/ 6 h 701"/>
                <a:gd name="T88" fmla="*/ 18 w 1570"/>
                <a:gd name="T89" fmla="*/ 10 h 701"/>
                <a:gd name="T90" fmla="*/ 20 w 1570"/>
                <a:gd name="T91" fmla="*/ 7 h 701"/>
                <a:gd name="T92" fmla="*/ 22 w 1570"/>
                <a:gd name="T93" fmla="*/ 5 h 701"/>
                <a:gd name="T94" fmla="*/ 21 w 1570"/>
                <a:gd name="T95" fmla="*/ 7 h 701"/>
                <a:gd name="T96" fmla="*/ 22 w 1570"/>
                <a:gd name="T97" fmla="*/ 6 h 701"/>
                <a:gd name="T98" fmla="*/ 24 w 1570"/>
                <a:gd name="T99" fmla="*/ 8 h 701"/>
                <a:gd name="T100" fmla="*/ 22 w 1570"/>
                <a:gd name="T101" fmla="*/ 5 h 701"/>
                <a:gd name="T102" fmla="*/ 21 w 1570"/>
                <a:gd name="T103" fmla="*/ 7 h 701"/>
                <a:gd name="T104" fmla="*/ 17 w 1570"/>
                <a:gd name="T105" fmla="*/ 5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4" name="Freeform 45"/>
            <p:cNvSpPr>
              <a:spLocks/>
            </p:cNvSpPr>
            <p:nvPr/>
          </p:nvSpPr>
          <p:spPr bwMode="auto">
            <a:xfrm>
              <a:off x="4444" y="3381"/>
              <a:ext cx="133" cy="83"/>
            </a:xfrm>
            <a:custGeom>
              <a:avLst/>
              <a:gdLst>
                <a:gd name="T0" fmla="*/ 12 w 173"/>
                <a:gd name="T1" fmla="*/ 0 h 83"/>
                <a:gd name="T2" fmla="*/ 7 w 173"/>
                <a:gd name="T3" fmla="*/ 34 h 83"/>
                <a:gd name="T4" fmla="*/ 8 w 173"/>
                <a:gd name="T5" fmla="*/ 37 h 83"/>
                <a:gd name="T6" fmla="*/ 14 w 173"/>
                <a:gd name="T7" fmla="*/ 41 h 83"/>
                <a:gd name="T8" fmla="*/ 22 w 173"/>
                <a:gd name="T9" fmla="*/ 45 h 83"/>
                <a:gd name="T10" fmla="*/ 28 w 173"/>
                <a:gd name="T11" fmla="*/ 45 h 83"/>
                <a:gd name="T12" fmla="*/ 28 w 173"/>
                <a:gd name="T13" fmla="*/ 47 h 83"/>
                <a:gd name="T14" fmla="*/ 29 w 173"/>
                <a:gd name="T15" fmla="*/ 67 h 83"/>
                <a:gd name="T16" fmla="*/ 28 w 173"/>
                <a:gd name="T17" fmla="*/ 68 h 83"/>
                <a:gd name="T18" fmla="*/ 22 w 173"/>
                <a:gd name="T19" fmla="*/ 55 h 83"/>
                <a:gd name="T20" fmla="*/ 5 w 173"/>
                <a:gd name="T21" fmla="*/ 35 h 83"/>
                <a:gd name="T22" fmla="*/ 2 w 173"/>
                <a:gd name="T23" fmla="*/ 35 h 83"/>
                <a:gd name="T24" fmla="*/ 2 w 173"/>
                <a:gd name="T25" fmla="*/ 37 h 83"/>
                <a:gd name="T26" fmla="*/ 0 w 173"/>
                <a:gd name="T27" fmla="*/ 41 h 83"/>
                <a:gd name="T28" fmla="*/ 2 w 173"/>
                <a:gd name="T29" fmla="*/ 44 h 83"/>
                <a:gd name="T30" fmla="*/ 5 w 173"/>
                <a:gd name="T31" fmla="*/ 49 h 83"/>
                <a:gd name="T32" fmla="*/ 6 w 173"/>
                <a:gd name="T33" fmla="*/ 50 h 83"/>
                <a:gd name="T34" fmla="*/ 8 w 173"/>
                <a:gd name="T35" fmla="*/ 74 h 83"/>
                <a:gd name="T36" fmla="*/ 12 w 173"/>
                <a:gd name="T37" fmla="*/ 80 h 83"/>
                <a:gd name="T38" fmla="*/ 15 w 173"/>
                <a:gd name="T39" fmla="*/ 80 h 83"/>
                <a:gd name="T40" fmla="*/ 18 w 173"/>
                <a:gd name="T41" fmla="*/ 83 h 83"/>
                <a:gd name="T42" fmla="*/ 19 w 173"/>
                <a:gd name="T43" fmla="*/ 80 h 83"/>
                <a:gd name="T44" fmla="*/ 19 w 173"/>
                <a:gd name="T45" fmla="*/ 73 h 83"/>
                <a:gd name="T46" fmla="*/ 17 w 173"/>
                <a:gd name="T47" fmla="*/ 71 h 83"/>
                <a:gd name="T48" fmla="*/ 17 w 173"/>
                <a:gd name="T49" fmla="*/ 67 h 83"/>
                <a:gd name="T50" fmla="*/ 16 w 173"/>
                <a:gd name="T51" fmla="*/ 66 h 83"/>
                <a:gd name="T52" fmla="*/ 16 w 173"/>
                <a:gd name="T53" fmla="*/ 70 h 83"/>
                <a:gd name="T54" fmla="*/ 22 w 173"/>
                <a:gd name="T55" fmla="*/ 74 h 83"/>
                <a:gd name="T56" fmla="*/ 24 w 173"/>
                <a:gd name="T57" fmla="*/ 74 h 83"/>
                <a:gd name="T58" fmla="*/ 29 w 173"/>
                <a:gd name="T59" fmla="*/ 74 h 83"/>
                <a:gd name="T60" fmla="*/ 35 w 173"/>
                <a:gd name="T61" fmla="*/ 73 h 83"/>
                <a:gd name="T62" fmla="*/ 35 w 173"/>
                <a:gd name="T63" fmla="*/ 65 h 83"/>
                <a:gd name="T64" fmla="*/ 35 w 173"/>
                <a:gd name="T65" fmla="*/ 58 h 83"/>
                <a:gd name="T66" fmla="*/ 35 w 173"/>
                <a:gd name="T67" fmla="*/ 52 h 83"/>
                <a:gd name="T68" fmla="*/ 35 w 173"/>
                <a:gd name="T69" fmla="*/ 47 h 83"/>
                <a:gd name="T70" fmla="*/ 33 w 173"/>
                <a:gd name="T71" fmla="*/ 43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5" name="Freeform 46"/>
            <p:cNvSpPr>
              <a:spLocks/>
            </p:cNvSpPr>
            <p:nvPr/>
          </p:nvSpPr>
          <p:spPr bwMode="auto">
            <a:xfrm>
              <a:off x="4359" y="3441"/>
              <a:ext cx="123" cy="59"/>
            </a:xfrm>
            <a:custGeom>
              <a:avLst/>
              <a:gdLst>
                <a:gd name="T0" fmla="*/ 1 w 259"/>
                <a:gd name="T1" fmla="*/ 2 h 116"/>
                <a:gd name="T2" fmla="*/ 1 w 259"/>
                <a:gd name="T3" fmla="*/ 2 h 116"/>
                <a:gd name="T4" fmla="*/ 1 w 259"/>
                <a:gd name="T5" fmla="*/ 2 h 116"/>
                <a:gd name="T6" fmla="*/ 1 w 259"/>
                <a:gd name="T7" fmla="*/ 2 h 116"/>
                <a:gd name="T8" fmla="*/ 2 w 259"/>
                <a:gd name="T9" fmla="*/ 1 h 116"/>
                <a:gd name="T10" fmla="*/ 2 w 259"/>
                <a:gd name="T11" fmla="*/ 2 h 116"/>
                <a:gd name="T12" fmla="*/ 1 w 259"/>
                <a:gd name="T13" fmla="*/ 2 h 116"/>
                <a:gd name="T14" fmla="*/ 1 w 259"/>
                <a:gd name="T15" fmla="*/ 2 h 116"/>
                <a:gd name="T16" fmla="*/ 1 w 259"/>
                <a:gd name="T17" fmla="*/ 2 h 116"/>
                <a:gd name="T18" fmla="*/ 1 w 259"/>
                <a:gd name="T19" fmla="*/ 2 h 116"/>
                <a:gd name="T20" fmla="*/ 2 w 259"/>
                <a:gd name="T21" fmla="*/ 2 h 116"/>
                <a:gd name="T22" fmla="*/ 2 w 259"/>
                <a:gd name="T23" fmla="*/ 2 h 116"/>
                <a:gd name="T24" fmla="*/ 2 w 259"/>
                <a:gd name="T25" fmla="*/ 2 h 116"/>
                <a:gd name="T26" fmla="*/ 2 w 259"/>
                <a:gd name="T27" fmla="*/ 2 h 116"/>
                <a:gd name="T28" fmla="*/ 1 w 259"/>
                <a:gd name="T29" fmla="*/ 2 h 116"/>
                <a:gd name="T30" fmla="*/ 2 w 259"/>
                <a:gd name="T31" fmla="*/ 2 h 116"/>
                <a:gd name="T32" fmla="*/ 2 w 259"/>
                <a:gd name="T33" fmla="*/ 2 h 116"/>
                <a:gd name="T34" fmla="*/ 2 w 259"/>
                <a:gd name="T35" fmla="*/ 2 h 116"/>
                <a:gd name="T36" fmla="*/ 3 w 259"/>
                <a:gd name="T37" fmla="*/ 1 h 116"/>
                <a:gd name="T38" fmla="*/ 3 w 259"/>
                <a:gd name="T39" fmla="*/ 1 h 116"/>
                <a:gd name="T40" fmla="*/ 2 w 259"/>
                <a:gd name="T41" fmla="*/ 1 h 116"/>
                <a:gd name="T42" fmla="*/ 2 w 259"/>
                <a:gd name="T43" fmla="*/ 1 h 116"/>
                <a:gd name="T44" fmla="*/ 2 w 259"/>
                <a:gd name="T45" fmla="*/ 1 h 116"/>
                <a:gd name="T46" fmla="*/ 2 w 259"/>
                <a:gd name="T47" fmla="*/ 1 h 116"/>
                <a:gd name="T48" fmla="*/ 2 w 259"/>
                <a:gd name="T49" fmla="*/ 1 h 116"/>
                <a:gd name="T50" fmla="*/ 2 w 259"/>
                <a:gd name="T51" fmla="*/ 1 h 116"/>
                <a:gd name="T52" fmla="*/ 2 w 259"/>
                <a:gd name="T53" fmla="*/ 1 h 116"/>
                <a:gd name="T54" fmla="*/ 2 w 259"/>
                <a:gd name="T55" fmla="*/ 0 h 116"/>
                <a:gd name="T56" fmla="*/ 2 w 259"/>
                <a:gd name="T57" fmla="*/ 1 h 116"/>
                <a:gd name="T58" fmla="*/ 2 w 259"/>
                <a:gd name="T59" fmla="*/ 1 h 116"/>
                <a:gd name="T60" fmla="*/ 2 w 259"/>
                <a:gd name="T61" fmla="*/ 1 h 116"/>
                <a:gd name="T62" fmla="*/ 2 w 259"/>
                <a:gd name="T63" fmla="*/ 1 h 116"/>
                <a:gd name="T64" fmla="*/ 2 w 259"/>
                <a:gd name="T65" fmla="*/ 2 h 116"/>
                <a:gd name="T66" fmla="*/ 2 w 259"/>
                <a:gd name="T67" fmla="*/ 2 h 116"/>
                <a:gd name="T68" fmla="*/ 2 w 259"/>
                <a:gd name="T69" fmla="*/ 2 h 116"/>
                <a:gd name="T70" fmla="*/ 2 w 259"/>
                <a:gd name="T71" fmla="*/ 2 h 116"/>
                <a:gd name="T72" fmla="*/ 3 w 259"/>
                <a:gd name="T73" fmla="*/ 2 h 116"/>
                <a:gd name="T74" fmla="*/ 3 w 259"/>
                <a:gd name="T75" fmla="*/ 2 h 116"/>
                <a:gd name="T76" fmla="*/ 3 w 259"/>
                <a:gd name="T77" fmla="*/ 2 h 116"/>
                <a:gd name="T78" fmla="*/ 3 w 259"/>
                <a:gd name="T79" fmla="*/ 2 h 116"/>
                <a:gd name="T80" fmla="*/ 3 w 259"/>
                <a:gd name="T81" fmla="*/ 2 h 116"/>
                <a:gd name="T82" fmla="*/ 3 w 259"/>
                <a:gd name="T83" fmla="*/ 2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6" name="Freeform 47"/>
            <p:cNvSpPr>
              <a:spLocks/>
            </p:cNvSpPr>
            <p:nvPr/>
          </p:nvSpPr>
          <p:spPr bwMode="auto">
            <a:xfrm>
              <a:off x="3949" y="3390"/>
              <a:ext cx="129" cy="42"/>
            </a:xfrm>
            <a:custGeom>
              <a:avLst/>
              <a:gdLst>
                <a:gd name="T0" fmla="*/ 0 w 270"/>
                <a:gd name="T1" fmla="*/ 0 h 83"/>
                <a:gd name="T2" fmla="*/ 0 w 270"/>
                <a:gd name="T3" fmla="*/ 1 h 83"/>
                <a:gd name="T4" fmla="*/ 0 w 270"/>
                <a:gd name="T5" fmla="*/ 2 h 83"/>
                <a:gd name="T6" fmla="*/ 0 w 270"/>
                <a:gd name="T7" fmla="*/ 2 h 83"/>
                <a:gd name="T8" fmla="*/ 1 w 270"/>
                <a:gd name="T9" fmla="*/ 2 h 83"/>
                <a:gd name="T10" fmla="*/ 1 w 270"/>
                <a:gd name="T11" fmla="*/ 1 h 83"/>
                <a:gd name="T12" fmla="*/ 1 w 270"/>
                <a:gd name="T13" fmla="*/ 1 h 83"/>
                <a:gd name="T14" fmla="*/ 1 w 270"/>
                <a:gd name="T15" fmla="*/ 1 h 83"/>
                <a:gd name="T16" fmla="*/ 1 w 270"/>
                <a:gd name="T17" fmla="*/ 1 h 83"/>
                <a:gd name="T18" fmla="*/ 1 w 270"/>
                <a:gd name="T19" fmla="*/ 1 h 83"/>
                <a:gd name="T20" fmla="*/ 0 w 270"/>
                <a:gd name="T21" fmla="*/ 1 h 83"/>
                <a:gd name="T22" fmla="*/ 0 w 270"/>
                <a:gd name="T23" fmla="*/ 1 h 83"/>
                <a:gd name="T24" fmla="*/ 0 w 270"/>
                <a:gd name="T25" fmla="*/ 1 h 83"/>
                <a:gd name="T26" fmla="*/ 0 w 270"/>
                <a:gd name="T27" fmla="*/ 1 h 83"/>
                <a:gd name="T28" fmla="*/ 1 w 270"/>
                <a:gd name="T29" fmla="*/ 1 h 83"/>
                <a:gd name="T30" fmla="*/ 1 w 270"/>
                <a:gd name="T31" fmla="*/ 1 h 83"/>
                <a:gd name="T32" fmla="*/ 1 w 270"/>
                <a:gd name="T33" fmla="*/ 1 h 83"/>
                <a:gd name="T34" fmla="*/ 1 w 270"/>
                <a:gd name="T35" fmla="*/ 1 h 83"/>
                <a:gd name="T36" fmla="*/ 2 w 270"/>
                <a:gd name="T37" fmla="*/ 1 h 83"/>
                <a:gd name="T38" fmla="*/ 2 w 270"/>
                <a:gd name="T39" fmla="*/ 1 h 83"/>
                <a:gd name="T40" fmla="*/ 2 w 270"/>
                <a:gd name="T41" fmla="*/ 1 h 83"/>
                <a:gd name="T42" fmla="*/ 2 w 270"/>
                <a:gd name="T43" fmla="*/ 1 h 83"/>
                <a:gd name="T44" fmla="*/ 2 w 270"/>
                <a:gd name="T45" fmla="*/ 1 h 83"/>
                <a:gd name="T46" fmla="*/ 2 w 270"/>
                <a:gd name="T47" fmla="*/ 2 h 83"/>
                <a:gd name="T48" fmla="*/ 2 w 270"/>
                <a:gd name="T49" fmla="*/ 2 h 83"/>
                <a:gd name="T50" fmla="*/ 2 w 270"/>
                <a:gd name="T51" fmla="*/ 2 h 83"/>
                <a:gd name="T52" fmla="*/ 2 w 270"/>
                <a:gd name="T53" fmla="*/ 1 h 83"/>
                <a:gd name="T54" fmla="*/ 2 w 270"/>
                <a:gd name="T55" fmla="*/ 1 h 83"/>
                <a:gd name="T56" fmla="*/ 3 w 270"/>
                <a:gd name="T57" fmla="*/ 1 h 83"/>
                <a:gd name="T58" fmla="*/ 3 w 270"/>
                <a:gd name="T59" fmla="*/ 1 h 83"/>
                <a:gd name="T60" fmla="*/ 3 w 270"/>
                <a:gd name="T61" fmla="*/ 1 h 83"/>
                <a:gd name="T62" fmla="*/ 3 w 270"/>
                <a:gd name="T63" fmla="*/ 2 h 83"/>
                <a:gd name="T64" fmla="*/ 3 w 270"/>
                <a:gd name="T65" fmla="*/ 2 h 83"/>
                <a:gd name="T66" fmla="*/ 3 w 270"/>
                <a:gd name="T67" fmla="*/ 2 h 83"/>
                <a:gd name="T68" fmla="*/ 3 w 270"/>
                <a:gd name="T69" fmla="*/ 2 h 83"/>
                <a:gd name="T70" fmla="*/ 3 w 270"/>
                <a:gd name="T71" fmla="*/ 2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7" name="Freeform 48"/>
            <p:cNvSpPr>
              <a:spLocks/>
            </p:cNvSpPr>
            <p:nvPr/>
          </p:nvSpPr>
          <p:spPr bwMode="auto">
            <a:xfrm>
              <a:off x="4186" y="3465"/>
              <a:ext cx="183" cy="158"/>
            </a:xfrm>
            <a:custGeom>
              <a:avLst/>
              <a:gdLst>
                <a:gd name="T0" fmla="*/ 64 w 225"/>
                <a:gd name="T1" fmla="*/ 0 h 133"/>
                <a:gd name="T2" fmla="*/ 54 w 225"/>
                <a:gd name="T3" fmla="*/ 12 h 133"/>
                <a:gd name="T4" fmla="*/ 50 w 225"/>
                <a:gd name="T5" fmla="*/ 25 h 133"/>
                <a:gd name="T6" fmla="*/ 50 w 225"/>
                <a:gd name="T7" fmla="*/ 53 h 133"/>
                <a:gd name="T8" fmla="*/ 53 w 225"/>
                <a:gd name="T9" fmla="*/ 63 h 133"/>
                <a:gd name="T10" fmla="*/ 56 w 225"/>
                <a:gd name="T11" fmla="*/ 63 h 133"/>
                <a:gd name="T12" fmla="*/ 59 w 225"/>
                <a:gd name="T13" fmla="*/ 53 h 133"/>
                <a:gd name="T14" fmla="*/ 56 w 225"/>
                <a:gd name="T15" fmla="*/ 25 h 133"/>
                <a:gd name="T16" fmla="*/ 62 w 225"/>
                <a:gd name="T17" fmla="*/ 25 h 133"/>
                <a:gd name="T18" fmla="*/ 62 w 225"/>
                <a:gd name="T19" fmla="*/ 121 h 133"/>
                <a:gd name="T20" fmla="*/ 48 w 225"/>
                <a:gd name="T21" fmla="*/ 148 h 133"/>
                <a:gd name="T22" fmla="*/ 39 w 225"/>
                <a:gd name="T23" fmla="*/ 151 h 133"/>
                <a:gd name="T24" fmla="*/ 38 w 225"/>
                <a:gd name="T25" fmla="*/ 163 h 133"/>
                <a:gd name="T26" fmla="*/ 39 w 225"/>
                <a:gd name="T27" fmla="*/ 179 h 133"/>
                <a:gd name="T28" fmla="*/ 50 w 225"/>
                <a:gd name="T29" fmla="*/ 179 h 133"/>
                <a:gd name="T30" fmla="*/ 37 w 225"/>
                <a:gd name="T31" fmla="*/ 189 h 133"/>
                <a:gd name="T32" fmla="*/ 29 w 225"/>
                <a:gd name="T33" fmla="*/ 190 h 133"/>
                <a:gd name="T34" fmla="*/ 39 w 225"/>
                <a:gd name="T35" fmla="*/ 200 h 133"/>
                <a:gd name="T36" fmla="*/ 46 w 225"/>
                <a:gd name="T37" fmla="*/ 200 h 133"/>
                <a:gd name="T38" fmla="*/ 46 w 225"/>
                <a:gd name="T39" fmla="*/ 257 h 133"/>
                <a:gd name="T40" fmla="*/ 43 w 225"/>
                <a:gd name="T41" fmla="*/ 305 h 133"/>
                <a:gd name="T42" fmla="*/ 24 w 225"/>
                <a:gd name="T43" fmla="*/ 293 h 133"/>
                <a:gd name="T44" fmla="*/ 20 w 225"/>
                <a:gd name="T45" fmla="*/ 314 h 133"/>
                <a:gd name="T46" fmla="*/ 27 w 225"/>
                <a:gd name="T47" fmla="*/ 374 h 133"/>
                <a:gd name="T48" fmla="*/ 29 w 225"/>
                <a:gd name="T49" fmla="*/ 253 h 133"/>
                <a:gd name="T50" fmla="*/ 29 w 225"/>
                <a:gd name="T51" fmla="*/ 226 h 133"/>
                <a:gd name="T52" fmla="*/ 37 w 225"/>
                <a:gd name="T53" fmla="*/ 159 h 133"/>
                <a:gd name="T54" fmla="*/ 30 w 225"/>
                <a:gd name="T55" fmla="*/ 211 h 133"/>
                <a:gd name="T56" fmla="*/ 32 w 225"/>
                <a:gd name="T57" fmla="*/ 273 h 133"/>
                <a:gd name="T58" fmla="*/ 38 w 225"/>
                <a:gd name="T59" fmla="*/ 268 h 133"/>
                <a:gd name="T60" fmla="*/ 44 w 225"/>
                <a:gd name="T61" fmla="*/ 226 h 133"/>
                <a:gd name="T62" fmla="*/ 41 w 225"/>
                <a:gd name="T63" fmla="*/ 305 h 133"/>
                <a:gd name="T64" fmla="*/ 36 w 225"/>
                <a:gd name="T65" fmla="*/ 285 h 133"/>
                <a:gd name="T66" fmla="*/ 35 w 225"/>
                <a:gd name="T67" fmla="*/ 166 h 133"/>
                <a:gd name="T68" fmla="*/ 29 w 225"/>
                <a:gd name="T69" fmla="*/ 57 h 133"/>
                <a:gd name="T70" fmla="*/ 18 w 225"/>
                <a:gd name="T71" fmla="*/ 115 h 133"/>
                <a:gd name="T72" fmla="*/ 15 w 225"/>
                <a:gd name="T73" fmla="*/ 140 h 133"/>
                <a:gd name="T74" fmla="*/ 12 w 225"/>
                <a:gd name="T75" fmla="*/ 151 h 133"/>
                <a:gd name="T76" fmla="*/ 16 w 225"/>
                <a:gd name="T77" fmla="*/ 179 h 133"/>
                <a:gd name="T78" fmla="*/ 6 w 225"/>
                <a:gd name="T79" fmla="*/ 176 h 133"/>
                <a:gd name="T80" fmla="*/ 6 w 225"/>
                <a:gd name="T81" fmla="*/ 179 h 133"/>
                <a:gd name="T82" fmla="*/ 27 w 225"/>
                <a:gd name="T83" fmla="*/ 181 h 133"/>
                <a:gd name="T84" fmla="*/ 24 w 225"/>
                <a:gd name="T85" fmla="*/ 96 h 133"/>
                <a:gd name="T86" fmla="*/ 17 w 225"/>
                <a:gd name="T87" fmla="*/ 96 h 133"/>
                <a:gd name="T88" fmla="*/ 17 w 225"/>
                <a:gd name="T89" fmla="*/ 125 h 133"/>
                <a:gd name="T90" fmla="*/ 11 w 225"/>
                <a:gd name="T91" fmla="*/ 151 h 133"/>
                <a:gd name="T92" fmla="*/ 5 w 225"/>
                <a:gd name="T93" fmla="*/ 166 h 133"/>
                <a:gd name="T94" fmla="*/ 0 w 225"/>
                <a:gd name="T95" fmla="*/ 220 h 133"/>
                <a:gd name="T96" fmla="*/ 0 w 225"/>
                <a:gd name="T97" fmla="*/ 241 h 133"/>
                <a:gd name="T98" fmla="*/ 0 w 225"/>
                <a:gd name="T99" fmla="*/ 268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8"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1 w 195"/>
                <a:gd name="T21" fmla="*/ 1 h 66"/>
                <a:gd name="T22" fmla="*/ 1 w 195"/>
                <a:gd name="T23" fmla="*/ 1 h 66"/>
                <a:gd name="T24" fmla="*/ 1 w 195"/>
                <a:gd name="T25" fmla="*/ 1 h 66"/>
                <a:gd name="T26" fmla="*/ 1 w 195"/>
                <a:gd name="T27" fmla="*/ 1 h 66"/>
                <a:gd name="T28" fmla="*/ 1 w 195"/>
                <a:gd name="T29" fmla="*/ 1 h 66"/>
                <a:gd name="T30" fmla="*/ 1 w 195"/>
                <a:gd name="T31" fmla="*/ 1 h 66"/>
                <a:gd name="T32" fmla="*/ 1 w 195"/>
                <a:gd name="T33" fmla="*/ 2 h 66"/>
                <a:gd name="T34" fmla="*/ 1 w 195"/>
                <a:gd name="T35" fmla="*/ 2 h 66"/>
                <a:gd name="T36" fmla="*/ 1 w 195"/>
                <a:gd name="T37" fmla="*/ 1 h 66"/>
                <a:gd name="T38" fmla="*/ 1 w 195"/>
                <a:gd name="T39" fmla="*/ 1 h 66"/>
                <a:gd name="T40" fmla="*/ 1 w 195"/>
                <a:gd name="T41" fmla="*/ 1 h 66"/>
                <a:gd name="T42" fmla="*/ 1 w 195"/>
                <a:gd name="T43" fmla="*/ 1 h 66"/>
                <a:gd name="T44" fmla="*/ 1 w 195"/>
                <a:gd name="T45" fmla="*/ 1 h 66"/>
                <a:gd name="T46" fmla="*/ 1 w 195"/>
                <a:gd name="T47" fmla="*/ 1 h 66"/>
                <a:gd name="T48" fmla="*/ 2 w 195"/>
                <a:gd name="T49" fmla="*/ 1 h 66"/>
                <a:gd name="T50" fmla="*/ 2 w 195"/>
                <a:gd name="T51" fmla="*/ 1 h 66"/>
                <a:gd name="T52" fmla="*/ 2 w 195"/>
                <a:gd name="T53" fmla="*/ 1 h 66"/>
                <a:gd name="T54" fmla="*/ 2 w 195"/>
                <a:gd name="T55" fmla="*/ 1 h 66"/>
                <a:gd name="T56" fmla="*/ 2 w 195"/>
                <a:gd name="T57" fmla="*/ 1 h 66"/>
                <a:gd name="T58" fmla="*/ 2 w 195"/>
                <a:gd name="T59" fmla="*/ 1 h 66"/>
                <a:gd name="T60" fmla="*/ 2 w 195"/>
                <a:gd name="T61" fmla="*/ 0 h 66"/>
                <a:gd name="T62" fmla="*/ 2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9" name="Freeform 50"/>
            <p:cNvSpPr>
              <a:spLocks/>
            </p:cNvSpPr>
            <p:nvPr/>
          </p:nvSpPr>
          <p:spPr bwMode="auto">
            <a:xfrm>
              <a:off x="4589" y="3342"/>
              <a:ext cx="77" cy="35"/>
            </a:xfrm>
            <a:custGeom>
              <a:avLst/>
              <a:gdLst>
                <a:gd name="T0" fmla="*/ 2 w 163"/>
                <a:gd name="T1" fmla="*/ 1 h 68"/>
                <a:gd name="T2" fmla="*/ 2 w 163"/>
                <a:gd name="T3" fmla="*/ 0 h 68"/>
                <a:gd name="T4" fmla="*/ 2 w 163"/>
                <a:gd name="T5" fmla="*/ 1 h 68"/>
                <a:gd name="T6" fmla="*/ 1 w 163"/>
                <a:gd name="T7" fmla="*/ 1 h 68"/>
                <a:gd name="T8" fmla="*/ 1 w 163"/>
                <a:gd name="T9" fmla="*/ 1 h 68"/>
                <a:gd name="T10" fmla="*/ 1 w 163"/>
                <a:gd name="T11" fmla="*/ 1 h 68"/>
                <a:gd name="T12" fmla="*/ 1 w 163"/>
                <a:gd name="T13" fmla="*/ 1 h 68"/>
                <a:gd name="T14" fmla="*/ 1 w 163"/>
                <a:gd name="T15" fmla="*/ 1 h 68"/>
                <a:gd name="T16" fmla="*/ 1 w 163"/>
                <a:gd name="T17" fmla="*/ 1 h 68"/>
                <a:gd name="T18" fmla="*/ 1 w 163"/>
                <a:gd name="T19" fmla="*/ 1 h 68"/>
                <a:gd name="T20" fmla="*/ 1 w 163"/>
                <a:gd name="T21" fmla="*/ 1 h 68"/>
                <a:gd name="T22" fmla="*/ 1 w 163"/>
                <a:gd name="T23" fmla="*/ 1 h 68"/>
                <a:gd name="T24" fmla="*/ 1 w 163"/>
                <a:gd name="T25" fmla="*/ 1 h 68"/>
                <a:gd name="T26" fmla="*/ 1 w 163"/>
                <a:gd name="T27" fmla="*/ 1 h 68"/>
                <a:gd name="T28" fmla="*/ 1 w 163"/>
                <a:gd name="T29" fmla="*/ 1 h 68"/>
                <a:gd name="T30" fmla="*/ 1 w 163"/>
                <a:gd name="T31" fmla="*/ 1 h 68"/>
                <a:gd name="T32" fmla="*/ 1 w 163"/>
                <a:gd name="T33" fmla="*/ 1 h 68"/>
                <a:gd name="T34" fmla="*/ 1 w 163"/>
                <a:gd name="T35" fmla="*/ 1 h 68"/>
                <a:gd name="T36" fmla="*/ 1 w 163"/>
                <a:gd name="T37" fmla="*/ 1 h 68"/>
                <a:gd name="T38" fmla="*/ 1 w 163"/>
                <a:gd name="T39" fmla="*/ 1 h 68"/>
                <a:gd name="T40" fmla="*/ 1 w 163"/>
                <a:gd name="T41" fmla="*/ 1 h 68"/>
                <a:gd name="T42" fmla="*/ 1 w 163"/>
                <a:gd name="T43" fmla="*/ 2 h 68"/>
                <a:gd name="T44" fmla="*/ 1 w 163"/>
                <a:gd name="T45" fmla="*/ 2 h 68"/>
                <a:gd name="T46" fmla="*/ 1 w 163"/>
                <a:gd name="T47" fmla="*/ 2 h 68"/>
                <a:gd name="T48" fmla="*/ 1 w 163"/>
                <a:gd name="T49" fmla="*/ 2 h 68"/>
                <a:gd name="T50" fmla="*/ 1 w 163"/>
                <a:gd name="T51" fmla="*/ 2 h 68"/>
                <a:gd name="T52" fmla="*/ 1 w 163"/>
                <a:gd name="T53" fmla="*/ 2 h 68"/>
                <a:gd name="T54" fmla="*/ 1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Freeform 51"/>
            <p:cNvSpPr>
              <a:spLocks/>
            </p:cNvSpPr>
            <p:nvPr/>
          </p:nvSpPr>
          <p:spPr bwMode="auto">
            <a:xfrm>
              <a:off x="4365" y="3598"/>
              <a:ext cx="61" cy="37"/>
            </a:xfrm>
            <a:custGeom>
              <a:avLst/>
              <a:gdLst>
                <a:gd name="T0" fmla="*/ 1 w 127"/>
                <a:gd name="T1" fmla="*/ 0 h 75"/>
                <a:gd name="T2" fmla="*/ 1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1 h 75"/>
                <a:gd name="T66" fmla="*/ 0 w 127"/>
                <a:gd name="T67" fmla="*/ 1 h 75"/>
                <a:gd name="T68" fmla="*/ 0 w 127"/>
                <a:gd name="T69" fmla="*/ 1 h 75"/>
                <a:gd name="T70" fmla="*/ 0 w 127"/>
                <a:gd name="T71" fmla="*/ 1 h 75"/>
                <a:gd name="T72" fmla="*/ 0 w 127"/>
                <a:gd name="T73" fmla="*/ 1 h 75"/>
                <a:gd name="T74" fmla="*/ 0 w 127"/>
                <a:gd name="T75" fmla="*/ 1 h 75"/>
                <a:gd name="T76" fmla="*/ 0 w 127"/>
                <a:gd name="T77" fmla="*/ 1 h 75"/>
                <a:gd name="T78" fmla="*/ 0 w 127"/>
                <a:gd name="T79" fmla="*/ 1 h 75"/>
                <a:gd name="T80" fmla="*/ 0 w 127"/>
                <a:gd name="T81" fmla="*/ 1 h 75"/>
                <a:gd name="T82" fmla="*/ 0 w 127"/>
                <a:gd name="T83" fmla="*/ 1 h 75"/>
                <a:gd name="T84" fmla="*/ 0 w 127"/>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 name="Freeform 52"/>
            <p:cNvSpPr>
              <a:spLocks/>
            </p:cNvSpPr>
            <p:nvPr/>
          </p:nvSpPr>
          <p:spPr bwMode="auto">
            <a:xfrm>
              <a:off x="3937" y="3324"/>
              <a:ext cx="62" cy="59"/>
            </a:xfrm>
            <a:custGeom>
              <a:avLst/>
              <a:gdLst>
                <a:gd name="T0" fmla="*/ 1 w 131"/>
                <a:gd name="T1" fmla="*/ 0 h 116"/>
                <a:gd name="T2" fmla="*/ 1 w 131"/>
                <a:gd name="T3" fmla="*/ 1 h 116"/>
                <a:gd name="T4" fmla="*/ 1 w 131"/>
                <a:gd name="T5" fmla="*/ 1 h 116"/>
                <a:gd name="T6" fmla="*/ 1 w 131"/>
                <a:gd name="T7" fmla="*/ 1 h 116"/>
                <a:gd name="T8" fmla="*/ 1 w 131"/>
                <a:gd name="T9" fmla="*/ 1 h 116"/>
                <a:gd name="T10" fmla="*/ 1 w 131"/>
                <a:gd name="T11" fmla="*/ 1 h 116"/>
                <a:gd name="T12" fmla="*/ 1 w 131"/>
                <a:gd name="T13" fmla="*/ 1 h 116"/>
                <a:gd name="T14" fmla="*/ 1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2 h 116"/>
                <a:gd name="T72" fmla="*/ 0 w 131"/>
                <a:gd name="T73" fmla="*/ 2 h 116"/>
                <a:gd name="T74" fmla="*/ 0 w 131"/>
                <a:gd name="T75" fmla="*/ 2 h 116"/>
                <a:gd name="T76" fmla="*/ 0 w 131"/>
                <a:gd name="T77" fmla="*/ 2 h 116"/>
                <a:gd name="T78" fmla="*/ 0 w 131"/>
                <a:gd name="T79" fmla="*/ 2 h 116"/>
                <a:gd name="T80" fmla="*/ 0 w 131"/>
                <a:gd name="T81" fmla="*/ 2 h 116"/>
                <a:gd name="T82" fmla="*/ 0 w 131"/>
                <a:gd name="T83" fmla="*/ 2 h 116"/>
                <a:gd name="T84" fmla="*/ 0 w 131"/>
                <a:gd name="T85" fmla="*/ 2 h 116"/>
                <a:gd name="T86" fmla="*/ 0 w 131"/>
                <a:gd name="T87" fmla="*/ 2 h 116"/>
                <a:gd name="T88" fmla="*/ 0 w 131"/>
                <a:gd name="T89" fmla="*/ 2 h 116"/>
                <a:gd name="T90" fmla="*/ 0 w 131"/>
                <a:gd name="T91" fmla="*/ 2 h 116"/>
                <a:gd name="T92" fmla="*/ 0 w 131"/>
                <a:gd name="T93" fmla="*/ 2 h 116"/>
                <a:gd name="T94" fmla="*/ 0 w 131"/>
                <a:gd name="T95" fmla="*/ 2 h 116"/>
                <a:gd name="T96" fmla="*/ 0 w 131"/>
                <a:gd name="T97" fmla="*/ 2 h 116"/>
                <a:gd name="T98" fmla="*/ 0 w 131"/>
                <a:gd name="T99" fmla="*/ 2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 name="Freeform 53"/>
            <p:cNvSpPr>
              <a:spLocks/>
            </p:cNvSpPr>
            <p:nvPr/>
          </p:nvSpPr>
          <p:spPr bwMode="auto">
            <a:xfrm>
              <a:off x="3964" y="3446"/>
              <a:ext cx="117" cy="92"/>
            </a:xfrm>
            <a:custGeom>
              <a:avLst/>
              <a:gdLst>
                <a:gd name="T0" fmla="*/ 5 w 173"/>
                <a:gd name="T1" fmla="*/ 0 h 83"/>
                <a:gd name="T2" fmla="*/ 3 w 173"/>
                <a:gd name="T3" fmla="*/ 64 h 83"/>
                <a:gd name="T4" fmla="*/ 3 w 173"/>
                <a:gd name="T5" fmla="*/ 68 h 83"/>
                <a:gd name="T6" fmla="*/ 6 w 173"/>
                <a:gd name="T7" fmla="*/ 75 h 83"/>
                <a:gd name="T8" fmla="*/ 11 w 173"/>
                <a:gd name="T9" fmla="*/ 83 h 83"/>
                <a:gd name="T10" fmla="*/ 13 w 173"/>
                <a:gd name="T11" fmla="*/ 83 h 83"/>
                <a:gd name="T12" fmla="*/ 14 w 173"/>
                <a:gd name="T13" fmla="*/ 88 h 83"/>
                <a:gd name="T14" fmla="*/ 14 w 173"/>
                <a:gd name="T15" fmla="*/ 124 h 83"/>
                <a:gd name="T16" fmla="*/ 14 w 173"/>
                <a:gd name="T17" fmla="*/ 125 h 83"/>
                <a:gd name="T18" fmla="*/ 10 w 173"/>
                <a:gd name="T19" fmla="*/ 102 h 83"/>
                <a:gd name="T20" fmla="*/ 2 w 173"/>
                <a:gd name="T21" fmla="*/ 65 h 83"/>
                <a:gd name="T22" fmla="*/ 1 w 173"/>
                <a:gd name="T23" fmla="*/ 65 h 83"/>
                <a:gd name="T24" fmla="*/ 1 w 173"/>
                <a:gd name="T25" fmla="*/ 68 h 83"/>
                <a:gd name="T26" fmla="*/ 0 w 173"/>
                <a:gd name="T27" fmla="*/ 75 h 83"/>
                <a:gd name="T28" fmla="*/ 1 w 173"/>
                <a:gd name="T29" fmla="*/ 82 h 83"/>
                <a:gd name="T30" fmla="*/ 2 w 173"/>
                <a:gd name="T31" fmla="*/ 91 h 83"/>
                <a:gd name="T32" fmla="*/ 3 w 173"/>
                <a:gd name="T33" fmla="*/ 92 h 83"/>
                <a:gd name="T34" fmla="*/ 3 w 173"/>
                <a:gd name="T35" fmla="*/ 137 h 83"/>
                <a:gd name="T36" fmla="*/ 6 w 173"/>
                <a:gd name="T37" fmla="*/ 150 h 83"/>
                <a:gd name="T38" fmla="*/ 7 w 173"/>
                <a:gd name="T39" fmla="*/ 150 h 83"/>
                <a:gd name="T40" fmla="*/ 9 w 173"/>
                <a:gd name="T41" fmla="*/ 154 h 83"/>
                <a:gd name="T42" fmla="*/ 9 w 173"/>
                <a:gd name="T43" fmla="*/ 150 h 83"/>
                <a:gd name="T44" fmla="*/ 9 w 173"/>
                <a:gd name="T45" fmla="*/ 136 h 83"/>
                <a:gd name="T46" fmla="*/ 8 w 173"/>
                <a:gd name="T47" fmla="*/ 134 h 83"/>
                <a:gd name="T48" fmla="*/ 8 w 173"/>
                <a:gd name="T49" fmla="*/ 124 h 83"/>
                <a:gd name="T50" fmla="*/ 7 w 173"/>
                <a:gd name="T51" fmla="*/ 123 h 83"/>
                <a:gd name="T52" fmla="*/ 7 w 173"/>
                <a:gd name="T53" fmla="*/ 129 h 83"/>
                <a:gd name="T54" fmla="*/ 10 w 173"/>
                <a:gd name="T55" fmla="*/ 137 h 83"/>
                <a:gd name="T56" fmla="*/ 11 w 173"/>
                <a:gd name="T57" fmla="*/ 137 h 83"/>
                <a:gd name="T58" fmla="*/ 14 w 173"/>
                <a:gd name="T59" fmla="*/ 137 h 83"/>
                <a:gd name="T60" fmla="*/ 16 w 173"/>
                <a:gd name="T61" fmla="*/ 136 h 83"/>
                <a:gd name="T62" fmla="*/ 16 w 173"/>
                <a:gd name="T63" fmla="*/ 122 h 83"/>
                <a:gd name="T64" fmla="*/ 16 w 173"/>
                <a:gd name="T65" fmla="*/ 109 h 83"/>
                <a:gd name="T66" fmla="*/ 16 w 173"/>
                <a:gd name="T67" fmla="*/ 98 h 83"/>
                <a:gd name="T68" fmla="*/ 16 w 173"/>
                <a:gd name="T69" fmla="*/ 88 h 83"/>
                <a:gd name="T70" fmla="*/ 15 w 173"/>
                <a:gd name="T71" fmla="*/ 80 h 83"/>
                <a:gd name="T72" fmla="*/ 15 w 173"/>
                <a:gd name="T73" fmla="*/ 67 h 83"/>
                <a:gd name="T74" fmla="*/ 15 w 173"/>
                <a:gd name="T75" fmla="*/ 61 h 83"/>
                <a:gd name="T76" fmla="*/ 14 w 173"/>
                <a:gd name="T77" fmla="*/ 61 h 83"/>
                <a:gd name="T78" fmla="*/ 14 w 173"/>
                <a:gd name="T79" fmla="*/ 52 h 83"/>
                <a:gd name="T80" fmla="*/ 14 w 173"/>
                <a:gd name="T81" fmla="*/ 22 h 83"/>
                <a:gd name="T82" fmla="*/ 14 w 173"/>
                <a:gd name="T83" fmla="*/ 2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 name="Freeform 54"/>
            <p:cNvSpPr>
              <a:spLocks/>
            </p:cNvSpPr>
            <p:nvPr/>
          </p:nvSpPr>
          <p:spPr bwMode="auto">
            <a:xfrm rot="10150074">
              <a:off x="4185" y="3456"/>
              <a:ext cx="133" cy="84"/>
            </a:xfrm>
            <a:custGeom>
              <a:avLst/>
              <a:gdLst>
                <a:gd name="T0" fmla="*/ 12 w 173"/>
                <a:gd name="T1" fmla="*/ 0 h 83"/>
                <a:gd name="T2" fmla="*/ 7 w 173"/>
                <a:gd name="T3" fmla="*/ 34 h 83"/>
                <a:gd name="T4" fmla="*/ 8 w 173"/>
                <a:gd name="T5" fmla="*/ 37 h 83"/>
                <a:gd name="T6" fmla="*/ 14 w 173"/>
                <a:gd name="T7" fmla="*/ 41 h 83"/>
                <a:gd name="T8" fmla="*/ 22 w 173"/>
                <a:gd name="T9" fmla="*/ 51 h 83"/>
                <a:gd name="T10" fmla="*/ 28 w 173"/>
                <a:gd name="T11" fmla="*/ 51 h 83"/>
                <a:gd name="T12" fmla="*/ 28 w 173"/>
                <a:gd name="T13" fmla="*/ 53 h 83"/>
                <a:gd name="T14" fmla="*/ 29 w 173"/>
                <a:gd name="T15" fmla="*/ 73 h 83"/>
                <a:gd name="T16" fmla="*/ 28 w 173"/>
                <a:gd name="T17" fmla="*/ 74 h 83"/>
                <a:gd name="T18" fmla="*/ 22 w 173"/>
                <a:gd name="T19" fmla="*/ 61 h 83"/>
                <a:gd name="T20" fmla="*/ 5 w 173"/>
                <a:gd name="T21" fmla="*/ 35 h 83"/>
                <a:gd name="T22" fmla="*/ 2 w 173"/>
                <a:gd name="T23" fmla="*/ 35 h 83"/>
                <a:gd name="T24" fmla="*/ 2 w 173"/>
                <a:gd name="T25" fmla="*/ 37 h 83"/>
                <a:gd name="T26" fmla="*/ 0 w 173"/>
                <a:gd name="T27" fmla="*/ 41 h 83"/>
                <a:gd name="T28" fmla="*/ 2 w 173"/>
                <a:gd name="T29" fmla="*/ 50 h 83"/>
                <a:gd name="T30" fmla="*/ 5 w 173"/>
                <a:gd name="T31" fmla="*/ 55 h 83"/>
                <a:gd name="T32" fmla="*/ 6 w 173"/>
                <a:gd name="T33" fmla="*/ 56 h 83"/>
                <a:gd name="T34" fmla="*/ 8 w 173"/>
                <a:gd name="T35" fmla="*/ 80 h 83"/>
                <a:gd name="T36" fmla="*/ 12 w 173"/>
                <a:gd name="T37" fmla="*/ 86 h 83"/>
                <a:gd name="T38" fmla="*/ 15 w 173"/>
                <a:gd name="T39" fmla="*/ 86 h 83"/>
                <a:gd name="T40" fmla="*/ 18 w 173"/>
                <a:gd name="T41" fmla="*/ 89 h 83"/>
                <a:gd name="T42" fmla="*/ 19 w 173"/>
                <a:gd name="T43" fmla="*/ 86 h 83"/>
                <a:gd name="T44" fmla="*/ 19 w 173"/>
                <a:gd name="T45" fmla="*/ 79 h 83"/>
                <a:gd name="T46" fmla="*/ 17 w 173"/>
                <a:gd name="T47" fmla="*/ 77 h 83"/>
                <a:gd name="T48" fmla="*/ 17 w 173"/>
                <a:gd name="T49" fmla="*/ 73 h 83"/>
                <a:gd name="T50" fmla="*/ 16 w 173"/>
                <a:gd name="T51" fmla="*/ 72 h 83"/>
                <a:gd name="T52" fmla="*/ 16 w 173"/>
                <a:gd name="T53" fmla="*/ 76 h 83"/>
                <a:gd name="T54" fmla="*/ 22 w 173"/>
                <a:gd name="T55" fmla="*/ 80 h 83"/>
                <a:gd name="T56" fmla="*/ 24 w 173"/>
                <a:gd name="T57" fmla="*/ 80 h 83"/>
                <a:gd name="T58" fmla="*/ 29 w 173"/>
                <a:gd name="T59" fmla="*/ 80 h 83"/>
                <a:gd name="T60" fmla="*/ 35 w 173"/>
                <a:gd name="T61" fmla="*/ 79 h 83"/>
                <a:gd name="T62" fmla="*/ 35 w 173"/>
                <a:gd name="T63" fmla="*/ 71 h 83"/>
                <a:gd name="T64" fmla="*/ 35 w 173"/>
                <a:gd name="T65" fmla="*/ 64 h 83"/>
                <a:gd name="T66" fmla="*/ 35 w 173"/>
                <a:gd name="T67" fmla="*/ 58 h 83"/>
                <a:gd name="T68" fmla="*/ 35 w 173"/>
                <a:gd name="T69" fmla="*/ 53 h 83"/>
                <a:gd name="T70" fmla="*/ 33 w 173"/>
                <a:gd name="T71" fmla="*/ 49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4" name="Rechte verbindingslijn 3"/>
          <p:cNvCxnSpPr/>
          <p:nvPr/>
        </p:nvCxnSpPr>
        <p:spPr>
          <a:xfrm>
            <a:off x="4572000" y="1158513"/>
            <a:ext cx="0" cy="5002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up)">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up)">
                                      <p:cBhvr>
                                        <p:cTn id="2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4" y="73025"/>
            <a:ext cx="8551333" cy="625475"/>
          </a:xfrm>
        </p:spPr>
        <p:txBody>
          <a:bodyPr/>
          <a:lstStyle/>
          <a:p>
            <a:r>
              <a:rPr lang="en-US" sz="3200" dirty="0"/>
              <a:t>Effect of Chromium Content on Atmospheric Corrosion Resistance</a:t>
            </a:r>
            <a:endParaRPr lang="en-GB" sz="3200" dirty="0"/>
          </a:p>
        </p:txBody>
      </p:sp>
      <p:grpSp>
        <p:nvGrpSpPr>
          <p:cNvPr id="63" name="Group 2"/>
          <p:cNvGrpSpPr/>
          <p:nvPr/>
        </p:nvGrpSpPr>
        <p:grpSpPr>
          <a:xfrm>
            <a:off x="909422" y="1208526"/>
            <a:ext cx="7293505" cy="4789442"/>
            <a:chOff x="909422" y="1247245"/>
            <a:chExt cx="7293505" cy="4789442"/>
          </a:xfrm>
        </p:grpSpPr>
        <p:grpSp>
          <p:nvGrpSpPr>
            <p:cNvPr id="64" name="Group 1090"/>
            <p:cNvGrpSpPr>
              <a:grpSpLocks/>
            </p:cNvGrpSpPr>
            <p:nvPr/>
          </p:nvGrpSpPr>
          <p:grpSpPr bwMode="auto">
            <a:xfrm>
              <a:off x="909422" y="1247245"/>
              <a:ext cx="7293505" cy="4789442"/>
              <a:chOff x="406" y="786"/>
              <a:chExt cx="4833" cy="3296"/>
            </a:xfrm>
          </p:grpSpPr>
          <p:sp>
            <p:nvSpPr>
              <p:cNvPr id="67" name="Rectangle 1026" descr="Parchment"/>
              <p:cNvSpPr>
                <a:spLocks noChangeArrowheads="1"/>
              </p:cNvSpPr>
              <p:nvPr/>
            </p:nvSpPr>
            <p:spPr bwMode="auto">
              <a:xfrm>
                <a:off x="1105" y="1148"/>
                <a:ext cx="4028" cy="2448"/>
              </a:xfrm>
              <a:prstGeom prst="rect">
                <a:avLst/>
              </a:prstGeom>
              <a:solidFill>
                <a:schemeClr val="bg2"/>
              </a:solidFill>
              <a:ln w="6350">
                <a:solidFill>
                  <a:srgbClr val="B2B2B2"/>
                </a:solidFill>
                <a:miter lim="800000"/>
                <a:headEnd/>
                <a:tailEnd/>
              </a:ln>
            </p:spPr>
            <p:txBody>
              <a:bodyPr/>
              <a:lstStyle/>
              <a:p>
                <a:endParaRPr lang="en-US"/>
              </a:p>
            </p:txBody>
          </p:sp>
          <p:sp>
            <p:nvSpPr>
              <p:cNvPr id="6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6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83" name="Line 1043"/>
              <p:cNvSpPr>
                <a:spLocks noChangeShapeType="1"/>
              </p:cNvSpPr>
              <p:nvPr/>
            </p:nvSpPr>
            <p:spPr bwMode="auto">
              <a:xfrm>
                <a:off x="1109"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4" name="Line 1044"/>
              <p:cNvSpPr>
                <a:spLocks noChangeShapeType="1"/>
              </p:cNvSpPr>
              <p:nvPr/>
            </p:nvSpPr>
            <p:spPr bwMode="auto">
              <a:xfrm>
                <a:off x="162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 name="Line 1045"/>
              <p:cNvSpPr>
                <a:spLocks noChangeShapeType="1"/>
              </p:cNvSpPr>
              <p:nvPr/>
            </p:nvSpPr>
            <p:spPr bwMode="auto">
              <a:xfrm>
                <a:off x="212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 name="Line 1046"/>
              <p:cNvSpPr>
                <a:spLocks noChangeShapeType="1"/>
              </p:cNvSpPr>
              <p:nvPr/>
            </p:nvSpPr>
            <p:spPr bwMode="auto">
              <a:xfrm>
                <a:off x="2626"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 name="Line 1047"/>
              <p:cNvSpPr>
                <a:spLocks noChangeShapeType="1"/>
              </p:cNvSpPr>
              <p:nvPr/>
            </p:nvSpPr>
            <p:spPr bwMode="auto">
              <a:xfrm>
                <a:off x="3117"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8" name="Line 1048"/>
              <p:cNvSpPr>
                <a:spLocks noChangeShapeType="1"/>
              </p:cNvSpPr>
              <p:nvPr/>
            </p:nvSpPr>
            <p:spPr bwMode="auto">
              <a:xfrm>
                <a:off x="3613"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9" name="Line 1049"/>
              <p:cNvSpPr>
                <a:spLocks noChangeShapeType="1"/>
              </p:cNvSpPr>
              <p:nvPr/>
            </p:nvSpPr>
            <p:spPr bwMode="auto">
              <a:xfrm>
                <a:off x="413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0" name="Line 1050"/>
              <p:cNvSpPr>
                <a:spLocks noChangeShapeType="1"/>
              </p:cNvSpPr>
              <p:nvPr/>
            </p:nvSpPr>
            <p:spPr bwMode="auto">
              <a:xfrm>
                <a:off x="463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 name="Line 1051"/>
              <p:cNvSpPr>
                <a:spLocks noChangeShapeType="1"/>
              </p:cNvSpPr>
              <p:nvPr/>
            </p:nvSpPr>
            <p:spPr bwMode="auto">
              <a:xfrm>
                <a:off x="5128"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 name="Rectangle 1052"/>
              <p:cNvSpPr>
                <a:spLocks noChangeArrowheads="1"/>
              </p:cNvSpPr>
              <p:nvPr/>
            </p:nvSpPr>
            <p:spPr bwMode="auto">
              <a:xfrm>
                <a:off x="1110"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0</a:t>
                </a:r>
              </a:p>
            </p:txBody>
          </p:sp>
          <p:sp>
            <p:nvSpPr>
              <p:cNvPr id="93" name="Rectangle 1053"/>
              <p:cNvSpPr>
                <a:spLocks noChangeArrowheads="1"/>
              </p:cNvSpPr>
              <p:nvPr/>
            </p:nvSpPr>
            <p:spPr bwMode="auto">
              <a:xfrm>
                <a:off x="1613"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2</a:t>
                </a:r>
              </a:p>
            </p:txBody>
          </p:sp>
          <p:sp>
            <p:nvSpPr>
              <p:cNvPr id="94" name="Rectangle 1054"/>
              <p:cNvSpPr>
                <a:spLocks noChangeArrowheads="1"/>
              </p:cNvSpPr>
              <p:nvPr/>
            </p:nvSpPr>
            <p:spPr bwMode="auto">
              <a:xfrm>
                <a:off x="2115"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4</a:t>
                </a:r>
              </a:p>
            </p:txBody>
          </p:sp>
          <p:sp>
            <p:nvSpPr>
              <p:cNvPr id="95" name="Rectangle 1055"/>
              <p:cNvSpPr>
                <a:spLocks noChangeArrowheads="1"/>
              </p:cNvSpPr>
              <p:nvPr/>
            </p:nvSpPr>
            <p:spPr bwMode="auto">
              <a:xfrm>
                <a:off x="2617"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6</a:t>
                </a:r>
              </a:p>
            </p:txBody>
          </p:sp>
          <p:sp>
            <p:nvSpPr>
              <p:cNvPr id="96" name="Rectangle 1056"/>
              <p:cNvSpPr>
                <a:spLocks noChangeArrowheads="1"/>
              </p:cNvSpPr>
              <p:nvPr/>
            </p:nvSpPr>
            <p:spPr bwMode="auto">
              <a:xfrm>
                <a:off x="3119"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8</a:t>
                </a:r>
              </a:p>
            </p:txBody>
          </p:sp>
          <p:sp>
            <p:nvSpPr>
              <p:cNvPr id="97" name="Rectangle 1057"/>
              <p:cNvSpPr>
                <a:spLocks noChangeArrowheads="1"/>
              </p:cNvSpPr>
              <p:nvPr/>
            </p:nvSpPr>
            <p:spPr bwMode="auto">
              <a:xfrm>
                <a:off x="3578"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10</a:t>
                </a:r>
              </a:p>
            </p:txBody>
          </p:sp>
          <p:sp>
            <p:nvSpPr>
              <p:cNvPr id="98" name="Rectangle 1058"/>
              <p:cNvSpPr>
                <a:spLocks noChangeArrowheads="1"/>
              </p:cNvSpPr>
              <p:nvPr/>
            </p:nvSpPr>
            <p:spPr bwMode="auto">
              <a:xfrm>
                <a:off x="4080"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12</a:t>
                </a:r>
              </a:p>
            </p:txBody>
          </p:sp>
          <p:sp>
            <p:nvSpPr>
              <p:cNvPr id="99" name="Rectangle 1059"/>
              <p:cNvSpPr>
                <a:spLocks noChangeArrowheads="1"/>
              </p:cNvSpPr>
              <p:nvPr/>
            </p:nvSpPr>
            <p:spPr bwMode="auto">
              <a:xfrm>
                <a:off x="4582"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14</a:t>
                </a:r>
              </a:p>
            </p:txBody>
          </p:sp>
          <p:sp>
            <p:nvSpPr>
              <p:cNvPr id="100" name="Rectangle 1060"/>
              <p:cNvSpPr>
                <a:spLocks noChangeArrowheads="1"/>
              </p:cNvSpPr>
              <p:nvPr/>
            </p:nvSpPr>
            <p:spPr bwMode="auto">
              <a:xfrm>
                <a:off x="5084"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solidFill>
                      <a:srgbClr val="000000"/>
                    </a:solidFill>
                  </a:rPr>
                  <a:t>16</a:t>
                </a:r>
              </a:p>
            </p:txBody>
          </p:sp>
          <p:sp>
            <p:nvSpPr>
              <p:cNvPr id="101" name="Rectangle 1061"/>
              <p:cNvSpPr>
                <a:spLocks noChangeArrowheads="1"/>
              </p:cNvSpPr>
              <p:nvPr/>
            </p:nvSpPr>
            <p:spPr bwMode="auto">
              <a:xfrm>
                <a:off x="4418" y="3891"/>
                <a:ext cx="81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solidFill>
                      <a:srgbClr val="000000"/>
                    </a:solidFill>
                  </a:rPr>
                  <a:t>% Chromium</a:t>
                </a:r>
                <a:endParaRPr lang="en-GB" b="1" dirty="0">
                  <a:solidFill>
                    <a:srgbClr val="000000"/>
                  </a:solidFill>
                </a:endParaRPr>
              </a:p>
            </p:txBody>
          </p:sp>
          <p:sp>
            <p:nvSpPr>
              <p:cNvPr id="102" name="Line 1069"/>
              <p:cNvSpPr>
                <a:spLocks noChangeShapeType="1"/>
              </p:cNvSpPr>
              <p:nvPr/>
            </p:nvSpPr>
            <p:spPr bwMode="auto">
              <a:xfrm flipV="1">
                <a:off x="927" y="1403"/>
                <a:ext cx="1" cy="19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 name="Line 1070"/>
              <p:cNvSpPr>
                <a:spLocks noChangeShapeType="1"/>
              </p:cNvSpPr>
              <p:nvPr/>
            </p:nvSpPr>
            <p:spPr bwMode="auto">
              <a:xfrm>
                <a:off x="927" y="3351"/>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 name="Line 1071"/>
              <p:cNvSpPr>
                <a:spLocks noChangeShapeType="1"/>
              </p:cNvSpPr>
              <p:nvPr/>
            </p:nvSpPr>
            <p:spPr bwMode="auto">
              <a:xfrm>
                <a:off x="927" y="307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 name="Line 1072"/>
              <p:cNvSpPr>
                <a:spLocks noChangeShapeType="1"/>
              </p:cNvSpPr>
              <p:nvPr/>
            </p:nvSpPr>
            <p:spPr bwMode="auto">
              <a:xfrm>
                <a:off x="927" y="2795"/>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 name="Line 1073"/>
              <p:cNvSpPr>
                <a:spLocks noChangeShapeType="1"/>
              </p:cNvSpPr>
              <p:nvPr/>
            </p:nvSpPr>
            <p:spPr bwMode="auto">
              <a:xfrm>
                <a:off x="929" y="2517"/>
                <a:ext cx="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7" name="Line 1074"/>
              <p:cNvSpPr>
                <a:spLocks noChangeShapeType="1"/>
              </p:cNvSpPr>
              <p:nvPr/>
            </p:nvSpPr>
            <p:spPr bwMode="auto">
              <a:xfrm>
                <a:off x="927" y="2238"/>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8" name="Line 1075"/>
              <p:cNvSpPr>
                <a:spLocks noChangeShapeType="1"/>
              </p:cNvSpPr>
              <p:nvPr/>
            </p:nvSpPr>
            <p:spPr bwMode="auto">
              <a:xfrm>
                <a:off x="927" y="1960"/>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9" name="Line 1076"/>
              <p:cNvSpPr>
                <a:spLocks noChangeShapeType="1"/>
              </p:cNvSpPr>
              <p:nvPr/>
            </p:nvSpPr>
            <p:spPr bwMode="auto">
              <a:xfrm>
                <a:off x="927" y="1682"/>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 name="Line 1077"/>
              <p:cNvSpPr>
                <a:spLocks noChangeShapeType="1"/>
              </p:cNvSpPr>
              <p:nvPr/>
            </p:nvSpPr>
            <p:spPr bwMode="auto">
              <a:xfrm>
                <a:off x="927" y="140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1" name="Rectangle 1078"/>
              <p:cNvSpPr>
                <a:spLocks noChangeArrowheads="1"/>
              </p:cNvSpPr>
              <p:nvPr/>
            </p:nvSpPr>
            <p:spPr bwMode="auto">
              <a:xfrm>
                <a:off x="406" y="3290"/>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0.025</a:t>
                </a:r>
              </a:p>
            </p:txBody>
          </p:sp>
          <p:sp>
            <p:nvSpPr>
              <p:cNvPr id="172" name="Rectangle 1079"/>
              <p:cNvSpPr>
                <a:spLocks noChangeArrowheads="1"/>
              </p:cNvSpPr>
              <p:nvPr/>
            </p:nvSpPr>
            <p:spPr bwMode="auto">
              <a:xfrm>
                <a:off x="406" y="3012"/>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0.050</a:t>
                </a:r>
              </a:p>
            </p:txBody>
          </p:sp>
          <p:sp>
            <p:nvSpPr>
              <p:cNvPr id="173" name="Rectangle 1080"/>
              <p:cNvSpPr>
                <a:spLocks noChangeArrowheads="1"/>
              </p:cNvSpPr>
              <p:nvPr/>
            </p:nvSpPr>
            <p:spPr bwMode="auto">
              <a:xfrm>
                <a:off x="406" y="2734"/>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a:solidFill>
                      <a:srgbClr val="000000"/>
                    </a:solidFill>
                  </a:rPr>
                  <a:t>0.075</a:t>
                </a:r>
              </a:p>
            </p:txBody>
          </p:sp>
          <p:sp>
            <p:nvSpPr>
              <p:cNvPr id="174" name="Rectangle 1081"/>
              <p:cNvSpPr>
                <a:spLocks noChangeArrowheads="1"/>
              </p:cNvSpPr>
              <p:nvPr/>
            </p:nvSpPr>
            <p:spPr bwMode="auto">
              <a:xfrm>
                <a:off x="406" y="2456"/>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0.100</a:t>
                </a:r>
              </a:p>
            </p:txBody>
          </p:sp>
          <p:sp>
            <p:nvSpPr>
              <p:cNvPr id="175" name="Rectangle 1082"/>
              <p:cNvSpPr>
                <a:spLocks noChangeArrowheads="1"/>
              </p:cNvSpPr>
              <p:nvPr/>
            </p:nvSpPr>
            <p:spPr bwMode="auto">
              <a:xfrm>
                <a:off x="406" y="2177"/>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0.125</a:t>
                </a:r>
              </a:p>
            </p:txBody>
          </p:sp>
          <p:sp>
            <p:nvSpPr>
              <p:cNvPr id="176" name="Rectangle 1083"/>
              <p:cNvSpPr>
                <a:spLocks noChangeArrowheads="1"/>
              </p:cNvSpPr>
              <p:nvPr/>
            </p:nvSpPr>
            <p:spPr bwMode="auto">
              <a:xfrm>
                <a:off x="406" y="1899"/>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0.150</a:t>
                </a:r>
              </a:p>
            </p:txBody>
          </p:sp>
          <p:sp>
            <p:nvSpPr>
              <p:cNvPr id="177" name="Rectangle 1084"/>
              <p:cNvSpPr>
                <a:spLocks noChangeArrowheads="1"/>
              </p:cNvSpPr>
              <p:nvPr/>
            </p:nvSpPr>
            <p:spPr bwMode="auto">
              <a:xfrm>
                <a:off x="406" y="1622"/>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0.175</a:t>
                </a:r>
              </a:p>
            </p:txBody>
          </p:sp>
          <p:sp>
            <p:nvSpPr>
              <p:cNvPr id="178" name="Rectangle 1085"/>
              <p:cNvSpPr>
                <a:spLocks noChangeArrowheads="1"/>
              </p:cNvSpPr>
              <p:nvPr/>
            </p:nvSpPr>
            <p:spPr bwMode="auto">
              <a:xfrm>
                <a:off x="406" y="1343"/>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dirty="0">
                    <a:solidFill>
                      <a:srgbClr val="000000"/>
                    </a:solidFill>
                  </a:rPr>
                  <a:t>0.200</a:t>
                </a:r>
              </a:p>
            </p:txBody>
          </p:sp>
          <p:sp>
            <p:nvSpPr>
              <p:cNvPr id="179" name="Rectangle 1086"/>
              <p:cNvSpPr>
                <a:spLocks noChangeArrowheads="1"/>
              </p:cNvSpPr>
              <p:nvPr/>
            </p:nvSpPr>
            <p:spPr bwMode="auto">
              <a:xfrm>
                <a:off x="411" y="1063"/>
                <a:ext cx="38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err="1">
                    <a:solidFill>
                      <a:srgbClr val="000000"/>
                    </a:solidFill>
                  </a:rPr>
                  <a:t>mmpy</a:t>
                </a:r>
                <a:endParaRPr lang="en-GB" b="1" dirty="0">
                  <a:solidFill>
                    <a:srgbClr val="000000"/>
                  </a:solidFill>
                </a:endParaRPr>
              </a:p>
            </p:txBody>
          </p:sp>
          <p:sp>
            <p:nvSpPr>
              <p:cNvPr id="180" name="Freeform 1087"/>
              <p:cNvSpPr>
                <a:spLocks/>
              </p:cNvSpPr>
              <p:nvPr/>
            </p:nvSpPr>
            <p:spPr bwMode="auto">
              <a:xfrm>
                <a:off x="1121" y="1281"/>
                <a:ext cx="3986" cy="2308"/>
              </a:xfrm>
              <a:custGeom>
                <a:avLst/>
                <a:gdLst>
                  <a:gd name="T0" fmla="*/ 121 w 8012"/>
                  <a:gd name="T1" fmla="*/ 71 h 4617"/>
                  <a:gd name="T2" fmla="*/ 121 w 8012"/>
                  <a:gd name="T3" fmla="*/ 72 h 4617"/>
                  <a:gd name="T4" fmla="*/ 0 w 8012"/>
                  <a:gd name="T5" fmla="*/ 72 h 4617"/>
                  <a:gd name="T6" fmla="*/ 0 w 8012"/>
                  <a:gd name="T7" fmla="*/ 0 h 4617"/>
                  <a:gd name="T8" fmla="*/ 0 w 8012"/>
                  <a:gd name="T9" fmla="*/ 0 h 4617"/>
                  <a:gd name="T10" fmla="*/ 18 w 8012"/>
                  <a:gd name="T11" fmla="*/ 48 h 4617"/>
                  <a:gd name="T12" fmla="*/ 21 w 8012"/>
                  <a:gd name="T13" fmla="*/ 52 h 4617"/>
                  <a:gd name="T14" fmla="*/ 23 w 8012"/>
                  <a:gd name="T15" fmla="*/ 54 h 4617"/>
                  <a:gd name="T16" fmla="*/ 25 w 8012"/>
                  <a:gd name="T17" fmla="*/ 56 h 4617"/>
                  <a:gd name="T18" fmla="*/ 27 w 8012"/>
                  <a:gd name="T19" fmla="*/ 57 h 4617"/>
                  <a:gd name="T20" fmla="*/ 30 w 8012"/>
                  <a:gd name="T21" fmla="*/ 58 h 4617"/>
                  <a:gd name="T22" fmla="*/ 34 w 8012"/>
                  <a:gd name="T23" fmla="*/ 59 h 4617"/>
                  <a:gd name="T24" fmla="*/ 37 w 8012"/>
                  <a:gd name="T25" fmla="*/ 59 h 4617"/>
                  <a:gd name="T26" fmla="*/ 45 w 8012"/>
                  <a:gd name="T27" fmla="*/ 61 h 4617"/>
                  <a:gd name="T28" fmla="*/ 50 w 8012"/>
                  <a:gd name="T29" fmla="*/ 62 h 4617"/>
                  <a:gd name="T30" fmla="*/ 54 w 8012"/>
                  <a:gd name="T31" fmla="*/ 64 h 4617"/>
                  <a:gd name="T32" fmla="*/ 60 w 8012"/>
                  <a:gd name="T33" fmla="*/ 68 h 4617"/>
                  <a:gd name="T34" fmla="*/ 62 w 8012"/>
                  <a:gd name="T35" fmla="*/ 68 h 4617"/>
                  <a:gd name="T36" fmla="*/ 65 w 8012"/>
                  <a:gd name="T37" fmla="*/ 69 h 4617"/>
                  <a:gd name="T38" fmla="*/ 69 w 8012"/>
                  <a:gd name="T39" fmla="*/ 70 h 4617"/>
                  <a:gd name="T40" fmla="*/ 73 w 8012"/>
                  <a:gd name="T41" fmla="*/ 70 h 4617"/>
                  <a:gd name="T42" fmla="*/ 74 w 8012"/>
                  <a:gd name="T43" fmla="*/ 70 h 4617"/>
                  <a:gd name="T44" fmla="*/ 75 w 8012"/>
                  <a:gd name="T45" fmla="*/ 70 h 4617"/>
                  <a:gd name="T46" fmla="*/ 75 w 8012"/>
                  <a:gd name="T47" fmla="*/ 70 h 4617"/>
                  <a:gd name="T48" fmla="*/ 103 w 8012"/>
                  <a:gd name="T49" fmla="*/ 71 h 4617"/>
                  <a:gd name="T50" fmla="*/ 121 w 8012"/>
                  <a:gd name="T51" fmla="*/ 71 h 4617"/>
                  <a:gd name="T52" fmla="*/ 121 w 8012"/>
                  <a:gd name="T53" fmla="*/ 71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chemeClr val="accent2"/>
              </a:solidFill>
              <a:ln>
                <a:noFill/>
              </a:ln>
              <a:extLst>
                <a:ext uri="{91240B29-F687-4F45-9708-019B960494DF}">
                  <a14:hiddenLine xmlns:a14="http://schemas.microsoft.com/office/drawing/2010/main" w="30163">
                    <a:solidFill>
                      <a:srgbClr val="000000"/>
                    </a:solidFill>
                    <a:prstDash val="solid"/>
                    <a:round/>
                    <a:headEnd/>
                    <a:tailEnd/>
                  </a14:hiddenLine>
                </a:ext>
              </a:extLst>
            </p:spPr>
            <p:txBody>
              <a:bodyPr/>
              <a:lstStyle/>
              <a:p>
                <a:endParaRPr lang="en-GB"/>
              </a:p>
            </p:txBody>
          </p:sp>
          <p:sp>
            <p:nvSpPr>
              <p:cNvPr id="181" name="Text Box 1088"/>
              <p:cNvSpPr txBox="1">
                <a:spLocks noChangeArrowheads="1"/>
              </p:cNvSpPr>
              <p:nvPr/>
            </p:nvSpPr>
            <p:spPr bwMode="auto">
              <a:xfrm>
                <a:off x="2127" y="786"/>
                <a:ext cx="1759" cy="318"/>
              </a:xfrm>
              <a:prstGeom prst="rect">
                <a:avLst/>
              </a:prstGeom>
              <a:solidFill>
                <a:srgbClr val="FFFFFF"/>
              </a:solidFill>
              <a:ln>
                <a:noFill/>
              </a:ln>
              <a:extLst>
                <a:ext uri="{91240B29-F687-4F45-9708-019B960494DF}">
                  <a14:hiddenLine xmlns:a14="http://schemas.microsoft.com/office/drawing/2010/main" w="8001">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nl-BE" sz="2400" b="1" dirty="0" smtClean="0">
                    <a:solidFill>
                      <a:schemeClr val="tx2"/>
                    </a:solidFill>
                    <a:latin typeface="+mn-lt"/>
                  </a:rPr>
                  <a:t>Corrosion rate</a:t>
                </a:r>
                <a:endParaRPr lang="nl-BE" sz="2400" b="1" dirty="0">
                  <a:solidFill>
                    <a:schemeClr val="tx2"/>
                  </a:solidFill>
                  <a:latin typeface="+mn-lt"/>
                </a:endParaRPr>
              </a:p>
            </p:txBody>
          </p:sp>
          <p:sp>
            <p:nvSpPr>
              <p:cNvPr id="182" name="Line 1089"/>
              <p:cNvSpPr>
                <a:spLocks noChangeShapeType="1"/>
              </p:cNvSpPr>
              <p:nvPr/>
            </p:nvSpPr>
            <p:spPr bwMode="auto">
              <a:xfrm flipV="1">
                <a:off x="1108" y="3596"/>
                <a:ext cx="40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sp>
          <p:nvSpPr>
            <p:cNvPr id="65" name="TextBox 62"/>
            <p:cNvSpPr txBox="1"/>
            <p:nvPr/>
          </p:nvSpPr>
          <p:spPr>
            <a:xfrm>
              <a:off x="6065517" y="4301643"/>
              <a:ext cx="1830750" cy="584775"/>
            </a:xfrm>
            <a:prstGeom prst="rect">
              <a:avLst/>
            </a:prstGeom>
            <a:noFill/>
          </p:spPr>
          <p:txBody>
            <a:bodyPr wrap="square" rtlCol="0">
              <a:spAutoFit/>
            </a:bodyPr>
            <a:lstStyle/>
            <a:p>
              <a:pPr algn="r"/>
              <a:r>
                <a:rPr lang="fi-FI" sz="1600" b="1" dirty="0" err="1" smtClean="0"/>
                <a:t>Stainless</a:t>
              </a:r>
              <a:r>
                <a:rPr lang="fi-FI" sz="1600" b="1" dirty="0" smtClean="0"/>
                <a:t> </a:t>
              </a:r>
              <a:r>
                <a:rPr lang="fi-FI" sz="1600" b="1" dirty="0" err="1" smtClean="0"/>
                <a:t>steel</a:t>
              </a:r>
              <a:endParaRPr lang="fi-FI" sz="1600" b="1" dirty="0" smtClean="0"/>
            </a:p>
            <a:p>
              <a:pPr algn="r"/>
              <a:r>
                <a:rPr lang="fi-FI" sz="1600" b="1" dirty="0" smtClean="0"/>
                <a:t> &gt; 10.5 Cr %</a:t>
              </a:r>
              <a:endParaRPr lang="en-GB" sz="1600" b="1" dirty="0"/>
            </a:p>
          </p:txBody>
        </p:sp>
        <p:sp>
          <p:nvSpPr>
            <p:cNvPr id="66" name="Right Arrow 63"/>
            <p:cNvSpPr/>
            <p:nvPr/>
          </p:nvSpPr>
          <p:spPr>
            <a:xfrm>
              <a:off x="7231063" y="4869260"/>
              <a:ext cx="584024" cy="249877"/>
            </a:xfrm>
            <a:prstGeom prst="rightArrow">
              <a:avLst>
                <a:gd name="adj1" fmla="val 35789"/>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cs typeface="Franklin Gothic Book"/>
              </a:endParaRPr>
            </a:p>
          </p:txBody>
        </p:sp>
      </p:grpSp>
    </p:spTree>
    <p:extLst>
      <p:ext uri="{BB962C8B-B14F-4D97-AF65-F5344CB8AC3E}">
        <p14:creationId xmlns:p14="http://schemas.microsoft.com/office/powerpoint/2010/main" val="166162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3600" dirty="0" smtClean="0"/>
              <a:t>Successful Applications</a:t>
            </a:r>
            <a:endParaRPr lang="en-US" sz="3600"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51130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Successful Applications</a:t>
            </a:r>
            <a:endParaRPr lang="en-GB" sz="3600" dirty="0"/>
          </a:p>
        </p:txBody>
      </p:sp>
      <p:pic>
        <p:nvPicPr>
          <p:cNvPr id="20"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0915" t="29979" r="6052" b="34387"/>
          <a:stretch/>
        </p:blipFill>
        <p:spPr>
          <a:xfrm>
            <a:off x="296334" y="1231637"/>
            <a:ext cx="6750486" cy="1931382"/>
          </a:xfrm>
          <a:prstGeom prst="rect">
            <a:avLst/>
          </a:prstGeom>
          <a:ln w="9525">
            <a:solidFill>
              <a:schemeClr val="tx1"/>
            </a:solidFill>
          </a:ln>
        </p:spPr>
      </p:pic>
      <p:sp>
        <p:nvSpPr>
          <p:cNvPr id="21" name="TextBox 12"/>
          <p:cNvSpPr txBox="1"/>
          <p:nvPr/>
        </p:nvSpPr>
        <p:spPr>
          <a:xfrm>
            <a:off x="7076305" y="1164837"/>
            <a:ext cx="2067695" cy="1077218"/>
          </a:xfrm>
          <a:prstGeom prst="rect">
            <a:avLst/>
          </a:prstGeom>
          <a:noFill/>
        </p:spPr>
        <p:txBody>
          <a:bodyPr wrap="square" rtlCol="0">
            <a:spAutoFit/>
          </a:bodyPr>
          <a:lstStyle/>
          <a:p>
            <a:r>
              <a:rPr lang="en-GB" b="1" dirty="0" smtClean="0">
                <a:solidFill>
                  <a:schemeClr val="accent1">
                    <a:lumMod val="50000"/>
                  </a:schemeClr>
                </a:solidFill>
              </a:rPr>
              <a:t>Structural member</a:t>
            </a:r>
          </a:p>
          <a:p>
            <a:r>
              <a:rPr lang="en-GB" dirty="0" smtClean="0">
                <a:solidFill>
                  <a:schemeClr val="accent1">
                    <a:lumMod val="50000"/>
                  </a:schemeClr>
                </a:solidFill>
              </a:rPr>
              <a:t>The Gap</a:t>
            </a:r>
          </a:p>
          <a:p>
            <a:r>
              <a:rPr lang="en-GB" dirty="0" smtClean="0">
                <a:solidFill>
                  <a:schemeClr val="accent1">
                    <a:lumMod val="50000"/>
                  </a:schemeClr>
                </a:solidFill>
              </a:rPr>
              <a:t>Western Australia</a:t>
            </a:r>
          </a:p>
          <a:p>
            <a:r>
              <a:rPr lang="en-GB" sz="1000" dirty="0">
                <a:solidFill>
                  <a:schemeClr val="bg1">
                    <a:lumMod val="50000"/>
                  </a:schemeClr>
                </a:solidFill>
              </a:rPr>
              <a:t>© </a:t>
            </a:r>
            <a:r>
              <a:rPr lang="en-GB" sz="1000" dirty="0" smtClean="0">
                <a:solidFill>
                  <a:schemeClr val="bg1">
                    <a:lumMod val="50000"/>
                  </a:schemeClr>
                </a:solidFill>
              </a:rPr>
              <a:t>David Iles</a:t>
            </a:r>
            <a:endParaRPr lang="en-GB" sz="1000" dirty="0">
              <a:solidFill>
                <a:schemeClr val="bg1">
                  <a:lumMod val="50000"/>
                </a:schemeClr>
              </a:solidFill>
            </a:endParaRPr>
          </a:p>
        </p:txBody>
      </p:sp>
      <p:pic>
        <p:nvPicPr>
          <p:cNvPr id="22" name="Picture 10" descr="0745"/>
          <p:cNvPicPr>
            <a:picLocks noChangeAspect="1" noChangeArrowheads="1"/>
          </p:cNvPicPr>
          <p:nvPr/>
        </p:nvPicPr>
        <p:blipFill rotWithShape="1">
          <a:blip r:embed="rId3">
            <a:extLst>
              <a:ext uri="{28A0092B-C50C-407E-A947-70E740481C1C}">
                <a14:useLocalDpi xmlns:a14="http://schemas.microsoft.com/office/drawing/2010/main" val="0"/>
              </a:ext>
            </a:extLst>
          </a:blip>
          <a:srcRect b="8154"/>
          <a:stretch/>
        </p:blipFill>
        <p:spPr bwMode="auto">
          <a:xfrm>
            <a:off x="296334" y="3298027"/>
            <a:ext cx="3399077" cy="23406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Content Placeholder 2"/>
          <p:cNvSpPr txBox="1">
            <a:spLocks/>
          </p:cNvSpPr>
          <p:nvPr/>
        </p:nvSpPr>
        <p:spPr>
          <a:xfrm>
            <a:off x="135444" y="5664676"/>
            <a:ext cx="3662799" cy="891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800" b="1" dirty="0" smtClean="0"/>
              <a:t>Structural member</a:t>
            </a:r>
            <a:r>
              <a:rPr lang="en-GB" sz="1800" dirty="0" smtClean="0"/>
              <a:t> Washington DC </a:t>
            </a:r>
            <a:br>
              <a:rPr lang="en-GB" sz="1800" dirty="0" smtClean="0"/>
            </a:br>
            <a:r>
              <a:rPr lang="en-GB" sz="1000" dirty="0" smtClean="0">
                <a:solidFill>
                  <a:schemeClr val="bg1">
                    <a:lumMod val="50000"/>
                  </a:schemeClr>
                </a:solidFill>
              </a:rPr>
              <a:t>© Graham Gedge</a:t>
            </a:r>
            <a:endParaRPr lang="en-GB" sz="1000" dirty="0">
              <a:solidFill>
                <a:schemeClr val="bg1">
                  <a:lumMod val="50000"/>
                </a:schemeClr>
              </a:solidFill>
            </a:endParaRPr>
          </a:p>
        </p:txBody>
      </p:sp>
      <p:sp>
        <p:nvSpPr>
          <p:cNvPr id="24" name="Content Placeholder 2"/>
          <p:cNvSpPr txBox="1">
            <a:spLocks/>
          </p:cNvSpPr>
          <p:nvPr/>
        </p:nvSpPr>
        <p:spPr>
          <a:xfrm>
            <a:off x="4107010" y="5664676"/>
            <a:ext cx="3691128" cy="474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smtClean="0"/>
              <a:t>Industrial structures </a:t>
            </a:r>
            <a:br>
              <a:rPr lang="en-GB" sz="1800" b="1" dirty="0" smtClean="0"/>
            </a:br>
            <a:r>
              <a:rPr lang="en-GB" sz="1800" dirty="0" smtClean="0"/>
              <a:t>Access walkways and ladders </a:t>
            </a:r>
            <a:r>
              <a:rPr lang="en-GB" sz="1000" dirty="0" smtClean="0">
                <a:solidFill>
                  <a:schemeClr val="bg1">
                    <a:lumMod val="50000"/>
                  </a:schemeClr>
                </a:solidFill>
              </a:rPr>
              <a:t>© Ancon Building Products</a:t>
            </a:r>
            <a:endParaRPr lang="en-GB" sz="1000" dirty="0">
              <a:solidFill>
                <a:schemeClr val="bg1">
                  <a:lumMod val="50000"/>
                </a:schemeClr>
              </a:solidFill>
            </a:endParaRPr>
          </a:p>
        </p:txBody>
      </p:sp>
      <p:pic>
        <p:nvPicPr>
          <p:cNvPr id="25"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7627" b="5605"/>
          <a:stretch/>
        </p:blipFill>
        <p:spPr>
          <a:xfrm>
            <a:off x="4210482" y="3298027"/>
            <a:ext cx="2154331" cy="2340635"/>
          </a:xfrm>
          <a:prstGeom prst="rect">
            <a:avLst/>
          </a:prstGeom>
        </p:spPr>
      </p:pic>
      <p:sp>
        <p:nvSpPr>
          <p:cNvPr id="9" name="Content Placeholder 2"/>
          <p:cNvSpPr txBox="1">
            <a:spLocks/>
          </p:cNvSpPr>
          <p:nvPr/>
        </p:nvSpPr>
        <p:spPr>
          <a:xfrm>
            <a:off x="6449460" y="2548429"/>
            <a:ext cx="2589326" cy="850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800" dirty="0" smtClean="0"/>
              <a:t>Skid for offshore regasification plant</a:t>
            </a:r>
            <a:br>
              <a:rPr lang="en-GB" sz="1800" dirty="0" smtClean="0"/>
            </a:br>
            <a:r>
              <a:rPr lang="en-GB" sz="1000" dirty="0" smtClean="0">
                <a:solidFill>
                  <a:schemeClr val="bg1">
                    <a:lumMod val="50000"/>
                  </a:schemeClr>
                </a:solidFill>
              </a:rPr>
              <a:t>© </a:t>
            </a:r>
            <a:r>
              <a:rPr lang="en-GB" sz="1000" dirty="0" err="1" smtClean="0">
                <a:solidFill>
                  <a:schemeClr val="bg1">
                    <a:lumMod val="50000"/>
                  </a:schemeClr>
                </a:solidFill>
              </a:rPr>
              <a:t>Montanstahl</a:t>
            </a:r>
            <a:endParaRPr lang="en-GB" sz="1000" dirty="0">
              <a:solidFill>
                <a:schemeClr val="bg1">
                  <a:lumMod val="50000"/>
                </a:schemeClr>
              </a:solidFill>
            </a:endParaRPr>
          </a:p>
        </p:txBody>
      </p:sp>
      <p:pic>
        <p:nvPicPr>
          <p:cNvPr id="10"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0242" t="18181" r="-316" b="7078"/>
          <a:stretch/>
        </p:blipFill>
        <p:spPr>
          <a:xfrm>
            <a:off x="6879884" y="3302659"/>
            <a:ext cx="2105058" cy="2340000"/>
          </a:xfrm>
          <a:prstGeom prst="rect">
            <a:avLst/>
          </a:prstGeom>
          <a:ln>
            <a:solidFill>
              <a:schemeClr val="tx1"/>
            </a:solidFill>
          </a:ln>
        </p:spPr>
      </p:pic>
    </p:spTree>
    <p:extLst>
      <p:ext uri="{BB962C8B-B14F-4D97-AF65-F5344CB8AC3E}">
        <p14:creationId xmlns:p14="http://schemas.microsoft.com/office/powerpoint/2010/main" val="1211816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Successful Applications</a:t>
            </a:r>
            <a:endParaRPr lang="en-GB" sz="3600" dirty="0"/>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14" y="1750811"/>
            <a:ext cx="4399343" cy="3299508"/>
          </a:xfrm>
          <a:prstGeom prst="rect">
            <a:avLst/>
          </a:prstGeom>
          <a:ln w="9525">
            <a:solidFill>
              <a:schemeClr val="tx1"/>
            </a:solidFill>
          </a:ln>
        </p:spPr>
      </p:pic>
      <p:sp>
        <p:nvSpPr>
          <p:cNvPr id="10" name="Rectangle 7"/>
          <p:cNvSpPr/>
          <p:nvPr/>
        </p:nvSpPr>
        <p:spPr>
          <a:xfrm>
            <a:off x="129114" y="5050319"/>
            <a:ext cx="3759812" cy="523220"/>
          </a:xfrm>
          <a:prstGeom prst="rect">
            <a:avLst/>
          </a:prstGeom>
        </p:spPr>
        <p:txBody>
          <a:bodyPr wrap="none">
            <a:spAutoFit/>
          </a:bodyPr>
          <a:lstStyle/>
          <a:p>
            <a:r>
              <a:rPr lang="en-GB" b="1" dirty="0" smtClean="0">
                <a:solidFill>
                  <a:schemeClr val="accent1">
                    <a:lumMod val="50000"/>
                  </a:schemeClr>
                </a:solidFill>
              </a:rPr>
              <a:t>Bridge </a:t>
            </a:r>
            <a:r>
              <a:rPr lang="en-GB" dirty="0" err="1" smtClean="0">
                <a:solidFill>
                  <a:schemeClr val="accent1">
                    <a:lumMod val="50000"/>
                  </a:schemeClr>
                </a:solidFill>
              </a:rPr>
              <a:t>Cala</a:t>
            </a:r>
            <a:r>
              <a:rPr lang="en-GB" dirty="0" smtClean="0">
                <a:solidFill>
                  <a:schemeClr val="accent1">
                    <a:lumMod val="50000"/>
                  </a:schemeClr>
                </a:solidFill>
              </a:rPr>
              <a:t> </a:t>
            </a:r>
            <a:r>
              <a:rPr lang="en-GB" dirty="0" err="1" smtClean="0">
                <a:solidFill>
                  <a:schemeClr val="accent1">
                    <a:lumMod val="50000"/>
                  </a:schemeClr>
                </a:solidFill>
              </a:rPr>
              <a:t>Galdana</a:t>
            </a:r>
            <a:r>
              <a:rPr lang="en-GB" dirty="0" smtClean="0">
                <a:solidFill>
                  <a:schemeClr val="accent1">
                    <a:lumMod val="50000"/>
                  </a:schemeClr>
                </a:solidFill>
              </a:rPr>
              <a:t> Bridge, Menorca</a:t>
            </a:r>
            <a:r>
              <a:rPr lang="en-GB" dirty="0" smtClean="0"/>
              <a:t/>
            </a:r>
            <a:br>
              <a:rPr lang="en-GB" dirty="0" smtClean="0"/>
            </a:br>
            <a:r>
              <a:rPr lang="en-GB" sz="1000" dirty="0" smtClean="0">
                <a:solidFill>
                  <a:schemeClr val="bg1">
                    <a:lumMod val="50000"/>
                  </a:schemeClr>
                </a:solidFill>
              </a:rPr>
              <a:t>© </a:t>
            </a:r>
            <a:r>
              <a:rPr lang="en-GB" sz="1000" dirty="0" err="1" smtClean="0">
                <a:solidFill>
                  <a:schemeClr val="bg1">
                    <a:lumMod val="50000"/>
                  </a:schemeClr>
                </a:solidFill>
              </a:rPr>
              <a:t>Pedelta</a:t>
            </a:r>
            <a:endParaRPr lang="en-GB" sz="1000" dirty="0">
              <a:solidFill>
                <a:schemeClr val="bg1">
                  <a:lumMod val="50000"/>
                </a:schemeClr>
              </a:solidFill>
            </a:endParaRPr>
          </a:p>
        </p:txBody>
      </p:sp>
      <p:pic>
        <p:nvPicPr>
          <p:cNvPr id="7"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896"/>
          <a:stretch/>
        </p:blipFill>
        <p:spPr>
          <a:xfrm>
            <a:off x="4696310" y="1750812"/>
            <a:ext cx="3788033" cy="3299508"/>
          </a:xfrm>
          <a:prstGeom prst="rect">
            <a:avLst/>
          </a:prstGeom>
          <a:ln w="9525">
            <a:solidFill>
              <a:schemeClr val="tx1"/>
            </a:solidFill>
          </a:ln>
        </p:spPr>
      </p:pic>
      <p:sp>
        <p:nvSpPr>
          <p:cNvPr id="8" name="Rectangle 3"/>
          <p:cNvSpPr/>
          <p:nvPr/>
        </p:nvSpPr>
        <p:spPr>
          <a:xfrm>
            <a:off x="5470889" y="5050319"/>
            <a:ext cx="3013454"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dirty="0">
                <a:solidFill>
                  <a:schemeClr val="accent1">
                    <a:lumMod val="50000"/>
                  </a:schemeClr>
                </a:solidFill>
              </a:rPr>
              <a:t>Bridge </a:t>
            </a:r>
            <a:r>
              <a:rPr lang="en-GB" dirty="0" smtClean="0">
                <a:solidFill>
                  <a:schemeClr val="accent1">
                    <a:lumMod val="50000"/>
                  </a:schemeClr>
                </a:solidFill>
              </a:rPr>
              <a:t>Helix Bridge, Singapore</a:t>
            </a:r>
            <a:r>
              <a:rPr lang="en-GB" dirty="0" smtClean="0"/>
              <a:t/>
            </a:r>
            <a:br>
              <a:rPr lang="en-GB" dirty="0" smtClean="0"/>
            </a:br>
            <a:r>
              <a:rPr lang="en-GB" sz="1000" dirty="0" smtClean="0">
                <a:solidFill>
                  <a:schemeClr val="bg1">
                    <a:lumMod val="50000"/>
                  </a:schemeClr>
                </a:solidFill>
              </a:rPr>
              <a:t>© IMOA</a:t>
            </a:r>
            <a:endParaRPr lang="en-GB" sz="1000" dirty="0">
              <a:solidFill>
                <a:schemeClr val="bg1">
                  <a:lumMod val="50000"/>
                </a:schemeClr>
              </a:solidFill>
            </a:endParaRPr>
          </a:p>
        </p:txBody>
      </p:sp>
    </p:spTree>
    <p:extLst>
      <p:ext uri="{BB962C8B-B14F-4D97-AF65-F5344CB8AC3E}">
        <p14:creationId xmlns:p14="http://schemas.microsoft.com/office/powerpoint/2010/main" val="1765201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Successful Applications</a:t>
            </a:r>
            <a:endParaRPr lang="en-GB" sz="3600" dirty="0"/>
          </a:p>
        </p:txBody>
      </p:sp>
      <p:sp>
        <p:nvSpPr>
          <p:cNvPr id="4" name="TextBox 10"/>
          <p:cNvSpPr txBox="1"/>
          <p:nvPr/>
        </p:nvSpPr>
        <p:spPr>
          <a:xfrm>
            <a:off x="4781629" y="5050319"/>
            <a:ext cx="3555433" cy="523220"/>
          </a:xfrm>
          <a:prstGeom prst="rect">
            <a:avLst/>
          </a:prstGeom>
          <a:noFill/>
        </p:spPr>
        <p:txBody>
          <a:bodyPr wrap="square" rtlCol="0">
            <a:spAutoFit/>
          </a:bodyPr>
          <a:lstStyle/>
          <a:p>
            <a:r>
              <a:rPr lang="en-GB" b="1" dirty="0">
                <a:solidFill>
                  <a:schemeClr val="accent1">
                    <a:lumMod val="50000"/>
                  </a:schemeClr>
                </a:solidFill>
              </a:rPr>
              <a:t>Sculpture </a:t>
            </a:r>
            <a:r>
              <a:rPr lang="en-GB" dirty="0" smtClean="0">
                <a:solidFill>
                  <a:schemeClr val="accent1">
                    <a:lumMod val="50000"/>
                  </a:schemeClr>
                </a:solidFill>
              </a:rPr>
              <a:t>Cloud Gate, Chicago</a:t>
            </a:r>
            <a:br>
              <a:rPr lang="en-GB" dirty="0" smtClean="0">
                <a:solidFill>
                  <a:schemeClr val="accent1">
                    <a:lumMod val="50000"/>
                  </a:schemeClr>
                </a:solidFill>
              </a:rPr>
            </a:br>
            <a:r>
              <a:rPr lang="en-GB" sz="1000" dirty="0" smtClean="0">
                <a:solidFill>
                  <a:schemeClr val="bg1">
                    <a:lumMod val="50000"/>
                  </a:schemeClr>
                </a:solidFill>
              </a:rPr>
              <a:t>© Catherine Houska</a:t>
            </a:r>
            <a:endParaRPr lang="en-GB" sz="1000" dirty="0">
              <a:solidFill>
                <a:schemeClr val="bg1">
                  <a:lumMod val="50000"/>
                </a:schemeClr>
              </a:solidFill>
            </a:endParaRPr>
          </a:p>
        </p:txBody>
      </p:sp>
      <p:pic>
        <p:nvPicPr>
          <p:cNvPr id="5" name="2A4AE460-3058-4FBF-A1B6-FABDBA153368" descr="6DC3389E-5235-4630-AD72-C58C6F0FA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501" y="1750810"/>
            <a:ext cx="4375389" cy="32995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4" y="1750810"/>
            <a:ext cx="4236767" cy="2551254"/>
          </a:xfrm>
          <a:prstGeom prst="rect">
            <a:avLst/>
          </a:prstGeom>
          <a:ln>
            <a:solidFill>
              <a:srgbClr val="000000"/>
            </a:solidFill>
          </a:ln>
        </p:spPr>
      </p:pic>
      <p:sp>
        <p:nvSpPr>
          <p:cNvPr id="7" name="TextBox 7"/>
          <p:cNvSpPr txBox="1"/>
          <p:nvPr/>
        </p:nvSpPr>
        <p:spPr>
          <a:xfrm>
            <a:off x="296334" y="4302064"/>
            <a:ext cx="412505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accent1">
                    <a:lumMod val="50000"/>
                  </a:schemeClr>
                </a:solidFill>
              </a:rPr>
              <a:t>Sculpture </a:t>
            </a:r>
            <a:r>
              <a:rPr lang="en-GB" dirty="0" smtClean="0">
                <a:solidFill>
                  <a:schemeClr val="accent1">
                    <a:lumMod val="50000"/>
                  </a:schemeClr>
                </a:solidFill>
              </a:rPr>
              <a:t>Houston arches   </a:t>
            </a:r>
          </a:p>
          <a:p>
            <a:r>
              <a:rPr lang="en-GB" sz="1000" dirty="0" smtClean="0">
                <a:solidFill>
                  <a:schemeClr val="bg1">
                    <a:lumMod val="50000"/>
                  </a:schemeClr>
                </a:solidFill>
              </a:rPr>
              <a:t>© Catherine Houska</a:t>
            </a:r>
            <a:endParaRPr lang="en-GB" sz="1000" dirty="0">
              <a:solidFill>
                <a:schemeClr val="bg1">
                  <a:lumMod val="50000"/>
                </a:schemeClr>
              </a:solidFill>
            </a:endParaRPr>
          </a:p>
        </p:txBody>
      </p:sp>
    </p:spTree>
    <p:extLst>
      <p:ext uri="{BB962C8B-B14F-4D97-AF65-F5344CB8AC3E}">
        <p14:creationId xmlns:p14="http://schemas.microsoft.com/office/powerpoint/2010/main" val="114498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3600" dirty="0" smtClean="0"/>
              <a:t>Grades and Grade Selection Procedure</a:t>
            </a:r>
            <a:endParaRPr lang="en-US" sz="3600"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426528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Grades</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lgn="just">
              <a:lnSpc>
                <a:spcPct val="100000"/>
              </a:lnSpc>
              <a:spcBef>
                <a:spcPct val="20000"/>
              </a:spcBef>
              <a:buClr>
                <a:schemeClr val="accent1">
                  <a:lumMod val="50000"/>
                </a:schemeClr>
              </a:buClr>
              <a:buNone/>
              <a:defRPr/>
            </a:pPr>
            <a:r>
              <a:rPr lang="en-US" sz="1800" dirty="0"/>
              <a:t>The designation systems adopted in EN 10088 are the European </a:t>
            </a:r>
            <a:r>
              <a:rPr lang="en-US" sz="1800" dirty="0" smtClean="0"/>
              <a:t>steel </a:t>
            </a:r>
            <a:r>
              <a:rPr lang="en-US" sz="1800" dirty="0"/>
              <a:t>number and a steel </a:t>
            </a:r>
            <a:r>
              <a:rPr lang="en-US" sz="1800" dirty="0" smtClean="0"/>
              <a:t>name. </a:t>
            </a:r>
            <a:r>
              <a:rPr lang="en-GB" sz="1800" dirty="0" smtClean="0"/>
              <a:t>For </a:t>
            </a:r>
            <a:r>
              <a:rPr lang="en-GB" sz="1800" dirty="0"/>
              <a:t>example, grade 304L has a steel number 1.4307, where</a:t>
            </a:r>
            <a:r>
              <a:rPr lang="en-GB" sz="1800" dirty="0" smtClean="0"/>
              <a:t>:</a:t>
            </a:r>
          </a:p>
          <a:p>
            <a:pPr marL="0" indent="0" algn="just">
              <a:lnSpc>
                <a:spcPct val="100000"/>
              </a:lnSpc>
              <a:spcBef>
                <a:spcPct val="20000"/>
              </a:spcBef>
              <a:buClr>
                <a:schemeClr val="accent1">
                  <a:lumMod val="50000"/>
                </a:schemeClr>
              </a:buClr>
              <a:buNone/>
              <a:defRPr/>
            </a:pPr>
            <a:endParaRPr lang="en-GB" sz="2400" dirty="0"/>
          </a:p>
          <a:p>
            <a:pPr marL="0" indent="0" algn="just">
              <a:lnSpc>
                <a:spcPct val="100000"/>
              </a:lnSpc>
              <a:spcBef>
                <a:spcPct val="20000"/>
              </a:spcBef>
              <a:buClr>
                <a:schemeClr val="accent1">
                  <a:lumMod val="50000"/>
                </a:schemeClr>
              </a:buClr>
              <a:buNone/>
              <a:defRPr/>
            </a:pPr>
            <a:endParaRPr lang="en-GB" sz="2400" dirty="0" smtClean="0"/>
          </a:p>
          <a:p>
            <a:pPr marL="0" indent="0">
              <a:buNone/>
            </a:pPr>
            <a:endParaRPr lang="en-GB" sz="1800" dirty="0" smtClean="0"/>
          </a:p>
          <a:p>
            <a:pPr marL="0" indent="0">
              <a:buNone/>
            </a:pPr>
            <a:r>
              <a:rPr lang="en-GB" sz="1800" dirty="0" smtClean="0"/>
              <a:t>The </a:t>
            </a:r>
            <a:r>
              <a:rPr lang="en-GB" sz="1800" dirty="0"/>
              <a:t>groups of stainless steel are denoted in EN 10027-2 as:</a:t>
            </a:r>
            <a:endParaRPr lang="nl-BE" sz="1800" dirty="0"/>
          </a:p>
          <a:p>
            <a:pPr>
              <a:buFont typeface="Calibri" panose="020F0502020204030204" pitchFamily="34" charset="0"/>
              <a:buChar char="‒"/>
            </a:pPr>
            <a:r>
              <a:rPr lang="en-GB" sz="1800" dirty="0" smtClean="0"/>
              <a:t>1.40XX: Stainless </a:t>
            </a:r>
            <a:r>
              <a:rPr lang="en-GB" sz="1800" dirty="0"/>
              <a:t>steel with Ni &lt; 2,5 % without Mo, </a:t>
            </a:r>
            <a:r>
              <a:rPr lang="en-GB" sz="1800" dirty="0" err="1"/>
              <a:t>Nb</a:t>
            </a:r>
            <a:r>
              <a:rPr lang="en-GB" sz="1800" dirty="0"/>
              <a:t> and </a:t>
            </a:r>
            <a:r>
              <a:rPr lang="en-GB" sz="1800" dirty="0" err="1"/>
              <a:t>Ti</a:t>
            </a:r>
            <a:r>
              <a:rPr lang="en-GB" sz="1800" dirty="0"/>
              <a:t> </a:t>
            </a:r>
            <a:endParaRPr lang="nl-BE" sz="1800" dirty="0"/>
          </a:p>
          <a:p>
            <a:pPr>
              <a:buFont typeface="Calibri" panose="020F0502020204030204" pitchFamily="34" charset="0"/>
              <a:buChar char="‒"/>
            </a:pPr>
            <a:r>
              <a:rPr lang="en-GB" sz="1800" dirty="0" smtClean="0"/>
              <a:t>1.41XX: Stainless </a:t>
            </a:r>
            <a:r>
              <a:rPr lang="en-GB" sz="1800" dirty="0"/>
              <a:t>steel with Ni &lt; 2,5 % and Mo but without </a:t>
            </a:r>
            <a:r>
              <a:rPr lang="en-GB" sz="1800" dirty="0" err="1"/>
              <a:t>Nb</a:t>
            </a:r>
            <a:r>
              <a:rPr lang="en-GB" sz="1800" dirty="0"/>
              <a:t> and </a:t>
            </a:r>
            <a:r>
              <a:rPr lang="en-GB" sz="1800" dirty="0" err="1"/>
              <a:t>Ti</a:t>
            </a:r>
            <a:r>
              <a:rPr lang="en-GB" sz="1800" dirty="0"/>
              <a:t> </a:t>
            </a:r>
            <a:endParaRPr lang="nl-BE" sz="1800" dirty="0"/>
          </a:p>
          <a:p>
            <a:pPr>
              <a:buFont typeface="Calibri" panose="020F0502020204030204" pitchFamily="34" charset="0"/>
              <a:buChar char="‒"/>
            </a:pPr>
            <a:r>
              <a:rPr lang="en-GB" sz="1800" dirty="0" smtClean="0"/>
              <a:t>1.43XX: Stainless </a:t>
            </a:r>
            <a:r>
              <a:rPr lang="en-GB" sz="1800" dirty="0"/>
              <a:t>steel with Ni </a:t>
            </a:r>
            <a:r>
              <a:rPr lang="en-GB" sz="1800" dirty="0">
                <a:sym typeface="Symbol" panose="05050102010706020507" pitchFamily="18" charset="2"/>
              </a:rPr>
              <a:t></a:t>
            </a:r>
            <a:r>
              <a:rPr lang="en-GB" sz="1800" dirty="0"/>
              <a:t> 2,5 % but without Mo, </a:t>
            </a:r>
            <a:r>
              <a:rPr lang="en-GB" sz="1800" dirty="0" err="1"/>
              <a:t>Nb</a:t>
            </a:r>
            <a:r>
              <a:rPr lang="en-GB" sz="1800" dirty="0"/>
              <a:t> and </a:t>
            </a:r>
            <a:r>
              <a:rPr lang="en-GB" sz="1800" dirty="0" err="1"/>
              <a:t>Ti</a:t>
            </a:r>
            <a:r>
              <a:rPr lang="en-GB" sz="1800" dirty="0"/>
              <a:t> </a:t>
            </a:r>
            <a:endParaRPr lang="nl-BE" sz="1800" dirty="0"/>
          </a:p>
          <a:p>
            <a:pPr>
              <a:buFont typeface="Calibri" panose="020F0502020204030204" pitchFamily="34" charset="0"/>
              <a:buChar char="‒"/>
            </a:pPr>
            <a:r>
              <a:rPr lang="en-GB" sz="1800" dirty="0" smtClean="0"/>
              <a:t>1.44XX: Stainless </a:t>
            </a:r>
            <a:r>
              <a:rPr lang="en-GB" sz="1800" dirty="0"/>
              <a:t>steel with Ni </a:t>
            </a:r>
            <a:r>
              <a:rPr lang="en-GB" sz="1800" dirty="0">
                <a:sym typeface="Symbol" panose="05050102010706020507" pitchFamily="18" charset="2"/>
              </a:rPr>
              <a:t></a:t>
            </a:r>
            <a:r>
              <a:rPr lang="en-GB" sz="1800" dirty="0"/>
              <a:t> 2,5 %, and Mo but without </a:t>
            </a:r>
            <a:r>
              <a:rPr lang="en-GB" sz="1800" dirty="0" err="1"/>
              <a:t>Nb</a:t>
            </a:r>
            <a:r>
              <a:rPr lang="en-GB" sz="1800" dirty="0"/>
              <a:t> and </a:t>
            </a:r>
            <a:r>
              <a:rPr lang="en-GB" sz="1800" dirty="0" err="1"/>
              <a:t>Ti</a:t>
            </a:r>
            <a:r>
              <a:rPr lang="en-GB" sz="1800" dirty="0"/>
              <a:t> </a:t>
            </a:r>
            <a:endParaRPr lang="nl-BE" sz="1800" dirty="0"/>
          </a:p>
          <a:p>
            <a:pPr>
              <a:buFont typeface="Calibri" panose="020F0502020204030204" pitchFamily="34" charset="0"/>
              <a:buChar char="‒"/>
            </a:pPr>
            <a:r>
              <a:rPr lang="en-GB" sz="1800" dirty="0" smtClean="0"/>
              <a:t>1.45XX: Stainless </a:t>
            </a:r>
            <a:r>
              <a:rPr lang="en-GB" sz="1800" dirty="0"/>
              <a:t>steels with special additions </a:t>
            </a:r>
            <a:endParaRPr lang="nl-BE" sz="1800" dirty="0"/>
          </a:p>
          <a:p>
            <a:pPr>
              <a:buFont typeface="Calibri" panose="020F0502020204030204" pitchFamily="34" charset="0"/>
              <a:buChar char="‒"/>
            </a:pPr>
            <a:r>
              <a:rPr lang="en-GB" sz="1800" dirty="0" smtClean="0"/>
              <a:t>1.46XX: Chemical </a:t>
            </a:r>
            <a:r>
              <a:rPr lang="en-GB" sz="1800" dirty="0"/>
              <a:t>resistant and high temperature Ni grades</a:t>
            </a:r>
            <a:endParaRPr lang="nl-BE" sz="1800" dirty="0"/>
          </a:p>
          <a:p>
            <a:pPr marL="0" indent="0" algn="just">
              <a:lnSpc>
                <a:spcPct val="100000"/>
              </a:lnSpc>
              <a:spcBef>
                <a:spcPct val="20000"/>
              </a:spcBef>
              <a:buClr>
                <a:schemeClr val="accent1">
                  <a:lumMod val="50000"/>
                </a:schemeClr>
              </a:buClr>
              <a:buNone/>
              <a:defRPr/>
            </a:pPr>
            <a:endParaRPr lang="nl-BE" sz="2400" dirty="0"/>
          </a:p>
          <a:p>
            <a:pPr marL="0" indent="0" algn="just">
              <a:lnSpc>
                <a:spcPct val="100000"/>
              </a:lnSpc>
              <a:spcBef>
                <a:spcPct val="20000"/>
              </a:spcBef>
              <a:buClr>
                <a:schemeClr val="accent1">
                  <a:lumMod val="50000"/>
                </a:schemeClr>
              </a:buClr>
              <a:buNone/>
              <a:defRPr/>
            </a:pPr>
            <a:endParaRPr lang="en-GB" sz="2400" dirty="0" smtClean="0"/>
          </a:p>
        </p:txBody>
      </p:sp>
      <p:graphicFrame>
        <p:nvGraphicFramePr>
          <p:cNvPr id="4" name="Tabel 3"/>
          <p:cNvGraphicFramePr>
            <a:graphicFrameLocks noGrp="1"/>
          </p:cNvGraphicFramePr>
          <p:nvPr>
            <p:extLst>
              <p:ext uri="{D42A27DB-BD31-4B8C-83A1-F6EECF244321}">
                <p14:modId xmlns:p14="http://schemas.microsoft.com/office/powerpoint/2010/main" val="1242719199"/>
              </p:ext>
            </p:extLst>
          </p:nvPr>
        </p:nvGraphicFramePr>
        <p:xfrm>
          <a:off x="525992" y="2016750"/>
          <a:ext cx="8092016" cy="853440"/>
        </p:xfrm>
        <a:graphic>
          <a:graphicData uri="http://schemas.openxmlformats.org/drawingml/2006/table">
            <a:tbl>
              <a:tblPr>
                <a:tableStyleId>{2D5ABB26-0587-4C30-8999-92F81FD0307C}</a:tableStyleId>
              </a:tblPr>
              <a:tblGrid>
                <a:gridCol w="2394266"/>
                <a:gridCol w="2970104"/>
                <a:gridCol w="2727646"/>
              </a:tblGrid>
              <a:tr h="0">
                <a:tc>
                  <a:txBody>
                    <a:bodyPr/>
                    <a:lstStyle/>
                    <a:p>
                      <a:pPr algn="ctr">
                        <a:spcAft>
                          <a:spcPts val="1200"/>
                        </a:spcAft>
                      </a:pPr>
                      <a:r>
                        <a:rPr lang="en-GB" sz="2400" b="1" kern="800" dirty="0">
                          <a:solidFill>
                            <a:schemeClr val="accent1">
                              <a:lumMod val="50000"/>
                            </a:schemeClr>
                          </a:solidFill>
                          <a:effectLst/>
                        </a:rPr>
                        <a:t>1.</a:t>
                      </a:r>
                      <a:endParaRPr lang="nl-BE" sz="2400" b="1" kern="800" dirty="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1200"/>
                        </a:spcAft>
                      </a:pPr>
                      <a:r>
                        <a:rPr lang="en-GB" sz="2400" b="1" kern="800" dirty="0">
                          <a:solidFill>
                            <a:schemeClr val="accent1">
                              <a:lumMod val="50000"/>
                            </a:schemeClr>
                          </a:solidFill>
                          <a:effectLst/>
                        </a:rPr>
                        <a:t>43</a:t>
                      </a:r>
                      <a:endParaRPr lang="nl-BE" sz="2400" b="1" kern="800" dirty="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1200"/>
                        </a:spcAft>
                      </a:pPr>
                      <a:r>
                        <a:rPr lang="en-GB" sz="2400" b="1" kern="800" dirty="0">
                          <a:solidFill>
                            <a:schemeClr val="accent1">
                              <a:lumMod val="50000"/>
                            </a:schemeClr>
                          </a:solidFill>
                          <a:effectLst/>
                        </a:rPr>
                        <a:t>07</a:t>
                      </a:r>
                      <a:endParaRPr lang="nl-BE" sz="2400" b="1" kern="800" dirty="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0">
                <a:tc>
                  <a:txBody>
                    <a:bodyPr/>
                    <a:lstStyle/>
                    <a:p>
                      <a:pPr algn="ctr">
                        <a:spcAft>
                          <a:spcPts val="0"/>
                        </a:spcAft>
                      </a:pPr>
                      <a:r>
                        <a:rPr lang="en-GB" sz="1600" dirty="0">
                          <a:solidFill>
                            <a:schemeClr val="accent1">
                              <a:lumMod val="50000"/>
                            </a:schemeClr>
                          </a:solidFill>
                          <a:effectLst/>
                        </a:rPr>
                        <a:t>Denotes steel</a:t>
                      </a:r>
                      <a:endParaRPr lang="nl-BE" sz="1600" dirty="0">
                        <a:solidFill>
                          <a:schemeClr val="accent1">
                            <a:lumMod val="50000"/>
                          </a:schemeClr>
                        </a:solidFill>
                        <a:effectLst/>
                        <a:latin typeface="Univers"/>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solidFill>
                            <a:schemeClr val="accent1">
                              <a:lumMod val="50000"/>
                            </a:schemeClr>
                          </a:solidFill>
                          <a:effectLst/>
                        </a:rPr>
                        <a:t>Denotes one group of stainless steels</a:t>
                      </a:r>
                      <a:endParaRPr lang="nl-BE" sz="1600" dirty="0">
                        <a:solidFill>
                          <a:schemeClr val="accent1">
                            <a:lumMod val="50000"/>
                          </a:schemeClr>
                        </a:solidFill>
                        <a:effectLst/>
                        <a:latin typeface="Univers"/>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600" dirty="0">
                          <a:solidFill>
                            <a:schemeClr val="accent1">
                              <a:lumMod val="50000"/>
                            </a:schemeClr>
                          </a:solidFill>
                          <a:effectLst/>
                        </a:rPr>
                        <a:t>Individual grade identification</a:t>
                      </a:r>
                      <a:endParaRPr lang="nl-BE" sz="1600" dirty="0">
                        <a:solidFill>
                          <a:schemeClr val="accent1">
                            <a:lumMod val="50000"/>
                          </a:schemeClr>
                        </a:solidFill>
                        <a:effectLst/>
                        <a:latin typeface="Univers"/>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365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3" y="365125"/>
            <a:ext cx="9102985" cy="625475"/>
          </a:xfrm>
        </p:spPr>
        <p:txBody>
          <a:bodyPr/>
          <a:lstStyle/>
          <a:p>
            <a:r>
              <a:rPr lang="en-GB" sz="3800" dirty="0" smtClean="0"/>
              <a:t>Design Manual for Structural Stainless Steel</a:t>
            </a:r>
            <a:endParaRPr lang="en-GB" sz="3800" dirty="0"/>
          </a:p>
        </p:txBody>
      </p:sp>
      <p:sp>
        <p:nvSpPr>
          <p:cNvPr id="4" name="Content Placeholder 2"/>
          <p:cNvSpPr>
            <a:spLocks noGrp="1"/>
          </p:cNvSpPr>
          <p:nvPr>
            <p:ph idx="1"/>
          </p:nvPr>
        </p:nvSpPr>
        <p:spPr>
          <a:xfrm>
            <a:off x="4516244" y="2208029"/>
            <a:ext cx="3770706" cy="2182310"/>
          </a:xfrm>
        </p:spPr>
        <p:txBody>
          <a:bodyPr/>
          <a:lstStyle/>
          <a:p>
            <a:pPr>
              <a:buFont typeface="Calibri" panose="020F0502020204030204" pitchFamily="34" charset="0"/>
              <a:buChar char="‒"/>
            </a:pPr>
            <a:r>
              <a:rPr lang="en-GB" dirty="0" smtClean="0"/>
              <a:t>Recommendations</a:t>
            </a:r>
          </a:p>
          <a:p>
            <a:pPr>
              <a:buFont typeface="Calibri" panose="020F0502020204030204" pitchFamily="34" charset="0"/>
              <a:buChar char="‒"/>
            </a:pPr>
            <a:r>
              <a:rPr lang="en-GB" dirty="0"/>
              <a:t>Design Examples</a:t>
            </a:r>
          </a:p>
          <a:p>
            <a:pPr>
              <a:buFont typeface="Calibri" panose="020F0502020204030204" pitchFamily="34" charset="0"/>
              <a:buChar char="‒"/>
            </a:pPr>
            <a:r>
              <a:rPr lang="en-GB" dirty="0" smtClean="0"/>
              <a:t>Commentary</a:t>
            </a:r>
          </a:p>
          <a:p>
            <a:pPr>
              <a:buFont typeface="Calibri" panose="020F0502020204030204" pitchFamily="34" charset="0"/>
              <a:buChar char="‒"/>
            </a:pPr>
            <a:r>
              <a:rPr lang="en-GB" dirty="0" smtClean="0"/>
              <a:t>Software and apps</a:t>
            </a:r>
          </a:p>
        </p:txBody>
      </p:sp>
      <p:pic>
        <p:nvPicPr>
          <p:cNvPr id="7" name="Picture 6"/>
          <p:cNvPicPr>
            <a:picLocks noChangeAspect="1"/>
          </p:cNvPicPr>
          <p:nvPr/>
        </p:nvPicPr>
        <p:blipFill>
          <a:blip r:embed="rId3"/>
          <a:stretch>
            <a:fillRect/>
          </a:stretch>
        </p:blipFill>
        <p:spPr>
          <a:xfrm>
            <a:off x="706582" y="1068777"/>
            <a:ext cx="3591437" cy="5090433"/>
          </a:xfrm>
          <a:prstGeom prst="rect">
            <a:avLst/>
          </a:prstGeom>
          <a:ln>
            <a:solidFill>
              <a:schemeClr val="tx1"/>
            </a:solidFill>
          </a:ln>
        </p:spPr>
      </p:pic>
      <p:sp>
        <p:nvSpPr>
          <p:cNvPr id="3" name="Rechthoek 2"/>
          <p:cNvSpPr/>
          <p:nvPr/>
        </p:nvSpPr>
        <p:spPr>
          <a:xfrm>
            <a:off x="4516244" y="4866548"/>
            <a:ext cx="3969834" cy="1292662"/>
          </a:xfrm>
          <a:prstGeom prst="rect">
            <a:avLst/>
          </a:prstGeom>
        </p:spPr>
        <p:txBody>
          <a:bodyPr wrap="square">
            <a:spAutoFit/>
          </a:bodyPr>
          <a:lstStyle/>
          <a:p>
            <a:r>
              <a:rPr lang="en-GB" sz="2000" dirty="0">
                <a:solidFill>
                  <a:schemeClr val="accent1">
                    <a:lumMod val="50000"/>
                  </a:schemeClr>
                </a:solidFill>
              </a:rPr>
              <a:t>All PUREST deliverables in all languages are available for free download </a:t>
            </a:r>
            <a:r>
              <a:rPr lang="en-GB" sz="2000" dirty="0" smtClean="0">
                <a:solidFill>
                  <a:schemeClr val="accent1">
                    <a:lumMod val="50000"/>
                  </a:schemeClr>
                </a:solidFill>
              </a:rPr>
              <a:t>here:</a:t>
            </a:r>
          </a:p>
          <a:p>
            <a:r>
              <a:rPr lang="en-GB" dirty="0" smtClean="0">
                <a:hlinkClick r:id="rId4"/>
              </a:rPr>
              <a:t>www.steel-stainless.org/designmanual</a:t>
            </a:r>
            <a:endParaRPr lang="nl-BE" dirty="0"/>
          </a:p>
        </p:txBody>
      </p:sp>
    </p:spTree>
    <p:extLst>
      <p:ext uri="{BB962C8B-B14F-4D97-AF65-F5344CB8AC3E}">
        <p14:creationId xmlns:p14="http://schemas.microsoft.com/office/powerpoint/2010/main" val="3169424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 Selection Procedure</a:t>
            </a:r>
            <a:endParaRPr lang="en-GB" dirty="0"/>
          </a:p>
        </p:txBody>
      </p:sp>
      <p:sp>
        <p:nvSpPr>
          <p:cNvPr id="3" name="Content Placeholder 2"/>
          <p:cNvSpPr>
            <a:spLocks noGrp="1"/>
          </p:cNvSpPr>
          <p:nvPr>
            <p:ph idx="1"/>
          </p:nvPr>
        </p:nvSpPr>
        <p:spPr>
          <a:xfrm>
            <a:off x="525992" y="1190624"/>
            <a:ext cx="8092016" cy="4879975"/>
          </a:xfrm>
        </p:spPr>
        <p:txBody>
          <a:bodyPr/>
          <a:lstStyle/>
          <a:p>
            <a:pPr>
              <a:buFont typeface="Calibri" panose="020F0502020204030204" pitchFamily="34" charset="0"/>
              <a:buChar char="‒"/>
            </a:pPr>
            <a:r>
              <a:rPr lang="en-US" sz="2000" dirty="0"/>
              <a:t>A procedure for selecting the appropriate austenitic and duplex stainless steel grades for their application in certain environments, can be found in EN 1993-1-4/A1. Method is only valid for Europe. </a:t>
            </a:r>
            <a:endParaRPr lang="en-US" sz="2000" dirty="0" smtClean="0"/>
          </a:p>
          <a:p>
            <a:pPr>
              <a:buFont typeface="Calibri" panose="020F0502020204030204" pitchFamily="34" charset="0"/>
              <a:buChar char="‒"/>
            </a:pPr>
            <a:r>
              <a:rPr lang="en-GB" sz="2000" b="1" dirty="0" smtClean="0"/>
              <a:t>Corrosion </a:t>
            </a:r>
            <a:r>
              <a:rPr lang="en-GB" sz="2000" b="1" dirty="0"/>
              <a:t>Resistance Factor </a:t>
            </a:r>
            <a:r>
              <a:rPr lang="en-GB" sz="2000" dirty="0"/>
              <a:t>(CRF) for the environment:</a:t>
            </a:r>
            <a:endParaRPr lang="en-US" sz="2000" dirty="0"/>
          </a:p>
          <a:p>
            <a:pPr>
              <a:buFont typeface="Calibri" panose="020F0502020204030204" pitchFamily="34" charset="0"/>
              <a:buChar char="‒"/>
            </a:pPr>
            <a:endParaRPr lang="en-GB" sz="2000" dirty="0"/>
          </a:p>
          <a:p>
            <a:pPr>
              <a:buFont typeface="Calibri" panose="020F0502020204030204" pitchFamily="34" charset="0"/>
              <a:buChar char="‒"/>
            </a:pPr>
            <a:endParaRPr lang="en-GB" sz="2000" dirty="0"/>
          </a:p>
          <a:p>
            <a:pPr>
              <a:buFont typeface="Calibri" panose="020F0502020204030204" pitchFamily="34" charset="0"/>
              <a:buChar char="‒"/>
            </a:pPr>
            <a:r>
              <a:rPr lang="en-GB" sz="2000" dirty="0" smtClean="0"/>
              <a:t>In </a:t>
            </a:r>
            <a:r>
              <a:rPr lang="en-GB" sz="2000" dirty="0"/>
              <a:t>which:</a:t>
            </a:r>
            <a:endParaRPr lang="en-US" sz="2000" dirty="0"/>
          </a:p>
          <a:p>
            <a:pPr lvl="1">
              <a:buFont typeface="Calibri" panose="020F0502020204030204" pitchFamily="34" charset="0"/>
              <a:buChar char="‒"/>
            </a:pPr>
            <a:r>
              <a:rPr lang="en-GB" sz="1700" dirty="0" smtClean="0"/>
              <a:t>F1 = Risk </a:t>
            </a:r>
            <a:r>
              <a:rPr lang="en-GB" sz="1700" dirty="0"/>
              <a:t>of exposure to chlorides from salt water or de-icing salts</a:t>
            </a:r>
            <a:endParaRPr lang="en-US" sz="1700" dirty="0"/>
          </a:p>
          <a:p>
            <a:pPr lvl="1">
              <a:buFont typeface="Calibri" panose="020F0502020204030204" pitchFamily="34" charset="0"/>
              <a:buChar char="‒"/>
            </a:pPr>
            <a:r>
              <a:rPr lang="en-GB" sz="1700" dirty="0"/>
              <a:t>F2	</a:t>
            </a:r>
            <a:r>
              <a:rPr lang="en-GB" sz="1700" dirty="0" smtClean="0"/>
              <a:t> = Risk </a:t>
            </a:r>
            <a:r>
              <a:rPr lang="en-GB" sz="1700" dirty="0"/>
              <a:t>of exposure to sulphur dioxide </a:t>
            </a:r>
            <a:endParaRPr lang="en-US" sz="1700" dirty="0"/>
          </a:p>
          <a:p>
            <a:pPr lvl="1">
              <a:buFont typeface="Calibri" panose="020F0502020204030204" pitchFamily="34" charset="0"/>
              <a:buChar char="‒"/>
            </a:pPr>
            <a:r>
              <a:rPr lang="en-GB" sz="1700" dirty="0"/>
              <a:t>F3	</a:t>
            </a:r>
            <a:r>
              <a:rPr lang="en-GB" sz="1700" dirty="0" smtClean="0"/>
              <a:t> = Cleaning </a:t>
            </a:r>
            <a:r>
              <a:rPr lang="en-GB" sz="1700" dirty="0"/>
              <a:t>regime or exposure to washing by rain</a:t>
            </a:r>
            <a:endParaRPr lang="en-US" sz="1700" dirty="0"/>
          </a:p>
          <a:p>
            <a:pPr>
              <a:lnSpc>
                <a:spcPct val="100000"/>
              </a:lnSpc>
              <a:spcBef>
                <a:spcPts val="0"/>
              </a:spcBef>
              <a:buFont typeface="Calibri" panose="020F0502020204030204" pitchFamily="34" charset="0"/>
              <a:buChar char="‒"/>
              <a:defRPr/>
            </a:pPr>
            <a:endParaRPr lang="de-DE" sz="2400" dirty="0" smtClean="0">
              <a:cs typeface="Times New Roman" pitchFamily="18" charset="0"/>
            </a:endParaRPr>
          </a:p>
          <a:p>
            <a:pPr>
              <a:lnSpc>
                <a:spcPct val="100000"/>
              </a:lnSpc>
              <a:spcBef>
                <a:spcPts val="0"/>
              </a:spcBef>
              <a:buFont typeface="Calibri" panose="020F0502020204030204" pitchFamily="34" charset="0"/>
              <a:buChar char="‒"/>
              <a:defRPr/>
            </a:pPr>
            <a:r>
              <a:rPr lang="de-DE" sz="2000" dirty="0" err="1" smtClean="0">
                <a:cs typeface="Times New Roman" pitchFamily="18" charset="0"/>
              </a:rPr>
              <a:t>Remark</a:t>
            </a:r>
            <a:r>
              <a:rPr lang="de-DE" sz="2000" dirty="0" smtClean="0">
                <a:cs typeface="Times New Roman" pitchFamily="18" charset="0"/>
              </a:rPr>
              <a:t>:</a:t>
            </a:r>
          </a:p>
          <a:p>
            <a:pPr lvl="1">
              <a:lnSpc>
                <a:spcPct val="100000"/>
              </a:lnSpc>
              <a:spcBef>
                <a:spcPts val="0"/>
              </a:spcBef>
              <a:buFont typeface="Calibri" panose="020F0502020204030204" pitchFamily="34" charset="0"/>
              <a:buChar char="‒"/>
              <a:defRPr/>
            </a:pPr>
            <a:r>
              <a:rPr lang="en-US" sz="1700" dirty="0">
                <a:cs typeface="Times New Roman" pitchFamily="18" charset="0"/>
              </a:rPr>
              <a:t>For Swimming pool environments see 3.5.3 in the Design Manual.</a:t>
            </a:r>
          </a:p>
          <a:p>
            <a:pPr lvl="1">
              <a:lnSpc>
                <a:spcPct val="100000"/>
              </a:lnSpc>
              <a:spcBef>
                <a:spcPts val="0"/>
              </a:spcBef>
              <a:buFont typeface="Calibri" panose="020F0502020204030204" pitchFamily="34" charset="0"/>
              <a:buChar char="‒"/>
              <a:defRPr/>
            </a:pPr>
            <a:r>
              <a:rPr lang="en-US" sz="1700" dirty="0">
                <a:cs typeface="Times New Roman" pitchFamily="18" charset="0"/>
              </a:rPr>
              <a:t>Procedure for grade selection for ferritic stainless steels see 3.5.4 in the Design Manual.</a:t>
            </a:r>
          </a:p>
          <a:p>
            <a:pPr lvl="1">
              <a:lnSpc>
                <a:spcPct val="100000"/>
              </a:lnSpc>
              <a:spcBef>
                <a:spcPts val="0"/>
              </a:spcBef>
              <a:buFont typeface="Calibri" panose="020F0502020204030204" pitchFamily="34" charset="0"/>
              <a:buChar char="‒"/>
              <a:defRPr/>
            </a:pPr>
            <a:endParaRPr lang="de-DE" dirty="0">
              <a:cs typeface="Times New Roman" pitchFamily="18" charset="0"/>
            </a:endParaRPr>
          </a:p>
        </p:txBody>
      </p:sp>
      <p:sp>
        <p:nvSpPr>
          <p:cNvPr id="4" name="Rectangle 8"/>
          <p:cNvSpPr/>
          <p:nvPr/>
        </p:nvSpPr>
        <p:spPr>
          <a:xfrm>
            <a:off x="3189658" y="2606703"/>
            <a:ext cx="2031325" cy="369332"/>
          </a:xfrm>
          <a:prstGeom prst="rect">
            <a:avLst/>
          </a:prstGeom>
        </p:spPr>
        <p:txBody>
          <a:bodyPr wrap="none">
            <a:spAutoFit/>
          </a:bodyPr>
          <a:lstStyle/>
          <a:p>
            <a:r>
              <a:rPr lang="en-GB" b="1" dirty="0" smtClean="0">
                <a:solidFill>
                  <a:schemeClr val="accent1">
                    <a:lumMod val="50000"/>
                  </a:schemeClr>
                </a:solidFill>
              </a:rPr>
              <a:t>CRF = F1 + F2 + F3</a:t>
            </a:r>
            <a:r>
              <a:rPr lang="en-GB" b="1" dirty="0" smtClean="0">
                <a:solidFill>
                  <a:srgbClr val="2C2C2C"/>
                </a:solidFill>
              </a:rPr>
              <a:t>	</a:t>
            </a:r>
            <a:endParaRPr lang="en-US" b="1" dirty="0" smtClean="0">
              <a:solidFill>
                <a:srgbClr val="2C2C2C"/>
              </a:solidFill>
            </a:endParaRPr>
          </a:p>
        </p:txBody>
      </p:sp>
    </p:spTree>
    <p:extLst>
      <p:ext uri="{BB962C8B-B14F-4D97-AF65-F5344CB8AC3E}">
        <p14:creationId xmlns:p14="http://schemas.microsoft.com/office/powerpoint/2010/main" val="276061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F1 - </a:t>
            </a:r>
            <a:r>
              <a:rPr lang="nl-BE" dirty="0" smtClean="0"/>
              <a:t>Evaluation</a:t>
            </a:r>
            <a:endParaRPr lang="en-GB" dirty="0"/>
          </a:p>
        </p:txBody>
      </p:sp>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1661807816"/>
                  </p:ext>
                </p:extLst>
              </p:nvPr>
            </p:nvGraphicFramePr>
            <p:xfrm>
              <a:off x="525992" y="1173479"/>
              <a:ext cx="8219017" cy="5009837"/>
            </p:xfrm>
            <a:graphic>
              <a:graphicData uri="http://schemas.openxmlformats.org/drawingml/2006/table">
                <a:tbl>
                  <a:tblPr firstCol="1" bandRow="1">
                    <a:tableStyleId>{F5AB1C69-6EDB-4FF4-983F-18BD219EF322}</a:tableStyleId>
                  </a:tblPr>
                  <a:tblGrid>
                    <a:gridCol w="1171885"/>
                    <a:gridCol w="2741465"/>
                    <a:gridCol w="4305667"/>
                  </a:tblGrid>
                  <a:tr h="128937">
                    <a:tc gridSpan="3">
                      <a:txBody>
                        <a:bodyPr/>
                        <a:lstStyle/>
                        <a:p>
                          <a:pPr algn="ctr">
                            <a:spcBef>
                              <a:spcPts val="300"/>
                            </a:spcBef>
                            <a:spcAft>
                              <a:spcPts val="300"/>
                            </a:spcAft>
                            <a:tabLst>
                              <a:tab pos="180340" algn="l"/>
                              <a:tab pos="540385" algn="l"/>
                            </a:tabLst>
                          </a:pPr>
                          <a14:m>
                            <m:oMath xmlns:m="http://schemas.openxmlformats.org/officeDocument/2006/math">
                              <m:sSub>
                                <m:sSubPr>
                                  <m:ctrlPr>
                                    <a:rPr lang="nl-BE" sz="1400" i="1" kern="1000">
                                      <a:effectLst/>
                                      <a:latin typeface="Cambria Math" panose="02040503050406030204" pitchFamily="18" charset="0"/>
                                    </a:rPr>
                                  </m:ctrlPr>
                                </m:sSubPr>
                                <m:e>
                                  <m:r>
                                    <a:rPr lang="en-GB" sz="1400" kern="1000">
                                      <a:effectLst/>
                                      <a:latin typeface="Cambria Math" panose="02040503050406030204" pitchFamily="18" charset="0"/>
                                    </a:rPr>
                                    <m:t>𝑭</m:t>
                                  </m:r>
                                </m:e>
                                <m:sub>
                                  <m:r>
                                    <a:rPr lang="en-GB" sz="1400" kern="1000">
                                      <a:effectLst/>
                                      <a:latin typeface="Cambria Math" panose="02040503050406030204" pitchFamily="18" charset="0"/>
                                    </a:rPr>
                                    <m:t>𝟏</m:t>
                                  </m:r>
                                </m:sub>
                              </m:sSub>
                            </m:oMath>
                          </a14:m>
                          <a:r>
                            <a:rPr lang="en-GB" sz="1400" kern="1000" dirty="0">
                              <a:effectLst/>
                            </a:rPr>
                            <a:t> Risk of exposure to chlorides from salt water or de-icing salts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c hMerge="1">
                      <a:txBody>
                        <a:bodyPr/>
                        <a:lstStyle/>
                        <a:p>
                          <a:endParaRPr lang="nl-BE"/>
                        </a:p>
                      </a:txBody>
                      <a:tcPr/>
                    </a:tc>
                  </a:tr>
                  <a:tr h="128937">
                    <a:tc gridSpan="3">
                      <a:txBody>
                        <a:bodyPr/>
                        <a:lstStyle/>
                        <a:p>
                          <a:pPr>
                            <a:spcBef>
                              <a:spcPts val="300"/>
                            </a:spcBef>
                            <a:spcAft>
                              <a:spcPts val="300"/>
                            </a:spcAft>
                            <a:tabLst>
                              <a:tab pos="180340" algn="l"/>
                              <a:tab pos="540385" algn="l"/>
                            </a:tabLst>
                          </a:pPr>
                          <a:r>
                            <a:rPr lang="en-GB" sz="1400" kern="1000">
                              <a:effectLst/>
                            </a:rPr>
                            <a:t>NOTE	M is distance from the sea and S is distance from roads with de-icing salts.</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c hMerge="1">
                      <a:txBody>
                        <a:bodyPr/>
                        <a:lstStyle/>
                        <a:p>
                          <a:endParaRPr lang="nl-BE"/>
                        </a:p>
                      </a:txBody>
                      <a:tcPr/>
                    </a:tc>
                  </a:tr>
                  <a:tr h="128937">
                    <a:tc>
                      <a:txBody>
                        <a:bodyPr/>
                        <a:lstStyle/>
                        <a:p>
                          <a:pPr>
                            <a:lnSpc>
                              <a:spcPct val="150000"/>
                            </a:lnSpc>
                            <a:spcBef>
                              <a:spcPts val="300"/>
                            </a:spcBef>
                            <a:spcAft>
                              <a:spcPts val="300"/>
                            </a:spcAft>
                            <a:tabLst>
                              <a:tab pos="180340" algn="l"/>
                              <a:tab pos="540385" algn="l"/>
                            </a:tabLst>
                          </a:pPr>
                          <a:r>
                            <a:rPr lang="en-GB" sz="1400" kern="800" dirty="0">
                              <a:effectLst/>
                            </a:rPr>
                            <a:t>1</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nSpc>
                              <a:spcPct val="150000"/>
                            </a:lnSpc>
                            <a:spcBef>
                              <a:spcPts val="300"/>
                            </a:spcBef>
                            <a:spcAft>
                              <a:spcPts val="300"/>
                            </a:spcAft>
                            <a:tabLst>
                              <a:tab pos="180340" algn="l"/>
                              <a:tab pos="540385" algn="l"/>
                            </a:tabLst>
                          </a:pPr>
                          <a:r>
                            <a:rPr lang="en-GB" sz="1400" kern="800" dirty="0">
                              <a:effectLst/>
                            </a:rPr>
                            <a:t>Internally controlled environment</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r>
                  <a:tr h="187436">
                    <a:tc>
                      <a:txBody>
                        <a:bodyPr/>
                        <a:lstStyle/>
                        <a:p>
                          <a:pPr>
                            <a:lnSpc>
                              <a:spcPct val="150000"/>
                            </a:lnSpc>
                            <a:spcBef>
                              <a:spcPts val="300"/>
                            </a:spcBef>
                            <a:spcAft>
                              <a:spcPts val="300"/>
                            </a:spcAft>
                            <a:tabLst>
                              <a:tab pos="180340" algn="l"/>
                              <a:tab pos="540385" algn="l"/>
                            </a:tabLst>
                          </a:pPr>
                          <a:r>
                            <a:rPr lang="en-GB" sz="1400" kern="800" dirty="0">
                              <a:effectLst/>
                            </a:rPr>
                            <a:t>0</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dirty="0">
                              <a:effectLst/>
                            </a:rPr>
                            <a:t>Low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dirty="0">
                              <a:effectLst/>
                            </a:rPr>
                            <a:t>M &gt; 10 km or  S &gt; 0,1 km</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128937">
                    <a:tc>
                      <a:txBody>
                        <a:bodyPr/>
                        <a:lstStyle/>
                        <a:p>
                          <a:pPr>
                            <a:lnSpc>
                              <a:spcPct val="150000"/>
                            </a:lnSpc>
                            <a:spcBef>
                              <a:spcPts val="300"/>
                            </a:spcBef>
                            <a:spcAft>
                              <a:spcPts val="300"/>
                            </a:spcAft>
                            <a:tabLst>
                              <a:tab pos="180340" algn="l"/>
                              <a:tab pos="540385" algn="l"/>
                            </a:tabLst>
                          </a:pPr>
                          <a:r>
                            <a:rPr lang="en-GB" sz="1400" kern="800" dirty="0">
                              <a:effectLst/>
                            </a:rPr>
                            <a:t>-3</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a:effectLst/>
                            </a:rPr>
                            <a:t>Medium risk of exposure</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a:effectLst/>
                            </a:rPr>
                            <a:t>1 km &lt; M </a:t>
                          </a:r>
                          <a:r>
                            <a:rPr lang="en-GB" sz="1400" kern="800">
                              <a:effectLst/>
                              <a:sym typeface="Symbol" panose="05050102010706020507" pitchFamily="18" charset="2"/>
                            </a:rPr>
                            <a:t></a:t>
                          </a:r>
                          <a:r>
                            <a:rPr lang="en-GB" sz="1400" kern="800">
                              <a:effectLst/>
                            </a:rPr>
                            <a:t> 10 km or 0,01 km &lt; S </a:t>
                          </a:r>
                          <a:r>
                            <a:rPr lang="en-GB" sz="1400" kern="800">
                              <a:effectLst/>
                              <a:sym typeface="Symbol" panose="05050102010706020507" pitchFamily="18" charset="2"/>
                            </a:rPr>
                            <a:t></a:t>
                          </a:r>
                          <a:r>
                            <a:rPr lang="en-GB" sz="1400" kern="800">
                              <a:effectLst/>
                            </a:rPr>
                            <a:t> 0,1 km</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128937">
                    <a:tc>
                      <a:txBody>
                        <a:bodyPr/>
                        <a:lstStyle/>
                        <a:p>
                          <a:pPr>
                            <a:lnSpc>
                              <a:spcPct val="150000"/>
                            </a:lnSpc>
                            <a:spcBef>
                              <a:spcPts val="300"/>
                            </a:spcBef>
                            <a:spcAft>
                              <a:spcPts val="300"/>
                            </a:spcAft>
                            <a:tabLst>
                              <a:tab pos="180340" algn="l"/>
                              <a:tab pos="540385" algn="l"/>
                            </a:tabLst>
                          </a:pPr>
                          <a:r>
                            <a:rPr lang="en-GB" sz="1400" kern="800" dirty="0">
                              <a:effectLst/>
                            </a:rPr>
                            <a:t>-7</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dirty="0">
                              <a:effectLst/>
                            </a:rPr>
                            <a:t>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a:effectLst/>
                            </a:rPr>
                            <a:t>0,25 km &lt; M ≤ 1 km or  S ≤ 0,01 km</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386812">
                    <a:tc>
                      <a:txBody>
                        <a:bodyPr/>
                        <a:lstStyle/>
                        <a:p>
                          <a:pPr>
                            <a:lnSpc>
                              <a:spcPct val="150000"/>
                            </a:lnSpc>
                            <a:spcBef>
                              <a:spcPts val="300"/>
                            </a:spcBef>
                            <a:spcAft>
                              <a:spcPts val="300"/>
                            </a:spcAft>
                            <a:tabLst>
                              <a:tab pos="180340" algn="l"/>
                              <a:tab pos="540385" algn="l"/>
                            </a:tabLst>
                          </a:pPr>
                          <a:r>
                            <a:rPr lang="en-GB" sz="1400" kern="800" dirty="0">
                              <a:effectLst/>
                            </a:rPr>
                            <a:t>-10</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dirty="0">
                              <a:effectLst/>
                            </a:rPr>
                            <a:t>Very 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150000"/>
                            </a:lnSpc>
                            <a:spcBef>
                              <a:spcPts val="300"/>
                            </a:spcBef>
                            <a:spcAft>
                              <a:spcPts val="300"/>
                            </a:spcAft>
                            <a:tabLst>
                              <a:tab pos="180340" algn="l"/>
                              <a:tab pos="540385" algn="l"/>
                            </a:tabLst>
                          </a:pPr>
                          <a:r>
                            <a:rPr lang="en-GB" sz="1400" kern="800" dirty="0">
                              <a:effectLst/>
                            </a:rPr>
                            <a:t>Road tunnels where de-icing salt is used or where vehicles might carry de-icing salt into the tunnel</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r h="128937">
                    <a:tc>
                      <a:txBody>
                        <a:bodyPr/>
                        <a:lstStyle/>
                        <a:p>
                          <a:pPr>
                            <a:lnSpc>
                              <a:spcPct val="150000"/>
                            </a:lnSpc>
                            <a:spcBef>
                              <a:spcPts val="300"/>
                            </a:spcBef>
                            <a:spcAft>
                              <a:spcPts val="300"/>
                            </a:spcAft>
                            <a:tabLst>
                              <a:tab pos="180340" algn="l"/>
                              <a:tab pos="540385" algn="l"/>
                            </a:tabLst>
                          </a:pPr>
                          <a:r>
                            <a:rPr lang="en-GB" sz="1400" kern="800" dirty="0">
                              <a:effectLst/>
                            </a:rPr>
                            <a:t>-10</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nSpc>
                              <a:spcPct val="150000"/>
                            </a:lnSpc>
                            <a:spcBef>
                              <a:spcPts val="300"/>
                            </a:spcBef>
                            <a:spcAft>
                              <a:spcPts val="300"/>
                            </a:spcAft>
                            <a:tabLst>
                              <a:tab pos="180340" algn="l"/>
                              <a:tab pos="540385" algn="l"/>
                            </a:tabLst>
                          </a:pPr>
                          <a:r>
                            <a:rPr lang="en-GB" sz="1400" kern="800" dirty="0">
                              <a:effectLst/>
                            </a:rPr>
                            <a:t>Very 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a:effectLst/>
                            </a:rPr>
                            <a:t>M </a:t>
                          </a:r>
                          <a:r>
                            <a:rPr lang="en-GB" sz="1400" kern="800">
                              <a:effectLst/>
                              <a:sym typeface="Symbol" panose="05050102010706020507" pitchFamily="18" charset="2"/>
                            </a:rPr>
                            <a:t></a:t>
                          </a:r>
                          <a:r>
                            <a:rPr lang="en-GB" sz="1400" kern="800">
                              <a:effectLst/>
                            </a:rPr>
                            <a:t> 0,25 km</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257874">
                    <a:tc>
                      <a:txBody>
                        <a:bodyPr/>
                        <a:lstStyle/>
                        <a:p>
                          <a:pPr>
                            <a:lnSpc>
                              <a:spcPct val="150000"/>
                            </a:lnSpc>
                          </a:pPr>
                          <a:endParaRPr lang="en-GB" sz="1400" dirty="0"/>
                        </a:p>
                      </a:txBody>
                      <a:tcPr/>
                    </a:tc>
                    <a:tc vMerge="1">
                      <a:txBody>
                        <a:bodyPr/>
                        <a:lstStyle/>
                        <a:p>
                          <a:endParaRPr lang="nl-BE"/>
                        </a:p>
                      </a:txBody>
                      <a:tcPr/>
                    </a:tc>
                    <a:tc>
                      <a:txBody>
                        <a:bodyPr/>
                        <a:lstStyle/>
                        <a:p>
                          <a:pPr>
                            <a:lnSpc>
                              <a:spcPct val="150000"/>
                            </a:lnSpc>
                            <a:spcBef>
                              <a:spcPts val="300"/>
                            </a:spcBef>
                            <a:spcAft>
                              <a:spcPts val="300"/>
                            </a:spcAft>
                            <a:tabLst>
                              <a:tab pos="180340" algn="l"/>
                              <a:tab pos="540385" algn="l"/>
                            </a:tabLst>
                          </a:pPr>
                          <a:r>
                            <a:rPr lang="en-GB" sz="1400" kern="800" dirty="0">
                              <a:effectLst/>
                            </a:rPr>
                            <a:t>North Sea coast of Germany and all Baltic coastal areas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128937">
                    <a:tc>
                      <a:txBody>
                        <a:bodyPr/>
                        <a:lstStyle/>
                        <a:p>
                          <a:pPr>
                            <a:lnSpc>
                              <a:spcPct val="150000"/>
                            </a:lnSpc>
                            <a:spcBef>
                              <a:spcPts val="300"/>
                            </a:spcBef>
                            <a:spcAft>
                              <a:spcPts val="300"/>
                            </a:spcAft>
                            <a:tabLst>
                              <a:tab pos="180340" algn="l"/>
                              <a:tab pos="540385" algn="l"/>
                            </a:tabLst>
                          </a:pPr>
                          <a:r>
                            <a:rPr lang="en-GB" sz="1400" kern="800" dirty="0">
                              <a:effectLst/>
                            </a:rPr>
                            <a:t>-15</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nSpc>
                              <a:spcPct val="150000"/>
                            </a:lnSpc>
                            <a:spcBef>
                              <a:spcPts val="300"/>
                            </a:spcBef>
                            <a:spcAft>
                              <a:spcPts val="300"/>
                            </a:spcAft>
                            <a:tabLst>
                              <a:tab pos="180340" algn="l"/>
                              <a:tab pos="540385" algn="l"/>
                            </a:tabLst>
                          </a:pPr>
                          <a:r>
                            <a:rPr lang="en-GB" sz="1400" kern="800" dirty="0">
                              <a:effectLst/>
                            </a:rPr>
                            <a:t>Very 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dirty="0">
                              <a:effectLst/>
                            </a:rPr>
                            <a:t>M </a:t>
                          </a:r>
                          <a:r>
                            <a:rPr lang="en-GB" sz="1400" kern="800" dirty="0">
                              <a:effectLst/>
                              <a:sym typeface="Symbol" panose="05050102010706020507" pitchFamily="18" charset="2"/>
                            </a:rPr>
                            <a:t></a:t>
                          </a:r>
                          <a:r>
                            <a:rPr lang="en-GB" sz="1400" kern="800" dirty="0">
                              <a:effectLst/>
                            </a:rPr>
                            <a:t> 0,25 km</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823918">
                    <a:tc>
                      <a:txBody>
                        <a:bodyPr/>
                        <a:lstStyle/>
                        <a:p>
                          <a:pPr>
                            <a:lnSpc>
                              <a:spcPct val="150000"/>
                            </a:lnSpc>
                          </a:pPr>
                          <a:endParaRPr lang="en-GB" sz="1400" dirty="0"/>
                        </a:p>
                      </a:txBody>
                      <a:tcPr/>
                    </a:tc>
                    <a:tc vMerge="1">
                      <a:txBody>
                        <a:bodyPr/>
                        <a:lstStyle/>
                        <a:p>
                          <a:endParaRPr lang="nl-BE"/>
                        </a:p>
                      </a:txBody>
                      <a:tcPr/>
                    </a:tc>
                    <a:tc>
                      <a:txBody>
                        <a:bodyPr/>
                        <a:lstStyle/>
                        <a:p>
                          <a:pPr>
                            <a:lnSpc>
                              <a:spcPct val="150000"/>
                            </a:lnSpc>
                            <a:spcBef>
                              <a:spcPts val="300"/>
                            </a:spcBef>
                            <a:spcAft>
                              <a:spcPts val="300"/>
                            </a:spcAft>
                            <a:tabLst>
                              <a:tab pos="180340" algn="l"/>
                              <a:tab pos="540385" algn="l"/>
                            </a:tabLst>
                          </a:pPr>
                          <a:r>
                            <a:rPr lang="en-GB" sz="1400" kern="800" dirty="0">
                              <a:effectLst/>
                            </a:rPr>
                            <a:t>Atlantic coast line of Portugal, Spain and France. </a:t>
                          </a:r>
                          <a:br>
                            <a:rPr lang="en-GB" sz="1400" kern="800" dirty="0">
                              <a:effectLst/>
                            </a:rPr>
                          </a:br>
                          <a:r>
                            <a:rPr lang="en-GB" sz="1400" kern="800" dirty="0">
                              <a:effectLst/>
                            </a:rPr>
                            <a:t>English Channel and North Sea Coastline of UK, France, Belgium, Netherlands and Southern Sweden. </a:t>
                          </a:r>
                          <a:br>
                            <a:rPr lang="en-GB" sz="1400" kern="800" dirty="0">
                              <a:effectLst/>
                            </a:rPr>
                          </a:br>
                          <a:r>
                            <a:rPr lang="en-GB" sz="1400" kern="800" dirty="0">
                              <a:effectLst/>
                            </a:rPr>
                            <a:t>All other coastal areas of UK, Norway, Denmark and Ireland.</a:t>
                          </a:r>
                          <a:br>
                            <a:rPr lang="en-GB" sz="1400" kern="800" dirty="0">
                              <a:effectLst/>
                            </a:rPr>
                          </a:br>
                          <a:r>
                            <a:rPr lang="en-GB" sz="1400" kern="800" dirty="0">
                              <a:effectLst/>
                            </a:rPr>
                            <a:t>Mediterranean Coast</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1661807816"/>
                  </p:ext>
                </p:extLst>
              </p:nvPr>
            </p:nvGraphicFramePr>
            <p:xfrm>
              <a:off x="525992" y="1173479"/>
              <a:ext cx="8219017" cy="5009837"/>
            </p:xfrm>
            <a:graphic>
              <a:graphicData uri="http://schemas.openxmlformats.org/drawingml/2006/table">
                <a:tbl>
                  <a:tblPr firstCol="1" bandRow="1">
                    <a:tableStyleId>{F5AB1C69-6EDB-4FF4-983F-18BD219EF322}</a:tableStyleId>
                  </a:tblPr>
                  <a:tblGrid>
                    <a:gridCol w="1171885"/>
                    <a:gridCol w="2741465"/>
                    <a:gridCol w="4305667"/>
                  </a:tblGrid>
                  <a:tr h="213360">
                    <a:tc gridSpan="3">
                      <a:txBody>
                        <a:bodyPr/>
                        <a:lstStyle/>
                        <a:p>
                          <a:endParaRPr lang="nl-BE"/>
                        </a:p>
                      </a:txBody>
                      <a:tcPr marL="64469" marR="64469" marT="0" marB="0" anchor="ctr">
                        <a:blipFill rotWithShape="0">
                          <a:blip r:embed="rId3"/>
                          <a:stretch>
                            <a:fillRect l="-74" t="-22857" r="-148" b="-2302857"/>
                          </a:stretch>
                        </a:blipFill>
                      </a:tcPr>
                    </a:tc>
                    <a:tc hMerge="1">
                      <a:txBody>
                        <a:bodyPr/>
                        <a:lstStyle/>
                        <a:p>
                          <a:endParaRPr lang="nl-BE"/>
                        </a:p>
                      </a:txBody>
                      <a:tcPr/>
                    </a:tc>
                    <a:tc hMerge="1">
                      <a:txBody>
                        <a:bodyPr/>
                        <a:lstStyle/>
                        <a:p>
                          <a:endParaRPr lang="nl-BE"/>
                        </a:p>
                      </a:txBody>
                      <a:tcPr/>
                    </a:tc>
                  </a:tr>
                  <a:tr h="213360">
                    <a:tc gridSpan="3">
                      <a:txBody>
                        <a:bodyPr/>
                        <a:lstStyle/>
                        <a:p>
                          <a:pPr>
                            <a:spcBef>
                              <a:spcPts val="300"/>
                            </a:spcBef>
                            <a:spcAft>
                              <a:spcPts val="300"/>
                            </a:spcAft>
                            <a:tabLst>
                              <a:tab pos="180340" algn="l"/>
                              <a:tab pos="540385" algn="l"/>
                            </a:tabLst>
                          </a:pPr>
                          <a:r>
                            <a:rPr lang="en-GB" sz="1400" kern="1000">
                              <a:effectLst/>
                            </a:rPr>
                            <a:t>NOTE	M is distance from the sea and S is distance from roads with de-icing salts.</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c hMerge="1">
                      <a:txBody>
                        <a:bodyPr/>
                        <a:lstStyle/>
                        <a:p>
                          <a:endParaRPr lang="nl-BE"/>
                        </a:p>
                      </a:txBody>
                      <a:tcPr/>
                    </a:tc>
                  </a:tr>
                  <a:tr h="285560">
                    <a:tc>
                      <a:txBody>
                        <a:bodyPr/>
                        <a:lstStyle/>
                        <a:p>
                          <a:pPr>
                            <a:lnSpc>
                              <a:spcPct val="150000"/>
                            </a:lnSpc>
                            <a:spcBef>
                              <a:spcPts val="300"/>
                            </a:spcBef>
                            <a:spcAft>
                              <a:spcPts val="300"/>
                            </a:spcAft>
                            <a:tabLst>
                              <a:tab pos="180340" algn="l"/>
                              <a:tab pos="540385" algn="l"/>
                            </a:tabLst>
                          </a:pPr>
                          <a:r>
                            <a:rPr lang="en-GB" sz="1400" kern="800" dirty="0">
                              <a:effectLst/>
                            </a:rPr>
                            <a:t>1</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nSpc>
                              <a:spcPct val="150000"/>
                            </a:lnSpc>
                            <a:spcBef>
                              <a:spcPts val="300"/>
                            </a:spcBef>
                            <a:spcAft>
                              <a:spcPts val="300"/>
                            </a:spcAft>
                            <a:tabLst>
                              <a:tab pos="180340" algn="l"/>
                              <a:tab pos="540385" algn="l"/>
                            </a:tabLst>
                          </a:pPr>
                          <a:r>
                            <a:rPr lang="en-GB" sz="1400" kern="800" dirty="0">
                              <a:effectLst/>
                            </a:rPr>
                            <a:t>Internally controlled environment</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r>
                  <a:tr h="285560">
                    <a:tc>
                      <a:txBody>
                        <a:bodyPr/>
                        <a:lstStyle/>
                        <a:p>
                          <a:pPr>
                            <a:lnSpc>
                              <a:spcPct val="150000"/>
                            </a:lnSpc>
                            <a:spcBef>
                              <a:spcPts val="300"/>
                            </a:spcBef>
                            <a:spcAft>
                              <a:spcPts val="300"/>
                            </a:spcAft>
                            <a:tabLst>
                              <a:tab pos="180340" algn="l"/>
                              <a:tab pos="540385" algn="l"/>
                            </a:tabLst>
                          </a:pPr>
                          <a:r>
                            <a:rPr lang="en-GB" sz="1400" kern="800" dirty="0">
                              <a:effectLst/>
                            </a:rPr>
                            <a:t>0</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dirty="0">
                              <a:effectLst/>
                            </a:rPr>
                            <a:t>Low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dirty="0">
                              <a:effectLst/>
                            </a:rPr>
                            <a:t>M &gt; 10 km or  S &gt; 0,1 km</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285560">
                    <a:tc>
                      <a:txBody>
                        <a:bodyPr/>
                        <a:lstStyle/>
                        <a:p>
                          <a:pPr>
                            <a:lnSpc>
                              <a:spcPct val="150000"/>
                            </a:lnSpc>
                            <a:spcBef>
                              <a:spcPts val="300"/>
                            </a:spcBef>
                            <a:spcAft>
                              <a:spcPts val="300"/>
                            </a:spcAft>
                            <a:tabLst>
                              <a:tab pos="180340" algn="l"/>
                              <a:tab pos="540385" algn="l"/>
                            </a:tabLst>
                          </a:pPr>
                          <a:r>
                            <a:rPr lang="en-GB" sz="1400" kern="800" dirty="0">
                              <a:effectLst/>
                            </a:rPr>
                            <a:t>-3</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a:effectLst/>
                            </a:rPr>
                            <a:t>Medium risk of exposure</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a:effectLst/>
                            </a:rPr>
                            <a:t>1 km &lt; M </a:t>
                          </a:r>
                          <a:r>
                            <a:rPr lang="en-GB" sz="1400" kern="800">
                              <a:effectLst/>
                              <a:sym typeface="Symbol" panose="05050102010706020507" pitchFamily="18" charset="2"/>
                            </a:rPr>
                            <a:t></a:t>
                          </a:r>
                          <a:r>
                            <a:rPr lang="en-GB" sz="1400" kern="800">
                              <a:effectLst/>
                            </a:rPr>
                            <a:t> 10 km or 0,01 km &lt; S </a:t>
                          </a:r>
                          <a:r>
                            <a:rPr lang="en-GB" sz="1400" kern="800">
                              <a:effectLst/>
                              <a:sym typeface="Symbol" panose="05050102010706020507" pitchFamily="18" charset="2"/>
                            </a:rPr>
                            <a:t></a:t>
                          </a:r>
                          <a:r>
                            <a:rPr lang="en-GB" sz="1400" kern="800">
                              <a:effectLst/>
                            </a:rPr>
                            <a:t> 0,1 km</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285560">
                    <a:tc>
                      <a:txBody>
                        <a:bodyPr/>
                        <a:lstStyle/>
                        <a:p>
                          <a:pPr>
                            <a:lnSpc>
                              <a:spcPct val="150000"/>
                            </a:lnSpc>
                            <a:spcBef>
                              <a:spcPts val="300"/>
                            </a:spcBef>
                            <a:spcAft>
                              <a:spcPts val="300"/>
                            </a:spcAft>
                            <a:tabLst>
                              <a:tab pos="180340" algn="l"/>
                              <a:tab pos="540385" algn="l"/>
                            </a:tabLst>
                          </a:pPr>
                          <a:r>
                            <a:rPr lang="en-GB" sz="1400" kern="800" dirty="0">
                              <a:effectLst/>
                            </a:rPr>
                            <a:t>-7</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dirty="0">
                              <a:effectLst/>
                            </a:rPr>
                            <a:t>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a:effectLst/>
                            </a:rPr>
                            <a:t>0,25 km &lt; M ≤ 1 km or  S ≤ 0,01 km</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605600">
                    <a:tc>
                      <a:txBody>
                        <a:bodyPr/>
                        <a:lstStyle/>
                        <a:p>
                          <a:pPr>
                            <a:lnSpc>
                              <a:spcPct val="150000"/>
                            </a:lnSpc>
                            <a:spcBef>
                              <a:spcPts val="300"/>
                            </a:spcBef>
                            <a:spcAft>
                              <a:spcPts val="300"/>
                            </a:spcAft>
                            <a:tabLst>
                              <a:tab pos="180340" algn="l"/>
                              <a:tab pos="540385" algn="l"/>
                            </a:tabLst>
                          </a:pPr>
                          <a:r>
                            <a:rPr lang="en-GB" sz="1400" kern="800" dirty="0">
                              <a:effectLst/>
                            </a:rPr>
                            <a:t>-10</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spcBef>
                              <a:spcPts val="300"/>
                            </a:spcBef>
                            <a:spcAft>
                              <a:spcPts val="300"/>
                            </a:spcAft>
                            <a:tabLst>
                              <a:tab pos="180340" algn="l"/>
                              <a:tab pos="540385" algn="l"/>
                            </a:tabLst>
                          </a:pPr>
                          <a:r>
                            <a:rPr lang="en-GB" sz="1400" kern="800" dirty="0">
                              <a:effectLst/>
                            </a:rPr>
                            <a:t>Very 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150000"/>
                            </a:lnSpc>
                            <a:spcBef>
                              <a:spcPts val="300"/>
                            </a:spcBef>
                            <a:spcAft>
                              <a:spcPts val="300"/>
                            </a:spcAft>
                            <a:tabLst>
                              <a:tab pos="180340" algn="l"/>
                              <a:tab pos="540385" algn="l"/>
                            </a:tabLst>
                          </a:pPr>
                          <a:r>
                            <a:rPr lang="en-GB" sz="1400" kern="800" dirty="0">
                              <a:effectLst/>
                            </a:rPr>
                            <a:t>Road tunnels where de-icing salt is used or where vehicles might carry de-icing salt into the tunnel</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r h="285560">
                    <a:tc>
                      <a:txBody>
                        <a:bodyPr/>
                        <a:lstStyle/>
                        <a:p>
                          <a:pPr>
                            <a:lnSpc>
                              <a:spcPct val="150000"/>
                            </a:lnSpc>
                            <a:spcBef>
                              <a:spcPts val="300"/>
                            </a:spcBef>
                            <a:spcAft>
                              <a:spcPts val="300"/>
                            </a:spcAft>
                            <a:tabLst>
                              <a:tab pos="180340" algn="l"/>
                              <a:tab pos="540385" algn="l"/>
                            </a:tabLst>
                          </a:pPr>
                          <a:r>
                            <a:rPr lang="en-GB" sz="1400" kern="800" dirty="0">
                              <a:effectLst/>
                            </a:rPr>
                            <a:t>-10</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nSpc>
                              <a:spcPct val="150000"/>
                            </a:lnSpc>
                            <a:spcBef>
                              <a:spcPts val="300"/>
                            </a:spcBef>
                            <a:spcAft>
                              <a:spcPts val="300"/>
                            </a:spcAft>
                            <a:tabLst>
                              <a:tab pos="180340" algn="l"/>
                              <a:tab pos="540385" algn="l"/>
                            </a:tabLst>
                          </a:pPr>
                          <a:r>
                            <a:rPr lang="en-GB" sz="1400" kern="800" dirty="0">
                              <a:effectLst/>
                            </a:rPr>
                            <a:t>Very 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a:effectLst/>
                            </a:rPr>
                            <a:t>M </a:t>
                          </a:r>
                          <a:r>
                            <a:rPr lang="en-GB" sz="1400" kern="800">
                              <a:effectLst/>
                              <a:sym typeface="Symbol" panose="05050102010706020507" pitchFamily="18" charset="2"/>
                            </a:rPr>
                            <a:t></a:t>
                          </a:r>
                          <a:r>
                            <a:rPr lang="en-GB" sz="1400" kern="800">
                              <a:effectLst/>
                            </a:rPr>
                            <a:t> 0,25 km</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378397">
                    <a:tc>
                      <a:txBody>
                        <a:bodyPr/>
                        <a:lstStyle/>
                        <a:p>
                          <a:pPr>
                            <a:lnSpc>
                              <a:spcPct val="150000"/>
                            </a:lnSpc>
                          </a:pPr>
                          <a:endParaRPr lang="en-GB" sz="1400" dirty="0"/>
                        </a:p>
                      </a:txBody>
                      <a:tcPr/>
                    </a:tc>
                    <a:tc vMerge="1">
                      <a:txBody>
                        <a:bodyPr/>
                        <a:lstStyle/>
                        <a:p>
                          <a:endParaRPr lang="nl-BE"/>
                        </a:p>
                      </a:txBody>
                      <a:tcPr/>
                    </a:tc>
                    <a:tc>
                      <a:txBody>
                        <a:bodyPr/>
                        <a:lstStyle/>
                        <a:p>
                          <a:pPr>
                            <a:lnSpc>
                              <a:spcPct val="150000"/>
                            </a:lnSpc>
                            <a:spcBef>
                              <a:spcPts val="300"/>
                            </a:spcBef>
                            <a:spcAft>
                              <a:spcPts val="300"/>
                            </a:spcAft>
                            <a:tabLst>
                              <a:tab pos="180340" algn="l"/>
                              <a:tab pos="540385" algn="l"/>
                            </a:tabLst>
                          </a:pPr>
                          <a:r>
                            <a:rPr lang="en-GB" sz="1400" kern="800" dirty="0">
                              <a:effectLst/>
                            </a:rPr>
                            <a:t>North Sea coast of Germany and all Baltic coastal areas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285560">
                    <a:tc>
                      <a:txBody>
                        <a:bodyPr/>
                        <a:lstStyle/>
                        <a:p>
                          <a:pPr>
                            <a:lnSpc>
                              <a:spcPct val="150000"/>
                            </a:lnSpc>
                            <a:spcBef>
                              <a:spcPts val="300"/>
                            </a:spcBef>
                            <a:spcAft>
                              <a:spcPts val="300"/>
                            </a:spcAft>
                            <a:tabLst>
                              <a:tab pos="180340" algn="l"/>
                              <a:tab pos="540385" algn="l"/>
                            </a:tabLst>
                          </a:pPr>
                          <a:r>
                            <a:rPr lang="en-GB" sz="1400" kern="800" dirty="0">
                              <a:effectLst/>
                            </a:rPr>
                            <a:t>-15</a:t>
                          </a:r>
                          <a:endParaRPr lang="en-GB"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nSpc>
                              <a:spcPct val="150000"/>
                            </a:lnSpc>
                            <a:spcBef>
                              <a:spcPts val="300"/>
                            </a:spcBef>
                            <a:spcAft>
                              <a:spcPts val="300"/>
                            </a:spcAft>
                            <a:tabLst>
                              <a:tab pos="180340" algn="l"/>
                              <a:tab pos="540385" algn="l"/>
                            </a:tabLst>
                          </a:pPr>
                          <a:r>
                            <a:rPr lang="en-GB" sz="1400" kern="800" dirty="0">
                              <a:effectLst/>
                            </a:rPr>
                            <a:t>Very 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a:txBody>
                        <a:bodyPr/>
                        <a:lstStyle/>
                        <a:p>
                          <a:pPr>
                            <a:lnSpc>
                              <a:spcPct val="150000"/>
                            </a:lnSpc>
                            <a:spcBef>
                              <a:spcPts val="300"/>
                            </a:spcBef>
                            <a:spcAft>
                              <a:spcPts val="300"/>
                            </a:spcAft>
                            <a:tabLst>
                              <a:tab pos="180340" algn="l"/>
                              <a:tab pos="540385" algn="l"/>
                            </a:tabLst>
                          </a:pPr>
                          <a:r>
                            <a:rPr lang="en-GB" sz="1400" kern="800" dirty="0">
                              <a:effectLst/>
                            </a:rPr>
                            <a:t>M </a:t>
                          </a:r>
                          <a:r>
                            <a:rPr lang="en-GB" sz="1400" kern="800" dirty="0">
                              <a:effectLst/>
                              <a:sym typeface="Symbol" panose="05050102010706020507" pitchFamily="18" charset="2"/>
                            </a:rPr>
                            <a:t></a:t>
                          </a:r>
                          <a:r>
                            <a:rPr lang="en-GB" sz="1400" kern="800" dirty="0">
                              <a:effectLst/>
                            </a:rPr>
                            <a:t> 0,25 km</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r h="1885760">
                    <a:tc>
                      <a:txBody>
                        <a:bodyPr/>
                        <a:lstStyle/>
                        <a:p>
                          <a:pPr>
                            <a:lnSpc>
                              <a:spcPct val="150000"/>
                            </a:lnSpc>
                          </a:pPr>
                          <a:endParaRPr lang="en-GB" sz="1400" dirty="0"/>
                        </a:p>
                      </a:txBody>
                      <a:tcPr/>
                    </a:tc>
                    <a:tc vMerge="1">
                      <a:txBody>
                        <a:bodyPr/>
                        <a:lstStyle/>
                        <a:p>
                          <a:endParaRPr lang="nl-BE"/>
                        </a:p>
                      </a:txBody>
                      <a:tcPr/>
                    </a:tc>
                    <a:tc>
                      <a:txBody>
                        <a:bodyPr/>
                        <a:lstStyle/>
                        <a:p>
                          <a:pPr>
                            <a:lnSpc>
                              <a:spcPct val="150000"/>
                            </a:lnSpc>
                            <a:spcBef>
                              <a:spcPts val="300"/>
                            </a:spcBef>
                            <a:spcAft>
                              <a:spcPts val="300"/>
                            </a:spcAft>
                            <a:tabLst>
                              <a:tab pos="180340" algn="l"/>
                              <a:tab pos="540385" algn="l"/>
                            </a:tabLst>
                          </a:pPr>
                          <a:r>
                            <a:rPr lang="en-GB" sz="1400" kern="800" dirty="0">
                              <a:effectLst/>
                            </a:rPr>
                            <a:t>Atlantic coast line of Portugal, Spain and France. </a:t>
                          </a:r>
                          <a:br>
                            <a:rPr lang="en-GB" sz="1400" kern="800" dirty="0">
                              <a:effectLst/>
                            </a:rPr>
                          </a:br>
                          <a:r>
                            <a:rPr lang="en-GB" sz="1400" kern="800" dirty="0">
                              <a:effectLst/>
                            </a:rPr>
                            <a:t>English Channel and North Sea Coastline of UK, France, Belgium, Netherlands and Southern Sweden. </a:t>
                          </a:r>
                          <a:br>
                            <a:rPr lang="en-GB" sz="1400" kern="800" dirty="0">
                              <a:effectLst/>
                            </a:rPr>
                          </a:br>
                          <a:r>
                            <a:rPr lang="en-GB" sz="1400" kern="800" dirty="0">
                              <a:effectLst/>
                            </a:rPr>
                            <a:t>All other coastal areas of UK, Norway, Denmark and Ireland.</a:t>
                          </a:r>
                          <a:br>
                            <a:rPr lang="en-GB" sz="1400" kern="800" dirty="0">
                              <a:effectLst/>
                            </a:rPr>
                          </a:br>
                          <a:r>
                            <a:rPr lang="en-GB" sz="1400" kern="800" dirty="0">
                              <a:effectLst/>
                            </a:rPr>
                            <a:t>Mediterranean Coast</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r>
                </a:tbl>
              </a:graphicData>
            </a:graphic>
          </p:graphicFrame>
        </mc:Fallback>
      </mc:AlternateContent>
    </p:spTree>
    <p:extLst>
      <p:ext uri="{BB962C8B-B14F-4D97-AF65-F5344CB8AC3E}">
        <p14:creationId xmlns:p14="http://schemas.microsoft.com/office/powerpoint/2010/main" val="1231767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F2 - Evaluation</a:t>
            </a:r>
            <a:endParaRPr lang="en-GB" dirty="0"/>
          </a:p>
        </p:txBody>
      </p:sp>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1919376347"/>
                  </p:ext>
                </p:extLst>
              </p:nvPr>
            </p:nvGraphicFramePr>
            <p:xfrm>
              <a:off x="395505" y="2065467"/>
              <a:ext cx="8352990" cy="2167701"/>
            </p:xfrm>
            <a:graphic>
              <a:graphicData uri="http://schemas.openxmlformats.org/drawingml/2006/table">
                <a:tbl>
                  <a:tblPr firstCol="1" bandRow="1">
                    <a:tableStyleId>{F5AB1C69-6EDB-4FF4-983F-18BD219EF322}</a:tableStyleId>
                  </a:tblPr>
                  <a:tblGrid>
                    <a:gridCol w="1190987"/>
                    <a:gridCol w="2786152"/>
                    <a:gridCol w="4375851"/>
                  </a:tblGrid>
                  <a:tr h="128937">
                    <a:tc gridSpan="3">
                      <a:txBody>
                        <a:bodyPr/>
                        <a:lstStyle/>
                        <a:p>
                          <a:pPr algn="ctr">
                            <a:spcBef>
                              <a:spcPts val="300"/>
                            </a:spcBef>
                            <a:spcAft>
                              <a:spcPts val="300"/>
                            </a:spcAft>
                            <a:tabLst>
                              <a:tab pos="180340" algn="l"/>
                              <a:tab pos="540385" algn="l"/>
                            </a:tabLst>
                          </a:pPr>
                          <a14:m>
                            <m:oMath xmlns:m="http://schemas.openxmlformats.org/officeDocument/2006/math">
                              <m:sSub>
                                <m:sSubPr>
                                  <m:ctrlPr>
                                    <a:rPr lang="nl-BE" sz="1400" i="1" kern="1000">
                                      <a:effectLst/>
                                      <a:latin typeface="Cambria Math" panose="02040503050406030204" pitchFamily="18" charset="0"/>
                                    </a:rPr>
                                  </m:ctrlPr>
                                </m:sSubPr>
                                <m:e>
                                  <m:r>
                                    <a:rPr lang="en-GB" sz="1400" kern="1000">
                                      <a:effectLst/>
                                      <a:latin typeface="Cambria Math" panose="02040503050406030204" pitchFamily="18" charset="0"/>
                                    </a:rPr>
                                    <m:t>𝑭</m:t>
                                  </m:r>
                                </m:e>
                                <m:sub>
                                  <m:r>
                                    <a:rPr lang="en-GB" sz="1400" kern="1000">
                                      <a:effectLst/>
                                      <a:latin typeface="Cambria Math" panose="02040503050406030204" pitchFamily="18" charset="0"/>
                                    </a:rPr>
                                    <m:t>𝟐</m:t>
                                  </m:r>
                                </m:sub>
                              </m:sSub>
                            </m:oMath>
                          </a14:m>
                          <a:r>
                            <a:rPr lang="en-GB" sz="1400" kern="1000" dirty="0">
                              <a:effectLst/>
                            </a:rPr>
                            <a:t> Risk of exposure to sulphur dioxide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c hMerge="1">
                      <a:txBody>
                        <a:bodyPr/>
                        <a:lstStyle/>
                        <a:p>
                          <a:endParaRPr lang="nl-BE"/>
                        </a:p>
                      </a:txBody>
                      <a:tcPr/>
                    </a:tc>
                  </a:tr>
                  <a:tr h="515749">
                    <a:tc gridSpan="3">
                      <a:txBody>
                        <a:bodyPr/>
                        <a:lstStyle/>
                        <a:p>
                          <a:pPr>
                            <a:spcBef>
                              <a:spcPts val="300"/>
                            </a:spcBef>
                            <a:spcAft>
                              <a:spcPts val="300"/>
                            </a:spcAft>
                            <a:tabLst>
                              <a:tab pos="180340" algn="l"/>
                              <a:tab pos="540385" algn="l"/>
                            </a:tabLst>
                          </a:pPr>
                          <a:r>
                            <a:rPr lang="en-GB" sz="1400" kern="1000" dirty="0">
                              <a:effectLst/>
                            </a:rPr>
                            <a:t>NOTE	For European coastal environments the sulphur dioxide concentration is usually low. For inland environments the sulphur dioxide concentration is either low or medium. The high classification is unusual and associated with particularly heavy industrial locations or specific environments such as road tunnels. Sulphur dioxide concentration may be evaluated according to the method in ISO 9225.</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c hMerge="1">
                      <a:txBody>
                        <a:bodyPr/>
                        <a:lstStyle/>
                        <a:p>
                          <a:endParaRPr lang="nl-BE"/>
                        </a:p>
                      </a:txBody>
                      <a:tcPr/>
                    </a:tc>
                  </a:tr>
                  <a:tr h="128937">
                    <a:tc>
                      <a:txBody>
                        <a:bodyPr/>
                        <a:lstStyle/>
                        <a:p>
                          <a:pPr>
                            <a:lnSpc>
                              <a:spcPct val="200000"/>
                            </a:lnSpc>
                          </a:pPr>
                          <a:r>
                            <a:rPr lang="fr-FR" sz="1400" dirty="0" smtClean="0"/>
                            <a:t>0</a:t>
                          </a:r>
                          <a:endParaRPr lang="fr-FR" sz="1400" dirty="0"/>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Low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&lt;10 µg/m³ average gas c</a:t>
                          </a:r>
                          <a:r>
                            <a:rPr lang="en-GB" sz="1400" kern="1000" dirty="0">
                              <a:effectLst/>
                            </a:rPr>
                            <a:t>oncentration</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r h="128937">
                    <a:tc>
                      <a:txBody>
                        <a:bodyPr/>
                        <a:lstStyle/>
                        <a:p>
                          <a:pPr>
                            <a:lnSpc>
                              <a:spcPct val="200000"/>
                            </a:lnSpc>
                          </a:pPr>
                          <a:r>
                            <a:rPr lang="fr-FR" sz="1400" dirty="0" smtClean="0"/>
                            <a:t>-5</a:t>
                          </a:r>
                          <a:endParaRPr lang="fr-FR" sz="1400" dirty="0"/>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Medium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10 - 90 µg/m³ average gas c</a:t>
                          </a:r>
                          <a:r>
                            <a:rPr lang="en-GB" sz="1400" kern="1000" dirty="0">
                              <a:effectLst/>
                            </a:rPr>
                            <a:t>oncentration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r h="128937">
                    <a:tc>
                      <a:txBody>
                        <a:bodyPr/>
                        <a:lstStyle/>
                        <a:p>
                          <a:pPr>
                            <a:lnSpc>
                              <a:spcPct val="200000"/>
                            </a:lnSpc>
                          </a:pPr>
                          <a:r>
                            <a:rPr lang="fr-FR" sz="1400" dirty="0" smtClean="0"/>
                            <a:t>-10</a:t>
                          </a:r>
                          <a:endParaRPr lang="fr-FR" sz="1400" dirty="0"/>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90 - 250 µg/m³ average gas concentration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1919376347"/>
                  </p:ext>
                </p:extLst>
              </p:nvPr>
            </p:nvGraphicFramePr>
            <p:xfrm>
              <a:off x="395505" y="2065467"/>
              <a:ext cx="8352990" cy="2167701"/>
            </p:xfrm>
            <a:graphic>
              <a:graphicData uri="http://schemas.openxmlformats.org/drawingml/2006/table">
                <a:tbl>
                  <a:tblPr firstCol="1" bandRow="1">
                    <a:tableStyleId>{F5AB1C69-6EDB-4FF4-983F-18BD219EF322}</a:tableStyleId>
                  </a:tblPr>
                  <a:tblGrid>
                    <a:gridCol w="1190987"/>
                    <a:gridCol w="2786152"/>
                    <a:gridCol w="4375851"/>
                  </a:tblGrid>
                  <a:tr h="213360">
                    <a:tc gridSpan="3">
                      <a:txBody>
                        <a:bodyPr/>
                        <a:lstStyle/>
                        <a:p>
                          <a:endParaRPr lang="nl-BE"/>
                        </a:p>
                      </a:txBody>
                      <a:tcPr marL="64469" marR="64469" marT="0" marB="0" anchor="ctr">
                        <a:blipFill rotWithShape="0">
                          <a:blip r:embed="rId3"/>
                          <a:stretch>
                            <a:fillRect l="-73" t="-20000" r="-146" b="-971429"/>
                          </a:stretch>
                        </a:blipFill>
                      </a:tcPr>
                    </a:tc>
                    <a:tc hMerge="1">
                      <a:txBody>
                        <a:bodyPr/>
                        <a:lstStyle/>
                        <a:p>
                          <a:endParaRPr lang="nl-BE"/>
                        </a:p>
                      </a:txBody>
                      <a:tcPr/>
                    </a:tc>
                    <a:tc hMerge="1">
                      <a:txBody>
                        <a:bodyPr/>
                        <a:lstStyle/>
                        <a:p>
                          <a:endParaRPr lang="nl-BE"/>
                        </a:p>
                      </a:txBody>
                      <a:tcPr/>
                    </a:tc>
                  </a:tr>
                  <a:tr h="853440">
                    <a:tc gridSpan="3">
                      <a:txBody>
                        <a:bodyPr/>
                        <a:lstStyle/>
                        <a:p>
                          <a:pPr>
                            <a:spcBef>
                              <a:spcPts val="300"/>
                            </a:spcBef>
                            <a:spcAft>
                              <a:spcPts val="300"/>
                            </a:spcAft>
                            <a:tabLst>
                              <a:tab pos="180340" algn="l"/>
                              <a:tab pos="540385" algn="l"/>
                            </a:tabLst>
                          </a:pPr>
                          <a:r>
                            <a:rPr lang="en-GB" sz="1400" kern="1000" dirty="0">
                              <a:effectLst/>
                            </a:rPr>
                            <a:t>NOTE	For European coastal environments the sulphur dioxide concentration is usually low. For inland environments the sulphur dioxide concentration is either low or medium. The high classification is unusual and associated with particularly heavy industrial locations or specific environments such as road tunnels. Sulphur dioxide concentration may be evaluated according to the method in ISO 9225.</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c hMerge="1">
                      <a:txBody>
                        <a:bodyPr/>
                        <a:lstStyle/>
                        <a:p>
                          <a:endParaRPr lang="nl-BE"/>
                        </a:p>
                      </a:txBody>
                      <a:tcPr/>
                    </a:tc>
                  </a:tr>
                  <a:tr h="366967">
                    <a:tc>
                      <a:txBody>
                        <a:bodyPr/>
                        <a:lstStyle/>
                        <a:p>
                          <a:pPr>
                            <a:lnSpc>
                              <a:spcPct val="200000"/>
                            </a:lnSpc>
                          </a:pPr>
                          <a:r>
                            <a:rPr lang="fr-FR" sz="1400" dirty="0" smtClean="0"/>
                            <a:t>0</a:t>
                          </a:r>
                          <a:endParaRPr lang="fr-FR" sz="1400" dirty="0"/>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Low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&lt;10 µg/m³ average gas c</a:t>
                          </a:r>
                          <a:r>
                            <a:rPr lang="en-GB" sz="1400" kern="1000" dirty="0">
                              <a:effectLst/>
                            </a:rPr>
                            <a:t>oncentration</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r h="366967">
                    <a:tc>
                      <a:txBody>
                        <a:bodyPr/>
                        <a:lstStyle/>
                        <a:p>
                          <a:pPr>
                            <a:lnSpc>
                              <a:spcPct val="200000"/>
                            </a:lnSpc>
                          </a:pPr>
                          <a:r>
                            <a:rPr lang="fr-FR" sz="1400" dirty="0" smtClean="0"/>
                            <a:t>-5</a:t>
                          </a:r>
                          <a:endParaRPr lang="fr-FR" sz="1400" dirty="0"/>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Medium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10 - 90 µg/m³ average gas c</a:t>
                          </a:r>
                          <a:r>
                            <a:rPr lang="en-GB" sz="1400" kern="1000" dirty="0">
                              <a:effectLst/>
                            </a:rPr>
                            <a:t>oncentration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r h="366967">
                    <a:tc>
                      <a:txBody>
                        <a:bodyPr/>
                        <a:lstStyle/>
                        <a:p>
                          <a:pPr>
                            <a:lnSpc>
                              <a:spcPct val="200000"/>
                            </a:lnSpc>
                          </a:pPr>
                          <a:r>
                            <a:rPr lang="fr-FR" sz="1400" dirty="0" smtClean="0"/>
                            <a:t>-10</a:t>
                          </a:r>
                          <a:endParaRPr lang="fr-FR" sz="1400" dirty="0"/>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High risk of exposure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a:txBody>
                        <a:bodyPr/>
                        <a:lstStyle/>
                        <a:p>
                          <a:pPr>
                            <a:lnSpc>
                              <a:spcPct val="200000"/>
                            </a:lnSpc>
                            <a:spcBef>
                              <a:spcPts val="300"/>
                            </a:spcBef>
                            <a:spcAft>
                              <a:spcPts val="300"/>
                            </a:spcAft>
                            <a:tabLst>
                              <a:tab pos="180340" algn="l"/>
                              <a:tab pos="540385" algn="l"/>
                            </a:tabLst>
                          </a:pPr>
                          <a:r>
                            <a:rPr lang="en-GB" sz="1400" kern="800" dirty="0">
                              <a:effectLst/>
                            </a:rPr>
                            <a:t>90 - 250 µg/m³ average gas concentration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r>
                </a:tbl>
              </a:graphicData>
            </a:graphic>
          </p:graphicFrame>
        </mc:Fallback>
      </mc:AlternateContent>
    </p:spTree>
    <p:extLst>
      <p:ext uri="{BB962C8B-B14F-4D97-AF65-F5344CB8AC3E}">
        <p14:creationId xmlns:p14="http://schemas.microsoft.com/office/powerpoint/2010/main" val="118100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F3 - Evaluation</a:t>
            </a:r>
            <a:endParaRPr lang="en-GB" dirty="0"/>
          </a:p>
        </p:txBody>
      </p:sp>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1634529129"/>
                  </p:ext>
                </p:extLst>
              </p:nvPr>
            </p:nvGraphicFramePr>
            <p:xfrm>
              <a:off x="525992" y="1900575"/>
              <a:ext cx="8092016" cy="2560320"/>
            </p:xfrm>
            <a:graphic>
              <a:graphicData uri="http://schemas.openxmlformats.org/drawingml/2006/table">
                <a:tbl>
                  <a:tblPr firstCol="1" bandRow="1">
                    <a:tableStyleId>{F5AB1C69-6EDB-4FF4-983F-18BD219EF322}</a:tableStyleId>
                  </a:tblPr>
                  <a:tblGrid>
                    <a:gridCol w="1153777"/>
                    <a:gridCol w="2699104"/>
                    <a:gridCol w="4239135"/>
                  </a:tblGrid>
                  <a:tr h="128937">
                    <a:tc gridSpan="3">
                      <a:txBody>
                        <a:bodyPr/>
                        <a:lstStyle/>
                        <a:p>
                          <a:pPr algn="ctr">
                            <a:spcBef>
                              <a:spcPts val="300"/>
                            </a:spcBef>
                            <a:spcAft>
                              <a:spcPts val="300"/>
                            </a:spcAft>
                            <a:tabLst>
                              <a:tab pos="180340" algn="l"/>
                              <a:tab pos="540385" algn="l"/>
                            </a:tabLst>
                          </a:pPr>
                          <a14:m>
                            <m:oMath xmlns:m="http://schemas.openxmlformats.org/officeDocument/2006/math">
                              <m:sSub>
                                <m:sSubPr>
                                  <m:ctrlPr>
                                    <a:rPr lang="nl-BE" sz="1400" i="1" kern="1000">
                                      <a:effectLst/>
                                      <a:latin typeface="Cambria Math" panose="02040503050406030204" pitchFamily="18" charset="0"/>
                                    </a:rPr>
                                  </m:ctrlPr>
                                </m:sSubPr>
                                <m:e>
                                  <m:r>
                                    <a:rPr lang="en-GB" sz="1400" kern="1000">
                                      <a:effectLst/>
                                      <a:latin typeface="Cambria Math" panose="02040503050406030204" pitchFamily="18" charset="0"/>
                                    </a:rPr>
                                    <m:t>𝑭</m:t>
                                  </m:r>
                                </m:e>
                                <m:sub>
                                  <m:r>
                                    <a:rPr lang="en-GB" sz="1400" kern="1000">
                                      <a:effectLst/>
                                      <a:latin typeface="Cambria Math" panose="02040503050406030204" pitchFamily="18" charset="0"/>
                                    </a:rPr>
                                    <m:t>𝟑</m:t>
                                  </m:r>
                                </m:sub>
                              </m:sSub>
                            </m:oMath>
                          </a14:m>
                          <a:r>
                            <a:rPr lang="en-GB" sz="1400" kern="1000" dirty="0">
                              <a:effectLst/>
                            </a:rPr>
                            <a:t> Cleaning regime or exposure to washing by rain (if </a:t>
                          </a:r>
                          <a14:m>
                            <m:oMath xmlns:m="http://schemas.openxmlformats.org/officeDocument/2006/math">
                              <m:sSub>
                                <m:sSubPr>
                                  <m:ctrlPr>
                                    <a:rPr lang="nl-BE" sz="1400" i="1" kern="1000">
                                      <a:effectLst/>
                                      <a:latin typeface="Cambria Math" panose="02040503050406030204" pitchFamily="18" charset="0"/>
                                    </a:rPr>
                                  </m:ctrlPr>
                                </m:sSubPr>
                                <m:e>
                                  <m:r>
                                    <a:rPr lang="en-GB" sz="1400" kern="1000">
                                      <a:effectLst/>
                                      <a:latin typeface="Cambria Math" panose="02040503050406030204" pitchFamily="18" charset="0"/>
                                    </a:rPr>
                                    <m:t>𝑭</m:t>
                                  </m:r>
                                </m:e>
                                <m:sub>
                                  <m:r>
                                    <a:rPr lang="en-GB" sz="1400" kern="1000">
                                      <a:effectLst/>
                                      <a:latin typeface="Cambria Math" panose="02040503050406030204" pitchFamily="18" charset="0"/>
                                    </a:rPr>
                                    <m:t>𝟏</m:t>
                                  </m:r>
                                </m:sub>
                              </m:sSub>
                              <m:r>
                                <a:rPr lang="en-GB" sz="1400" kern="1000">
                                  <a:effectLst/>
                                  <a:latin typeface="Cambria Math" panose="02040503050406030204" pitchFamily="18" charset="0"/>
                                </a:rPr>
                                <m:t>+</m:t>
                              </m:r>
                              <m:sSub>
                                <m:sSubPr>
                                  <m:ctrlPr>
                                    <a:rPr lang="nl-BE" sz="1400" i="1" kern="1000">
                                      <a:effectLst/>
                                      <a:latin typeface="Cambria Math" panose="02040503050406030204" pitchFamily="18" charset="0"/>
                                    </a:rPr>
                                  </m:ctrlPr>
                                </m:sSubPr>
                                <m:e>
                                  <m:r>
                                    <a:rPr lang="en-GB" sz="1400" kern="1000">
                                      <a:effectLst/>
                                      <a:latin typeface="Cambria Math" panose="02040503050406030204" pitchFamily="18" charset="0"/>
                                    </a:rPr>
                                    <m:t>𝑭</m:t>
                                  </m:r>
                                </m:e>
                                <m:sub>
                                  <m:r>
                                    <a:rPr lang="en-GB" sz="1400" kern="1000">
                                      <a:effectLst/>
                                      <a:latin typeface="Cambria Math" panose="02040503050406030204" pitchFamily="18" charset="0"/>
                                    </a:rPr>
                                    <m:t>𝟐</m:t>
                                  </m:r>
                                </m:sub>
                              </m:sSub>
                              <m:r>
                                <a:rPr lang="en-GB" sz="1400" kern="1000">
                                  <a:effectLst/>
                                  <a:latin typeface="Cambria Math" panose="02040503050406030204" pitchFamily="18" charset="0"/>
                                </a:rPr>
                                <m:t> </m:t>
                              </m:r>
                              <m:r>
                                <a:rPr lang="en-GB" sz="1400" kern="1000">
                                  <a:effectLst/>
                                  <a:latin typeface="Cambria Math" panose="02040503050406030204" pitchFamily="18" charset="0"/>
                                  <a:sym typeface="Symbol" panose="05050102010706020507" pitchFamily="18" charset="2"/>
                                </a:rPr>
                                <m:t></m:t>
                              </m:r>
                              <m:r>
                                <a:rPr lang="en-GB" sz="1400" kern="1000">
                                  <a:effectLst/>
                                  <a:latin typeface="Cambria Math" panose="02040503050406030204" pitchFamily="18" charset="0"/>
                                </a:rPr>
                                <m:t> </m:t>
                              </m:r>
                              <m:r>
                                <a:rPr lang="en-GB" sz="1400" kern="1000">
                                  <a:effectLst/>
                                  <a:latin typeface="Cambria Math" panose="02040503050406030204" pitchFamily="18" charset="0"/>
                                </a:rPr>
                                <m:t>𝟎</m:t>
                              </m:r>
                            </m:oMath>
                          </a14:m>
                          <a:r>
                            <a:rPr lang="en-GB" sz="1400" kern="1000" dirty="0">
                              <a:effectLst/>
                            </a:rPr>
                            <a:t>, then </a:t>
                          </a:r>
                          <a14:m>
                            <m:oMath xmlns:m="http://schemas.openxmlformats.org/officeDocument/2006/math">
                              <m:sSub>
                                <m:sSubPr>
                                  <m:ctrlPr>
                                    <a:rPr lang="nl-BE" sz="1400" i="1" kern="1000">
                                      <a:effectLst/>
                                      <a:latin typeface="Cambria Math" panose="02040503050406030204" pitchFamily="18" charset="0"/>
                                    </a:rPr>
                                  </m:ctrlPr>
                                </m:sSubPr>
                                <m:e>
                                  <m:r>
                                    <a:rPr lang="en-GB" sz="1400" kern="1000">
                                      <a:effectLst/>
                                      <a:latin typeface="Cambria Math" panose="02040503050406030204" pitchFamily="18" charset="0"/>
                                    </a:rPr>
                                    <m:t>𝑭</m:t>
                                  </m:r>
                                </m:e>
                                <m:sub>
                                  <m:r>
                                    <a:rPr lang="en-GB" sz="1400" kern="1000">
                                      <a:effectLst/>
                                      <a:latin typeface="Cambria Math" panose="02040503050406030204" pitchFamily="18" charset="0"/>
                                    </a:rPr>
                                    <m:t>𝟑</m:t>
                                  </m:r>
                                </m:sub>
                              </m:sSub>
                            </m:oMath>
                          </a14:m>
                          <a:r>
                            <a:rPr lang="en-GB" sz="1400" kern="1000" dirty="0">
                              <a:effectLst/>
                            </a:rPr>
                            <a:t>=0)</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tc>
                    <a:tc hMerge="1">
                      <a:txBody>
                        <a:bodyPr/>
                        <a:lstStyle/>
                        <a:p>
                          <a:endParaRPr lang="nl-BE"/>
                        </a:p>
                      </a:txBody>
                      <a:tcPr/>
                    </a:tc>
                    <a:tc hMerge="1">
                      <a:txBody>
                        <a:bodyPr/>
                        <a:lstStyle/>
                        <a:p>
                          <a:endParaRPr lang="nl-BE"/>
                        </a:p>
                      </a:txBody>
                      <a:tcPr/>
                    </a:tc>
                  </a:tr>
                  <a:tr h="128937">
                    <a:tc>
                      <a:txBody>
                        <a:bodyPr/>
                        <a:lstStyle/>
                        <a:p>
                          <a:pPr>
                            <a:lnSpc>
                              <a:spcPct val="200000"/>
                            </a:lnSpc>
                          </a:pPr>
                          <a:r>
                            <a:rPr lang="fr-FR" sz="1400" dirty="0" smtClean="0"/>
                            <a:t>0</a:t>
                          </a:r>
                          <a:endParaRPr lang="fr-FR" sz="1400" dirty="0"/>
                        </a:p>
                      </a:txBody>
                      <a:tcPr marL="64469" marR="64469" marT="0" marB="0" anchor="ctr"/>
                    </a:tc>
                    <a:tc gridSpan="2">
                      <a:txBody>
                        <a:bodyPr/>
                        <a:lstStyle/>
                        <a:p>
                          <a:pPr>
                            <a:lnSpc>
                              <a:spcPct val="200000"/>
                            </a:lnSpc>
                            <a:spcBef>
                              <a:spcPts val="300"/>
                            </a:spcBef>
                            <a:spcAft>
                              <a:spcPts val="300"/>
                            </a:spcAft>
                            <a:tabLst>
                              <a:tab pos="180340" algn="l"/>
                              <a:tab pos="540385" algn="l"/>
                            </a:tabLst>
                          </a:pPr>
                          <a:r>
                            <a:rPr lang="en-GB" sz="1400" kern="800">
                              <a:effectLst/>
                            </a:rPr>
                            <a:t>Fully exposed to washing by rain</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r>
                  <a:tr h="128937">
                    <a:tc>
                      <a:txBody>
                        <a:bodyPr/>
                        <a:lstStyle/>
                        <a:p>
                          <a:pPr>
                            <a:lnSpc>
                              <a:spcPct val="200000"/>
                            </a:lnSpc>
                          </a:pPr>
                          <a:r>
                            <a:rPr lang="fr-FR" sz="1400" dirty="0" smtClean="0"/>
                            <a:t>-2</a:t>
                          </a:r>
                          <a:endParaRPr lang="fr-FR" sz="1400" dirty="0"/>
                        </a:p>
                      </a:txBody>
                      <a:tcPr marL="64469" marR="64469" marT="0" marB="0" anchor="ctr"/>
                    </a:tc>
                    <a:tc gridSpan="2">
                      <a:txBody>
                        <a:bodyPr/>
                        <a:lstStyle/>
                        <a:p>
                          <a:pPr>
                            <a:lnSpc>
                              <a:spcPct val="200000"/>
                            </a:lnSpc>
                            <a:spcBef>
                              <a:spcPts val="300"/>
                            </a:spcBef>
                            <a:spcAft>
                              <a:spcPts val="300"/>
                            </a:spcAft>
                            <a:tabLst>
                              <a:tab pos="180340" algn="l"/>
                              <a:tab pos="540385" algn="l"/>
                            </a:tabLst>
                          </a:pPr>
                          <a:r>
                            <a:rPr lang="en-GB" sz="1400" kern="800" dirty="0">
                              <a:effectLst/>
                            </a:rPr>
                            <a:t>Specified cleaning regime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r>
                  <a:tr h="128937">
                    <a:tc>
                      <a:txBody>
                        <a:bodyPr/>
                        <a:lstStyle/>
                        <a:p>
                          <a:pPr>
                            <a:lnSpc>
                              <a:spcPct val="200000"/>
                            </a:lnSpc>
                          </a:pPr>
                          <a:r>
                            <a:rPr lang="fr-FR" sz="1400" dirty="0" smtClean="0"/>
                            <a:t>-7</a:t>
                          </a:r>
                          <a:endParaRPr lang="fr-FR" sz="1400" dirty="0"/>
                        </a:p>
                      </a:txBody>
                      <a:tcPr marL="64469" marR="64469" marT="0" marB="0" anchor="ctr"/>
                    </a:tc>
                    <a:tc gridSpan="2">
                      <a:txBody>
                        <a:bodyPr/>
                        <a:lstStyle/>
                        <a:p>
                          <a:pPr>
                            <a:lnSpc>
                              <a:spcPct val="200000"/>
                            </a:lnSpc>
                            <a:spcBef>
                              <a:spcPts val="300"/>
                            </a:spcBef>
                            <a:spcAft>
                              <a:spcPts val="300"/>
                            </a:spcAft>
                            <a:tabLst>
                              <a:tab pos="180340" algn="l"/>
                              <a:tab pos="540385" algn="l"/>
                            </a:tabLst>
                          </a:pPr>
                          <a:r>
                            <a:rPr lang="en-GB" sz="1400" kern="800" dirty="0">
                              <a:effectLst/>
                            </a:rPr>
                            <a:t>No washing by rain or no specified cleaning</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r>
                  <a:tr h="515749">
                    <a:tc gridSpan="3">
                      <a:txBody>
                        <a:bodyPr/>
                        <a:lstStyle/>
                        <a:p>
                          <a:pPr>
                            <a:spcBef>
                              <a:spcPts val="300"/>
                            </a:spcBef>
                            <a:spcAft>
                              <a:spcPts val="300"/>
                            </a:spcAft>
                            <a:tabLst>
                              <a:tab pos="180340" algn="l"/>
                              <a:tab pos="540385" algn="l"/>
                            </a:tabLst>
                          </a:pPr>
                          <a:r>
                            <a:rPr lang="en-GB" sz="1400" kern="1000" dirty="0">
                              <a:effectLst/>
                            </a:rPr>
                            <a:t>NOTE	If the component is to be regularly inspected for any signs of corrosion and cleaned, this should be made clear to the user in written form. The inspection, cleaning method and frequency should be specified. The more frequently cleaning is carried out, the greater the benefit. The frequency should not be less than every 3 months. Where cleaning is specified it should apply to all parts of the structure, and not just those easily accessible and visible.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c hMerge="1">
                      <a:txBody>
                        <a:bodyPr/>
                        <a:lstStyle/>
                        <a:p>
                          <a:endParaRPr lang="nl-BE"/>
                        </a:p>
                      </a:txBody>
                      <a:tcPr/>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1634529129"/>
                  </p:ext>
                </p:extLst>
              </p:nvPr>
            </p:nvGraphicFramePr>
            <p:xfrm>
              <a:off x="525992" y="1900575"/>
              <a:ext cx="8092016" cy="2560320"/>
            </p:xfrm>
            <a:graphic>
              <a:graphicData uri="http://schemas.openxmlformats.org/drawingml/2006/table">
                <a:tbl>
                  <a:tblPr firstCol="1" bandRow="1">
                    <a:tableStyleId>{F5AB1C69-6EDB-4FF4-983F-18BD219EF322}</a:tableStyleId>
                  </a:tblPr>
                  <a:tblGrid>
                    <a:gridCol w="1153777"/>
                    <a:gridCol w="2699104"/>
                    <a:gridCol w="4239135"/>
                  </a:tblGrid>
                  <a:tr h="213360">
                    <a:tc gridSpan="3">
                      <a:txBody>
                        <a:bodyPr/>
                        <a:lstStyle/>
                        <a:p>
                          <a:endParaRPr lang="nl-BE"/>
                        </a:p>
                      </a:txBody>
                      <a:tcPr marL="64469" marR="64469" marT="0" marB="0">
                        <a:blipFill rotWithShape="0">
                          <a:blip r:embed="rId3"/>
                          <a:stretch>
                            <a:fillRect l="-75" t="-20000" r="-151" b="-1157143"/>
                          </a:stretch>
                        </a:blipFill>
                      </a:tcPr>
                    </a:tc>
                    <a:tc hMerge="1">
                      <a:txBody>
                        <a:bodyPr/>
                        <a:lstStyle/>
                        <a:p>
                          <a:endParaRPr lang="nl-BE"/>
                        </a:p>
                      </a:txBody>
                      <a:tcPr/>
                    </a:tc>
                    <a:tc hMerge="1">
                      <a:txBody>
                        <a:bodyPr/>
                        <a:lstStyle/>
                        <a:p>
                          <a:endParaRPr lang="nl-BE"/>
                        </a:p>
                      </a:txBody>
                      <a:tcPr/>
                    </a:tc>
                  </a:tr>
                  <a:tr h="426720">
                    <a:tc>
                      <a:txBody>
                        <a:bodyPr/>
                        <a:lstStyle/>
                        <a:p>
                          <a:pPr>
                            <a:lnSpc>
                              <a:spcPct val="200000"/>
                            </a:lnSpc>
                          </a:pPr>
                          <a:r>
                            <a:rPr lang="fr-FR" sz="1400" dirty="0" smtClean="0"/>
                            <a:t>0</a:t>
                          </a:r>
                          <a:endParaRPr lang="fr-FR" sz="1400" dirty="0"/>
                        </a:p>
                      </a:txBody>
                      <a:tcPr marL="64469" marR="64469" marT="0" marB="0" anchor="ctr"/>
                    </a:tc>
                    <a:tc gridSpan="2">
                      <a:txBody>
                        <a:bodyPr/>
                        <a:lstStyle/>
                        <a:p>
                          <a:pPr>
                            <a:lnSpc>
                              <a:spcPct val="200000"/>
                            </a:lnSpc>
                            <a:spcBef>
                              <a:spcPts val="300"/>
                            </a:spcBef>
                            <a:spcAft>
                              <a:spcPts val="300"/>
                            </a:spcAft>
                            <a:tabLst>
                              <a:tab pos="180340" algn="l"/>
                              <a:tab pos="540385" algn="l"/>
                            </a:tabLst>
                          </a:pPr>
                          <a:r>
                            <a:rPr lang="en-GB" sz="1400" kern="800">
                              <a:effectLst/>
                            </a:rPr>
                            <a:t>Fully exposed to washing by rain</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r>
                  <a:tr h="426720">
                    <a:tc>
                      <a:txBody>
                        <a:bodyPr/>
                        <a:lstStyle/>
                        <a:p>
                          <a:pPr>
                            <a:lnSpc>
                              <a:spcPct val="200000"/>
                            </a:lnSpc>
                          </a:pPr>
                          <a:r>
                            <a:rPr lang="fr-FR" sz="1400" dirty="0" smtClean="0"/>
                            <a:t>-2</a:t>
                          </a:r>
                          <a:endParaRPr lang="fr-FR" sz="1400" dirty="0"/>
                        </a:p>
                      </a:txBody>
                      <a:tcPr marL="64469" marR="64469" marT="0" marB="0" anchor="ctr"/>
                    </a:tc>
                    <a:tc gridSpan="2">
                      <a:txBody>
                        <a:bodyPr/>
                        <a:lstStyle/>
                        <a:p>
                          <a:pPr>
                            <a:lnSpc>
                              <a:spcPct val="200000"/>
                            </a:lnSpc>
                            <a:spcBef>
                              <a:spcPts val="300"/>
                            </a:spcBef>
                            <a:spcAft>
                              <a:spcPts val="300"/>
                            </a:spcAft>
                            <a:tabLst>
                              <a:tab pos="180340" algn="l"/>
                              <a:tab pos="540385" algn="l"/>
                            </a:tabLst>
                          </a:pPr>
                          <a:r>
                            <a:rPr lang="en-GB" sz="1400" kern="800" dirty="0">
                              <a:effectLst/>
                            </a:rPr>
                            <a:t>Specified cleaning regime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r>
                  <a:tr h="426720">
                    <a:tc>
                      <a:txBody>
                        <a:bodyPr/>
                        <a:lstStyle/>
                        <a:p>
                          <a:pPr>
                            <a:lnSpc>
                              <a:spcPct val="200000"/>
                            </a:lnSpc>
                          </a:pPr>
                          <a:r>
                            <a:rPr lang="fr-FR" sz="1400" dirty="0" smtClean="0"/>
                            <a:t>-7</a:t>
                          </a:r>
                          <a:endParaRPr lang="fr-FR" sz="1400" dirty="0"/>
                        </a:p>
                      </a:txBody>
                      <a:tcPr marL="64469" marR="64469" marT="0" marB="0" anchor="ctr"/>
                    </a:tc>
                    <a:tc gridSpan="2">
                      <a:txBody>
                        <a:bodyPr/>
                        <a:lstStyle/>
                        <a:p>
                          <a:pPr>
                            <a:lnSpc>
                              <a:spcPct val="200000"/>
                            </a:lnSpc>
                            <a:spcBef>
                              <a:spcPts val="300"/>
                            </a:spcBef>
                            <a:spcAft>
                              <a:spcPts val="300"/>
                            </a:spcAft>
                            <a:tabLst>
                              <a:tab pos="180340" algn="l"/>
                              <a:tab pos="540385" algn="l"/>
                            </a:tabLst>
                          </a:pPr>
                          <a:r>
                            <a:rPr lang="en-GB" sz="1400" kern="800" dirty="0">
                              <a:effectLst/>
                            </a:rPr>
                            <a:t>No washing by rain or no specified cleaning</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r>
                  <a:tr h="1066800">
                    <a:tc gridSpan="3">
                      <a:txBody>
                        <a:bodyPr/>
                        <a:lstStyle/>
                        <a:p>
                          <a:pPr>
                            <a:spcBef>
                              <a:spcPts val="300"/>
                            </a:spcBef>
                            <a:spcAft>
                              <a:spcPts val="300"/>
                            </a:spcAft>
                            <a:tabLst>
                              <a:tab pos="180340" algn="l"/>
                              <a:tab pos="540385" algn="l"/>
                            </a:tabLst>
                          </a:pPr>
                          <a:r>
                            <a:rPr lang="en-GB" sz="1400" kern="1000" dirty="0">
                              <a:effectLst/>
                            </a:rPr>
                            <a:t>NOTE	If the component is to be regularly inspected for any signs of corrosion and cleaned, this should be made clear to the user in written form. The inspection, cleaning method and frequency should be specified. The more frequently cleaning is carried out, the greater the benefit. The frequency should not be less than every 3 months. Where cleaning is specified it should apply to all parts of the structure, and not just those easily accessible and visible.</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469" marR="64469" marT="0" marB="0" anchor="ctr"/>
                    </a:tc>
                    <a:tc hMerge="1">
                      <a:txBody>
                        <a:bodyPr/>
                        <a:lstStyle/>
                        <a:p>
                          <a:endParaRPr lang="nl-BE"/>
                        </a:p>
                      </a:txBody>
                      <a:tcPr/>
                    </a:tc>
                    <a:tc hMerge="1">
                      <a:txBody>
                        <a:bodyPr/>
                        <a:lstStyle/>
                        <a:p>
                          <a:endParaRPr lang="nl-BE"/>
                        </a:p>
                      </a:txBody>
                      <a:tcPr/>
                    </a:tc>
                  </a:tr>
                </a:tbl>
              </a:graphicData>
            </a:graphic>
          </p:graphicFrame>
        </mc:Fallback>
      </mc:AlternateContent>
    </p:spTree>
    <p:extLst>
      <p:ext uri="{BB962C8B-B14F-4D97-AF65-F5344CB8AC3E}">
        <p14:creationId xmlns:p14="http://schemas.microsoft.com/office/powerpoint/2010/main" val="655242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 selection procedure</a:t>
            </a:r>
            <a:endParaRPr lang="en-GB" dirty="0"/>
          </a:p>
        </p:txBody>
      </p:sp>
      <p:graphicFrame>
        <p:nvGraphicFramePr>
          <p:cNvPr id="4" name="Tijdelijke aanduiding voor inhoud 3"/>
          <p:cNvGraphicFramePr>
            <a:graphicFrameLocks noGrp="1"/>
          </p:cNvGraphicFramePr>
          <p:nvPr>
            <p:ph idx="1"/>
            <p:extLst/>
          </p:nvPr>
        </p:nvGraphicFramePr>
        <p:xfrm>
          <a:off x="3830911" y="1228272"/>
          <a:ext cx="5016756" cy="1223836"/>
        </p:xfrm>
        <a:graphic>
          <a:graphicData uri="http://schemas.openxmlformats.org/drawingml/2006/table">
            <a:tbl>
              <a:tblPr firstCol="1" bandRow="1">
                <a:tableStyleId>{F5AB1C69-6EDB-4FF4-983F-18BD219EF322}</a:tableStyleId>
              </a:tblPr>
              <a:tblGrid>
                <a:gridCol w="2530742"/>
                <a:gridCol w="2486014"/>
              </a:tblGrid>
              <a:tr h="209076">
                <a:tc>
                  <a:txBody>
                    <a:bodyPr/>
                    <a:lstStyle/>
                    <a:p>
                      <a:pPr>
                        <a:spcBef>
                          <a:spcPts val="300"/>
                        </a:spcBef>
                        <a:spcAft>
                          <a:spcPts val="300"/>
                        </a:spcAft>
                        <a:tabLst>
                          <a:tab pos="180340" algn="l"/>
                          <a:tab pos="540385" algn="l"/>
                        </a:tabLst>
                      </a:pPr>
                      <a:r>
                        <a:rPr lang="en-GB" sz="1100" kern="1000" dirty="0">
                          <a:effectLst/>
                        </a:rPr>
                        <a:t>Corrosion Resistance Factor (CRF)</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300"/>
                        </a:spcBef>
                        <a:spcAft>
                          <a:spcPts val="300"/>
                        </a:spcAft>
                        <a:tabLst>
                          <a:tab pos="180340" algn="l"/>
                          <a:tab pos="540385" algn="l"/>
                        </a:tabLst>
                      </a:pPr>
                      <a:r>
                        <a:rPr lang="en-GB" sz="1100" kern="1000">
                          <a:effectLst/>
                        </a:rPr>
                        <a:t>Corrosion Resistance Class (CRC)</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09076">
                <a:tc>
                  <a:txBody>
                    <a:bodyPr/>
                    <a:lstStyle/>
                    <a:p>
                      <a:pPr>
                        <a:spcBef>
                          <a:spcPts val="300"/>
                        </a:spcBef>
                        <a:spcAft>
                          <a:spcPts val="300"/>
                        </a:spcAft>
                        <a:tabLst>
                          <a:tab pos="180340" algn="l"/>
                          <a:tab pos="540385" algn="l"/>
                        </a:tabLst>
                      </a:pPr>
                      <a:r>
                        <a:rPr lang="en-GB" sz="1100" kern="1000" dirty="0">
                          <a:effectLst/>
                        </a:rPr>
                        <a:t>CRF = 1</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300"/>
                        </a:spcBef>
                        <a:spcAft>
                          <a:spcPts val="300"/>
                        </a:spcAft>
                        <a:tabLst>
                          <a:tab pos="180340" algn="l"/>
                          <a:tab pos="540385" algn="l"/>
                        </a:tabLst>
                      </a:pPr>
                      <a:r>
                        <a:rPr lang="en-GB" sz="1100" kern="1000">
                          <a:effectLst/>
                        </a:rPr>
                        <a:t>I</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09076">
                <a:tc>
                  <a:txBody>
                    <a:bodyPr/>
                    <a:lstStyle/>
                    <a:p>
                      <a:pPr>
                        <a:spcBef>
                          <a:spcPts val="300"/>
                        </a:spcBef>
                        <a:spcAft>
                          <a:spcPts val="300"/>
                        </a:spcAft>
                        <a:tabLst>
                          <a:tab pos="180340" algn="l"/>
                          <a:tab pos="540385" algn="l"/>
                        </a:tabLst>
                      </a:pPr>
                      <a:r>
                        <a:rPr lang="en-GB" sz="1100" kern="1000">
                          <a:effectLst/>
                        </a:rPr>
                        <a:t>0 ≥ CRF &gt; -7</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300"/>
                        </a:spcBef>
                        <a:spcAft>
                          <a:spcPts val="300"/>
                        </a:spcAft>
                        <a:tabLst>
                          <a:tab pos="180340" algn="l"/>
                          <a:tab pos="540385" algn="l"/>
                        </a:tabLst>
                      </a:pPr>
                      <a:r>
                        <a:rPr lang="en-GB" sz="1100" kern="1000">
                          <a:effectLst/>
                        </a:rPr>
                        <a:t>II</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09076">
                <a:tc>
                  <a:txBody>
                    <a:bodyPr/>
                    <a:lstStyle/>
                    <a:p>
                      <a:pPr>
                        <a:spcBef>
                          <a:spcPts val="300"/>
                        </a:spcBef>
                        <a:spcAft>
                          <a:spcPts val="300"/>
                        </a:spcAft>
                        <a:tabLst>
                          <a:tab pos="180340" algn="l"/>
                          <a:tab pos="540385" algn="l"/>
                        </a:tabLst>
                      </a:pPr>
                      <a:r>
                        <a:rPr lang="en-GB" sz="1100" kern="1000">
                          <a:effectLst/>
                        </a:rPr>
                        <a:t>-7 ≥ CRF &gt; -15</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300"/>
                        </a:spcBef>
                        <a:spcAft>
                          <a:spcPts val="300"/>
                        </a:spcAft>
                        <a:tabLst>
                          <a:tab pos="180340" algn="l"/>
                          <a:tab pos="540385" algn="l"/>
                        </a:tabLst>
                      </a:pPr>
                      <a:r>
                        <a:rPr lang="en-GB" sz="1100" kern="1000" dirty="0">
                          <a:effectLst/>
                        </a:rPr>
                        <a:t>III</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178456">
                <a:tc>
                  <a:txBody>
                    <a:bodyPr/>
                    <a:lstStyle/>
                    <a:p>
                      <a:pPr>
                        <a:spcBef>
                          <a:spcPts val="300"/>
                        </a:spcBef>
                        <a:spcAft>
                          <a:spcPts val="300"/>
                        </a:spcAft>
                        <a:tabLst>
                          <a:tab pos="180340" algn="l"/>
                          <a:tab pos="540385" algn="l"/>
                        </a:tabLst>
                      </a:pPr>
                      <a:r>
                        <a:rPr lang="en-GB" sz="1100" kern="1000">
                          <a:effectLst/>
                        </a:rPr>
                        <a:t>-15 ≥ CRF ≥ -20</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300"/>
                        </a:spcBef>
                        <a:spcAft>
                          <a:spcPts val="300"/>
                        </a:spcAft>
                        <a:tabLst>
                          <a:tab pos="180340" algn="l"/>
                          <a:tab pos="540385" algn="l"/>
                        </a:tabLst>
                      </a:pPr>
                      <a:r>
                        <a:rPr lang="en-GB" sz="1100" kern="1000">
                          <a:effectLst/>
                        </a:rPr>
                        <a:t>IV</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09076">
                <a:tc>
                  <a:txBody>
                    <a:bodyPr/>
                    <a:lstStyle/>
                    <a:p>
                      <a:pPr>
                        <a:spcBef>
                          <a:spcPts val="300"/>
                        </a:spcBef>
                        <a:spcAft>
                          <a:spcPts val="300"/>
                        </a:spcAft>
                        <a:tabLst>
                          <a:tab pos="180340" algn="l"/>
                          <a:tab pos="540385" algn="l"/>
                        </a:tabLst>
                      </a:pPr>
                      <a:r>
                        <a:rPr lang="en-GB" sz="1100" kern="1000">
                          <a:effectLst/>
                        </a:rPr>
                        <a:t>CRF &lt; -20</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300"/>
                        </a:spcBef>
                        <a:spcAft>
                          <a:spcPts val="300"/>
                        </a:spcAft>
                        <a:tabLst>
                          <a:tab pos="180340" algn="l"/>
                          <a:tab pos="540385" algn="l"/>
                        </a:tabLst>
                      </a:pPr>
                      <a:r>
                        <a:rPr lang="en-GB" sz="1100" kern="1000" dirty="0">
                          <a:effectLst/>
                        </a:rPr>
                        <a:t>V</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 name="Tabel 4"/>
          <p:cNvGraphicFramePr>
            <a:graphicFrameLocks noGrp="1"/>
          </p:cNvGraphicFramePr>
          <p:nvPr>
            <p:extLst/>
          </p:nvPr>
        </p:nvGraphicFramePr>
        <p:xfrm>
          <a:off x="3830911" y="2645390"/>
          <a:ext cx="5016756" cy="3360806"/>
        </p:xfrm>
        <a:graphic>
          <a:graphicData uri="http://schemas.openxmlformats.org/drawingml/2006/table">
            <a:tbl>
              <a:tblPr firstCol="1" bandRow="1">
                <a:tableStyleId>{F5AB1C69-6EDB-4FF4-983F-18BD219EF322}</a:tableStyleId>
              </a:tblPr>
              <a:tblGrid>
                <a:gridCol w="1003213"/>
                <a:gridCol w="1003213"/>
                <a:gridCol w="1003213"/>
                <a:gridCol w="1003213"/>
                <a:gridCol w="1003904"/>
              </a:tblGrid>
              <a:tr h="192046">
                <a:tc gridSpan="5">
                  <a:txBody>
                    <a:bodyPr/>
                    <a:lstStyle/>
                    <a:p>
                      <a:pPr>
                        <a:spcBef>
                          <a:spcPts val="300"/>
                        </a:spcBef>
                        <a:spcAft>
                          <a:spcPts val="300"/>
                        </a:spcAft>
                        <a:tabLst>
                          <a:tab pos="180340" algn="l"/>
                          <a:tab pos="540385" algn="l"/>
                        </a:tabLst>
                      </a:pPr>
                      <a:r>
                        <a:rPr lang="en-GB" sz="1100" kern="1000" dirty="0">
                          <a:effectLst/>
                        </a:rPr>
                        <a:t>Corrosion resistance class CRC</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I</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F0F0F0"/>
                    </a:solidFill>
                  </a:tcPr>
                </a:tc>
                <a:tc>
                  <a:txBody>
                    <a:bodyPr/>
                    <a:lstStyle/>
                    <a:p>
                      <a:pPr algn="ctr">
                        <a:spcBef>
                          <a:spcPts val="300"/>
                        </a:spcBef>
                        <a:spcAft>
                          <a:spcPts val="300"/>
                        </a:spcAft>
                        <a:tabLst>
                          <a:tab pos="180340" algn="l"/>
                          <a:tab pos="540385" algn="l"/>
                        </a:tabLst>
                      </a:pPr>
                      <a:r>
                        <a:rPr lang="en-GB" sz="1100" kern="1000" dirty="0">
                          <a:effectLst/>
                        </a:rPr>
                        <a:t>II</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III</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IV</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V</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1.4003</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E1E1E1"/>
                    </a:solidFill>
                  </a:tcPr>
                </a:tc>
                <a:tc>
                  <a:txBody>
                    <a:bodyPr/>
                    <a:lstStyle/>
                    <a:p>
                      <a:pPr algn="ctr">
                        <a:spcBef>
                          <a:spcPts val="300"/>
                        </a:spcBef>
                        <a:spcAft>
                          <a:spcPts val="300"/>
                        </a:spcAft>
                        <a:tabLst>
                          <a:tab pos="180340" algn="l"/>
                          <a:tab pos="540385" algn="l"/>
                        </a:tabLst>
                      </a:pPr>
                      <a:r>
                        <a:rPr lang="en-GB" sz="1100" kern="1000">
                          <a:effectLst/>
                        </a:rPr>
                        <a:t>1.4301</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1.4401</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1.4439</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1.4565</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1.4016</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F0F0F0"/>
                    </a:solidFill>
                  </a:tcPr>
                </a:tc>
                <a:tc>
                  <a:txBody>
                    <a:bodyPr/>
                    <a:lstStyle/>
                    <a:p>
                      <a:pPr algn="ctr">
                        <a:spcBef>
                          <a:spcPts val="300"/>
                        </a:spcBef>
                        <a:spcAft>
                          <a:spcPts val="300"/>
                        </a:spcAft>
                        <a:tabLst>
                          <a:tab pos="180340" algn="l"/>
                          <a:tab pos="540385" algn="l"/>
                        </a:tabLst>
                      </a:pPr>
                      <a:r>
                        <a:rPr lang="en-GB" sz="1100" kern="1000" dirty="0">
                          <a:effectLst/>
                        </a:rPr>
                        <a:t>1.4307</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1.4404</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1.4462</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dirty="0">
                          <a:effectLst/>
                        </a:rPr>
                        <a:t>1.4529</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1.4512 </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E1E1E1"/>
                    </a:solidFill>
                  </a:tcPr>
                </a:tc>
                <a:tc>
                  <a:txBody>
                    <a:bodyPr/>
                    <a:lstStyle/>
                    <a:p>
                      <a:pPr algn="ctr">
                        <a:spcBef>
                          <a:spcPts val="300"/>
                        </a:spcBef>
                        <a:spcAft>
                          <a:spcPts val="300"/>
                        </a:spcAft>
                        <a:tabLst>
                          <a:tab pos="180340" algn="l"/>
                          <a:tab pos="540385" algn="l"/>
                        </a:tabLst>
                      </a:pPr>
                      <a:r>
                        <a:rPr lang="en-GB" sz="1100" kern="1000" dirty="0">
                          <a:effectLst/>
                        </a:rPr>
                        <a:t>1.4311</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1.4435</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1.4539</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1.4547</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 </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F0F0F0"/>
                    </a:solidFill>
                  </a:tcPr>
                </a:tc>
                <a:tc>
                  <a:txBody>
                    <a:bodyPr/>
                    <a:lstStyle/>
                    <a:p>
                      <a:pPr algn="ctr">
                        <a:spcBef>
                          <a:spcPts val="300"/>
                        </a:spcBef>
                        <a:spcAft>
                          <a:spcPts val="300"/>
                        </a:spcAft>
                        <a:tabLst>
                          <a:tab pos="180340" algn="l"/>
                          <a:tab pos="540385" algn="l"/>
                        </a:tabLst>
                      </a:pPr>
                      <a:r>
                        <a:rPr lang="en-GB" sz="1100" kern="1000" dirty="0">
                          <a:effectLst/>
                        </a:rPr>
                        <a:t>1.4541</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1.4571</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1.4410</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 </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E1E1E1"/>
                    </a:solidFill>
                  </a:tcPr>
                </a:tc>
                <a:tc>
                  <a:txBody>
                    <a:bodyPr/>
                    <a:lstStyle/>
                    <a:p>
                      <a:pPr algn="ctr">
                        <a:spcBef>
                          <a:spcPts val="300"/>
                        </a:spcBef>
                        <a:spcAft>
                          <a:spcPts val="300"/>
                        </a:spcAft>
                        <a:tabLst>
                          <a:tab pos="180340" algn="l"/>
                          <a:tab pos="540385" algn="l"/>
                        </a:tabLst>
                      </a:pPr>
                      <a:r>
                        <a:rPr lang="en-GB" sz="1100" kern="1000" dirty="0">
                          <a:effectLst/>
                        </a:rPr>
                        <a:t>1.4318</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1.4429</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1.4501</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solidFill>
                            <a:sysClr val="windowText" lastClr="000000"/>
                          </a:solidFill>
                          <a:effectLst/>
                        </a:rPr>
                        <a:t> </a:t>
                      </a:r>
                      <a:endParaRPr lang="nl-BE" sz="11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F0F0F0"/>
                    </a:solidFill>
                  </a:tcPr>
                </a:tc>
                <a:tc>
                  <a:txBody>
                    <a:bodyPr/>
                    <a:lstStyle/>
                    <a:p>
                      <a:pPr algn="ctr">
                        <a:spcBef>
                          <a:spcPts val="300"/>
                        </a:spcBef>
                        <a:spcAft>
                          <a:spcPts val="300"/>
                        </a:spcAft>
                        <a:tabLst>
                          <a:tab pos="180340" algn="l"/>
                          <a:tab pos="540385" algn="l"/>
                        </a:tabLst>
                      </a:pPr>
                      <a:r>
                        <a:rPr lang="en-GB" sz="1100" kern="1000" dirty="0">
                          <a:effectLst/>
                        </a:rPr>
                        <a:t>1.4306</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1.4432</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1.4507</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effectLst/>
                        </a:rPr>
                        <a:t> </a:t>
                      </a:r>
                      <a:endParaRPr lang="nl-BE" sz="11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E1E1E1"/>
                    </a:solidFill>
                  </a:tcPr>
                </a:tc>
                <a:tc>
                  <a:txBody>
                    <a:bodyPr/>
                    <a:lstStyle/>
                    <a:p>
                      <a:pPr algn="ctr">
                        <a:spcBef>
                          <a:spcPts val="300"/>
                        </a:spcBef>
                        <a:spcAft>
                          <a:spcPts val="300"/>
                        </a:spcAft>
                        <a:tabLst>
                          <a:tab pos="180340" algn="l"/>
                          <a:tab pos="540385" algn="l"/>
                        </a:tabLst>
                      </a:pPr>
                      <a:r>
                        <a:rPr lang="en-GB" sz="1100" kern="1000">
                          <a:effectLst/>
                        </a:rPr>
                        <a:t>1.4567</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1.4162</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effectLst/>
                        </a:rPr>
                        <a:t> </a:t>
                      </a:r>
                      <a:endParaRPr lang="nl-BE" sz="11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F0F0F0"/>
                    </a:solidFill>
                  </a:tcPr>
                </a:tc>
                <a:tc>
                  <a:txBody>
                    <a:bodyPr/>
                    <a:lstStyle/>
                    <a:p>
                      <a:pPr algn="ctr">
                        <a:spcBef>
                          <a:spcPts val="300"/>
                        </a:spcBef>
                        <a:spcAft>
                          <a:spcPts val="300"/>
                        </a:spcAft>
                        <a:tabLst>
                          <a:tab pos="180340" algn="l"/>
                          <a:tab pos="540385" algn="l"/>
                        </a:tabLst>
                      </a:pPr>
                      <a:r>
                        <a:rPr lang="en-GB" sz="1100" kern="1000">
                          <a:effectLst/>
                        </a:rPr>
                        <a:t>1.4482</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1.4662</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effectLst/>
                        </a:rPr>
                        <a:t> </a:t>
                      </a:r>
                      <a:endParaRPr lang="nl-BE" sz="11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E1E1E1"/>
                    </a:solidFill>
                  </a:tcPr>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1.4362</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 </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effectLst/>
                        </a:rPr>
                        <a:t> </a:t>
                      </a:r>
                      <a:endParaRPr lang="nl-BE" sz="11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F0F0F0"/>
                    </a:solidFill>
                  </a:tcPr>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1.4062</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 </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192046">
                <a:tc>
                  <a:txBody>
                    <a:bodyPr/>
                    <a:lstStyle/>
                    <a:p>
                      <a:pPr algn="ctr">
                        <a:spcBef>
                          <a:spcPts val="300"/>
                        </a:spcBef>
                        <a:spcAft>
                          <a:spcPts val="300"/>
                        </a:spcAft>
                        <a:tabLst>
                          <a:tab pos="180340" algn="l"/>
                          <a:tab pos="540385" algn="l"/>
                        </a:tabLst>
                      </a:pPr>
                      <a:r>
                        <a:rPr lang="en-GB" sz="1100" b="0" kern="1000" dirty="0">
                          <a:effectLst/>
                        </a:rPr>
                        <a:t> </a:t>
                      </a:r>
                      <a:endParaRPr lang="nl-BE" sz="11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rgbClr val="E1E1E1"/>
                    </a:solidFill>
                  </a:tcPr>
                </a:tc>
                <a:tc>
                  <a:txBody>
                    <a:bodyPr/>
                    <a:lstStyle/>
                    <a:p>
                      <a:pPr algn="ctr">
                        <a:spcBef>
                          <a:spcPts val="300"/>
                        </a:spcBef>
                        <a:spcAft>
                          <a:spcPts val="300"/>
                        </a:spcAft>
                        <a:tabLst>
                          <a:tab pos="180340" algn="l"/>
                          <a:tab pos="540385" algn="l"/>
                        </a:tabLst>
                      </a:pPr>
                      <a:r>
                        <a:rPr lang="en-GB" sz="1100" kern="1000">
                          <a:effectLst/>
                        </a:rPr>
                        <a:t> </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a:effectLst/>
                        </a:rPr>
                        <a:t>1.4578</a:t>
                      </a:r>
                      <a:endParaRPr lang="nl-BE" sz="11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Bef>
                          <a:spcPts val="300"/>
                        </a:spcBef>
                        <a:spcAft>
                          <a:spcPts val="300"/>
                        </a:spcAft>
                        <a:tabLst>
                          <a:tab pos="180340" algn="l"/>
                          <a:tab pos="540385" algn="l"/>
                        </a:tabLst>
                      </a:pPr>
                      <a:r>
                        <a:rPr lang="en-GB" sz="1100" kern="1000" dirty="0">
                          <a:effectLst/>
                        </a:rPr>
                        <a:t> </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tabLst>
                          <a:tab pos="180340" algn="l"/>
                          <a:tab pos="540385" algn="l"/>
                        </a:tabLst>
                      </a:pPr>
                      <a:r>
                        <a:rPr lang="en-GB" sz="1100" kern="1000" dirty="0">
                          <a:effectLst/>
                        </a:rPr>
                        <a:t> </a:t>
                      </a:r>
                      <a:endParaRPr lang="nl-BE" sz="11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r>
              <a:tr h="864208">
                <a:tc gridSpan="5">
                  <a:txBody>
                    <a:bodyPr/>
                    <a:lstStyle/>
                    <a:p>
                      <a:pPr>
                        <a:spcBef>
                          <a:spcPts val="300"/>
                        </a:spcBef>
                        <a:spcAft>
                          <a:spcPts val="300"/>
                        </a:spcAft>
                        <a:tabLst>
                          <a:tab pos="180340" algn="l"/>
                          <a:tab pos="540385" algn="l"/>
                        </a:tabLst>
                      </a:pPr>
                      <a:r>
                        <a:rPr lang="en-GB" sz="1100" dirty="0"/>
                        <a:t>NOTE 1	The Corrosion Resistance Classes are only intended for use with this grade selection procedure and are only applicable to </a:t>
                      </a:r>
                      <a:r>
                        <a:rPr lang="en-GB" sz="1100" dirty="0" smtClean="0"/>
                        <a:t>structural </a:t>
                      </a:r>
                      <a:r>
                        <a:rPr lang="en-GB" sz="1100" dirty="0"/>
                        <a:t>applications. </a:t>
                      </a:r>
                      <a:endParaRPr lang="nl-BE" sz="1100" dirty="0"/>
                    </a:p>
                    <a:p>
                      <a:pPr>
                        <a:spcBef>
                          <a:spcPts val="300"/>
                        </a:spcBef>
                        <a:spcAft>
                          <a:spcPts val="300"/>
                        </a:spcAft>
                        <a:tabLst>
                          <a:tab pos="180340" algn="l"/>
                          <a:tab pos="540385" algn="l"/>
                        </a:tabLst>
                      </a:pPr>
                      <a:r>
                        <a:rPr lang="en-GB" sz="1100" dirty="0"/>
                        <a:t>NOTE 2	A grade from a higher class may be used in place of the class indicated by the CRF.</a:t>
                      </a:r>
                      <a:endParaRPr lang="nl-BE" sz="1100" dirty="0"/>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p:sp>
        <p:nvSpPr>
          <p:cNvPr id="6" name="Content Placeholder 2"/>
          <p:cNvSpPr txBox="1">
            <a:spLocks/>
          </p:cNvSpPr>
          <p:nvPr/>
        </p:nvSpPr>
        <p:spPr>
          <a:xfrm>
            <a:off x="296334" y="1258252"/>
            <a:ext cx="3304919" cy="4879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Corrosion Resistance Factor (CRF)</a:t>
            </a:r>
          </a:p>
          <a:p>
            <a:pPr marL="0" indent="0" algn="ctr">
              <a:buFont typeface="Arial" panose="020B0604020202020204" pitchFamily="34" charset="0"/>
              <a:buNone/>
            </a:pPr>
            <a:r>
              <a:rPr lang="en-US" sz="1800" dirty="0" smtClean="0">
                <a:solidFill>
                  <a:schemeClr val="accent2"/>
                </a:solidFill>
              </a:rPr>
              <a:t>For the environment</a:t>
            </a:r>
          </a:p>
          <a:p>
            <a:pPr marL="0" indent="0" algn="ctr">
              <a:buFont typeface="Arial" panose="020B0604020202020204" pitchFamily="34" charset="0"/>
              <a:buNone/>
            </a:pPr>
            <a:endParaRPr lang="en-US" sz="1800" i="1" dirty="0" smtClean="0"/>
          </a:p>
          <a:p>
            <a:pPr marL="0" indent="0" algn="ctr">
              <a:buFont typeface="Arial" panose="020B0604020202020204" pitchFamily="34" charset="0"/>
              <a:buNone/>
            </a:pPr>
            <a:endParaRPr lang="en-US" sz="500" i="1" dirty="0" smtClean="0"/>
          </a:p>
          <a:p>
            <a:pPr marL="0" indent="0" algn="ctr">
              <a:buFont typeface="Arial" panose="020B0604020202020204" pitchFamily="34" charset="0"/>
              <a:buNone/>
            </a:pPr>
            <a:r>
              <a:rPr lang="en-US" sz="1800" dirty="0" smtClean="0"/>
              <a:t>Corrosion Resistance Class (CRC)</a:t>
            </a:r>
          </a:p>
          <a:p>
            <a:pPr marL="0" indent="0" algn="ctr">
              <a:buFont typeface="Arial" panose="020B0604020202020204" pitchFamily="34" charset="0"/>
              <a:buNone/>
            </a:pPr>
            <a:endParaRPr lang="en-US" sz="1800" dirty="0"/>
          </a:p>
          <a:p>
            <a:pPr marL="0" indent="0" algn="ctr">
              <a:buFont typeface="Arial" panose="020B0604020202020204" pitchFamily="34" charset="0"/>
              <a:buNone/>
            </a:pPr>
            <a:endParaRPr lang="en-US" sz="2000" dirty="0" smtClean="0"/>
          </a:p>
          <a:p>
            <a:pPr marL="0" indent="0" algn="ctr">
              <a:buFont typeface="Arial" panose="020B0604020202020204" pitchFamily="34" charset="0"/>
              <a:buNone/>
            </a:pPr>
            <a:endParaRPr lang="en-US" sz="2000" dirty="0" smtClean="0"/>
          </a:p>
        </p:txBody>
      </p:sp>
      <p:cxnSp>
        <p:nvCxnSpPr>
          <p:cNvPr id="7" name="Rechte verbindingslijn met pijl 4"/>
          <p:cNvCxnSpPr/>
          <p:nvPr/>
        </p:nvCxnSpPr>
        <p:spPr>
          <a:xfrm flipH="1">
            <a:off x="1948721" y="2070134"/>
            <a:ext cx="72" cy="45533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9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 selection procedure</a:t>
            </a:r>
            <a:endParaRPr lang="en-GB" dirty="0"/>
          </a:p>
        </p:txBody>
      </p:sp>
      <p:graphicFrame>
        <p:nvGraphicFramePr>
          <p:cNvPr id="5" name="Tabel 4"/>
          <p:cNvGraphicFramePr>
            <a:graphicFrameLocks noGrp="1"/>
          </p:cNvGraphicFramePr>
          <p:nvPr>
            <p:extLst/>
          </p:nvPr>
        </p:nvGraphicFramePr>
        <p:xfrm>
          <a:off x="2627005" y="1766629"/>
          <a:ext cx="6220662" cy="4239568"/>
        </p:xfrm>
        <a:graphic>
          <a:graphicData uri="http://schemas.openxmlformats.org/drawingml/2006/table">
            <a:tbl>
              <a:tblPr firstCol="1" bandRow="1">
                <a:tableStyleId>{F5AB1C69-6EDB-4FF4-983F-18BD219EF322}</a:tableStyleId>
              </a:tblPr>
              <a:tblGrid>
                <a:gridCol w="1243961"/>
                <a:gridCol w="1243961"/>
                <a:gridCol w="1243961"/>
                <a:gridCol w="1243961"/>
                <a:gridCol w="1244818"/>
              </a:tblGrid>
              <a:tr h="232336">
                <a:tc gridSpan="5">
                  <a:txBody>
                    <a:bodyPr/>
                    <a:lstStyle/>
                    <a:p>
                      <a:pPr>
                        <a:spcBef>
                          <a:spcPts val="300"/>
                        </a:spcBef>
                        <a:spcAft>
                          <a:spcPts val="300"/>
                        </a:spcAft>
                        <a:tabLst>
                          <a:tab pos="180340" algn="l"/>
                          <a:tab pos="540385" algn="l"/>
                        </a:tabLst>
                      </a:pPr>
                      <a:r>
                        <a:rPr lang="en-GB" sz="1500" kern="1000" dirty="0">
                          <a:effectLst/>
                        </a:rPr>
                        <a:t>Corrosion resistance class CRC</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I</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0F0F0"/>
                    </a:solidFill>
                  </a:tcPr>
                </a:tc>
                <a:tc>
                  <a:txBody>
                    <a:bodyPr/>
                    <a:lstStyle/>
                    <a:p>
                      <a:pPr algn="ctr">
                        <a:spcBef>
                          <a:spcPts val="300"/>
                        </a:spcBef>
                        <a:spcAft>
                          <a:spcPts val="300"/>
                        </a:spcAft>
                        <a:tabLst>
                          <a:tab pos="180340" algn="l"/>
                          <a:tab pos="540385" algn="l"/>
                        </a:tabLst>
                      </a:pPr>
                      <a:r>
                        <a:rPr lang="en-GB" sz="1500" kern="1000" dirty="0">
                          <a:effectLst/>
                        </a:rPr>
                        <a:t>II</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c>
                  <a:txBody>
                    <a:bodyPr/>
                    <a:lstStyle/>
                    <a:p>
                      <a:pPr algn="ctr">
                        <a:spcBef>
                          <a:spcPts val="300"/>
                        </a:spcBef>
                        <a:spcAft>
                          <a:spcPts val="300"/>
                        </a:spcAft>
                        <a:tabLst>
                          <a:tab pos="180340" algn="l"/>
                          <a:tab pos="540385" algn="l"/>
                        </a:tabLst>
                      </a:pPr>
                      <a:r>
                        <a:rPr lang="en-GB" sz="1500" kern="1000" dirty="0">
                          <a:effectLst/>
                        </a:rPr>
                        <a:t>III</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c>
                  <a:txBody>
                    <a:bodyPr/>
                    <a:lstStyle/>
                    <a:p>
                      <a:pPr algn="ctr">
                        <a:spcBef>
                          <a:spcPts val="300"/>
                        </a:spcBef>
                        <a:spcAft>
                          <a:spcPts val="300"/>
                        </a:spcAft>
                        <a:tabLst>
                          <a:tab pos="180340" algn="l"/>
                          <a:tab pos="540385" algn="l"/>
                        </a:tabLst>
                      </a:pPr>
                      <a:r>
                        <a:rPr lang="en-GB" sz="1500" kern="1000" dirty="0">
                          <a:effectLst/>
                        </a:rPr>
                        <a:t>IV</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c>
                  <a:txBody>
                    <a:bodyPr/>
                    <a:lstStyle/>
                    <a:p>
                      <a:pPr algn="ctr">
                        <a:spcBef>
                          <a:spcPts val="300"/>
                        </a:spcBef>
                        <a:spcAft>
                          <a:spcPts val="300"/>
                        </a:spcAft>
                        <a:tabLst>
                          <a:tab pos="180340" algn="l"/>
                          <a:tab pos="540385" algn="l"/>
                        </a:tabLst>
                      </a:pPr>
                      <a:r>
                        <a:rPr lang="en-GB" sz="1500" kern="1000" dirty="0">
                          <a:effectLst/>
                        </a:rPr>
                        <a:t>V</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1.4003</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CC66"/>
                    </a:solidFill>
                  </a:tcPr>
                </a:tc>
                <a:tc>
                  <a:txBody>
                    <a:bodyPr/>
                    <a:lstStyle/>
                    <a:p>
                      <a:pPr algn="ctr">
                        <a:spcBef>
                          <a:spcPts val="300"/>
                        </a:spcBef>
                        <a:spcAft>
                          <a:spcPts val="300"/>
                        </a:spcAft>
                        <a:tabLst>
                          <a:tab pos="180340" algn="l"/>
                          <a:tab pos="540385" algn="l"/>
                        </a:tabLst>
                      </a:pPr>
                      <a:r>
                        <a:rPr lang="en-GB" sz="1500" kern="1000" dirty="0">
                          <a:effectLst/>
                        </a:rPr>
                        <a:t>1.4301</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a:effectLst/>
                        </a:rPr>
                        <a:t>1.4401</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algn="ctr">
                        <a:spcBef>
                          <a:spcPts val="300"/>
                        </a:spcBef>
                        <a:spcAft>
                          <a:spcPts val="300"/>
                        </a:spcAft>
                        <a:tabLst>
                          <a:tab pos="180340" algn="l"/>
                          <a:tab pos="540385" algn="l"/>
                        </a:tabLst>
                      </a:pPr>
                      <a:r>
                        <a:rPr lang="en-GB" sz="1500" kern="1000">
                          <a:effectLst/>
                        </a:rPr>
                        <a:t>1.4439</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solidFill>
                      <a:srgbClr val="99FF66"/>
                    </a:solidFill>
                  </a:tcPr>
                </a:tc>
                <a:tc>
                  <a:txBody>
                    <a:bodyPr/>
                    <a:lstStyle/>
                    <a:p>
                      <a:pPr algn="ctr">
                        <a:spcBef>
                          <a:spcPts val="300"/>
                        </a:spcBef>
                        <a:spcAft>
                          <a:spcPts val="300"/>
                        </a:spcAft>
                        <a:tabLst>
                          <a:tab pos="180340" algn="l"/>
                          <a:tab pos="540385" algn="l"/>
                        </a:tabLst>
                      </a:pPr>
                      <a:r>
                        <a:rPr lang="en-GB" sz="1500" kern="1000">
                          <a:effectLst/>
                        </a:rPr>
                        <a:t>1.4565</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99FF66"/>
                    </a:solidFill>
                  </a:tcPr>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1.4016</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CC66"/>
                    </a:solidFill>
                  </a:tcPr>
                </a:tc>
                <a:tc>
                  <a:txBody>
                    <a:bodyPr/>
                    <a:lstStyle/>
                    <a:p>
                      <a:pPr algn="ctr">
                        <a:spcBef>
                          <a:spcPts val="300"/>
                        </a:spcBef>
                        <a:spcAft>
                          <a:spcPts val="300"/>
                        </a:spcAft>
                        <a:tabLst>
                          <a:tab pos="180340" algn="l"/>
                          <a:tab pos="540385" algn="l"/>
                        </a:tabLst>
                      </a:pPr>
                      <a:r>
                        <a:rPr lang="en-GB" sz="1500" kern="1000" dirty="0">
                          <a:effectLst/>
                        </a:rPr>
                        <a:t>1.4307</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a:effectLst/>
                        </a:rPr>
                        <a:t>1.4404</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tab pos="180340" algn="l"/>
                          <a:tab pos="540385" algn="l"/>
                        </a:tabLst>
                        <a:defRPr/>
                      </a:pPr>
                      <a:r>
                        <a:rPr lang="en-GB" sz="1500" kern="1000" dirty="0" smtClean="0">
                          <a:effectLst/>
                        </a:rPr>
                        <a:t>1.4539</a:t>
                      </a:r>
                      <a:endParaRPr lang="nl-BE" sz="1500" kern="10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solidFill>
                      <a:srgbClr val="99FF66"/>
                    </a:solidFill>
                  </a:tcPr>
                </a:tc>
                <a:tc>
                  <a:txBody>
                    <a:bodyPr/>
                    <a:lstStyle/>
                    <a:p>
                      <a:pPr algn="ctr">
                        <a:spcBef>
                          <a:spcPts val="300"/>
                        </a:spcBef>
                        <a:spcAft>
                          <a:spcPts val="300"/>
                        </a:spcAft>
                        <a:tabLst>
                          <a:tab pos="180340" algn="l"/>
                          <a:tab pos="540385" algn="l"/>
                        </a:tabLst>
                      </a:pPr>
                      <a:r>
                        <a:rPr lang="en-GB" sz="1500" kern="1000" dirty="0">
                          <a:effectLst/>
                        </a:rPr>
                        <a:t>1.4529</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99FF66"/>
                    </a:solidFill>
                  </a:tcPr>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1.4512 </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CC66"/>
                    </a:solidFill>
                  </a:tcPr>
                </a:tc>
                <a:tc>
                  <a:txBody>
                    <a:bodyPr/>
                    <a:lstStyle/>
                    <a:p>
                      <a:pPr algn="ctr">
                        <a:spcBef>
                          <a:spcPts val="300"/>
                        </a:spcBef>
                        <a:spcAft>
                          <a:spcPts val="300"/>
                        </a:spcAft>
                        <a:tabLst>
                          <a:tab pos="180340" algn="l"/>
                          <a:tab pos="540385" algn="l"/>
                        </a:tabLst>
                      </a:pPr>
                      <a:r>
                        <a:rPr lang="en-GB" sz="1500" kern="1000" dirty="0">
                          <a:effectLst/>
                        </a:rPr>
                        <a:t>1.4311</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a:effectLst/>
                        </a:rPr>
                        <a:t>1.4435</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tab pos="180340" algn="l"/>
                          <a:tab pos="540385" algn="l"/>
                        </a:tabLst>
                        <a:defRPr/>
                      </a:pPr>
                      <a:r>
                        <a:rPr lang="en-GB" sz="1500" kern="1000" dirty="0" smtClean="0">
                          <a:effectLst/>
                        </a:rPr>
                        <a:t>1.4462</a:t>
                      </a:r>
                      <a:endParaRPr lang="nl-BE" sz="1500" kern="10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solidFill>
                      <a:srgbClr val="FF7C80"/>
                    </a:solidFill>
                  </a:tcPr>
                </a:tc>
                <a:tc>
                  <a:txBody>
                    <a:bodyPr/>
                    <a:lstStyle/>
                    <a:p>
                      <a:pPr algn="ctr">
                        <a:spcBef>
                          <a:spcPts val="300"/>
                        </a:spcBef>
                        <a:spcAft>
                          <a:spcPts val="300"/>
                        </a:spcAft>
                        <a:tabLst>
                          <a:tab pos="180340" algn="l"/>
                          <a:tab pos="540385" algn="l"/>
                        </a:tabLst>
                      </a:pPr>
                      <a:r>
                        <a:rPr lang="en-GB" sz="1500" kern="1000" dirty="0">
                          <a:effectLst/>
                        </a:rPr>
                        <a:t>1.4547</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99FF66"/>
                    </a:solidFill>
                  </a:tcPr>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 </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0F0F0"/>
                    </a:solidFill>
                  </a:tcPr>
                </a:tc>
                <a:tc>
                  <a:txBody>
                    <a:bodyPr/>
                    <a:lstStyle/>
                    <a:p>
                      <a:pPr algn="ctr">
                        <a:spcBef>
                          <a:spcPts val="300"/>
                        </a:spcBef>
                        <a:spcAft>
                          <a:spcPts val="300"/>
                        </a:spcAft>
                        <a:tabLst>
                          <a:tab pos="180340" algn="l"/>
                          <a:tab pos="540385" algn="l"/>
                        </a:tabLst>
                      </a:pPr>
                      <a:r>
                        <a:rPr lang="en-GB" sz="1500" kern="1000" dirty="0">
                          <a:effectLst/>
                        </a:rPr>
                        <a:t>1.4541</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dirty="0">
                          <a:effectLst/>
                        </a:rPr>
                        <a:t>1.4571</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tab pos="180340" algn="l"/>
                          <a:tab pos="540385" algn="l"/>
                        </a:tabLst>
                        <a:defRPr/>
                      </a:pPr>
                      <a:r>
                        <a:rPr lang="en-GB" sz="1500" kern="1000" dirty="0">
                          <a:effectLst/>
                        </a:rPr>
                        <a:t> </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dirty="0">
                          <a:effectLst/>
                        </a:rPr>
                        <a:t>1.4410</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7C80"/>
                    </a:solidFill>
                  </a:tcPr>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 </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E1E1E1"/>
                    </a:solidFill>
                  </a:tcPr>
                </a:tc>
                <a:tc>
                  <a:txBody>
                    <a:bodyPr/>
                    <a:lstStyle/>
                    <a:p>
                      <a:pPr algn="ctr">
                        <a:spcBef>
                          <a:spcPts val="300"/>
                        </a:spcBef>
                        <a:spcAft>
                          <a:spcPts val="300"/>
                        </a:spcAft>
                        <a:tabLst>
                          <a:tab pos="180340" algn="l"/>
                          <a:tab pos="540385" algn="l"/>
                        </a:tabLst>
                      </a:pPr>
                      <a:r>
                        <a:rPr lang="en-GB" sz="1500" kern="1000" dirty="0">
                          <a:effectLst/>
                        </a:rPr>
                        <a:t>1.4318</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dirty="0">
                          <a:effectLst/>
                        </a:rPr>
                        <a:t>1.4429</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dirty="0">
                          <a:effectLst/>
                        </a:rPr>
                        <a:t>1.4501</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7C80"/>
                    </a:solidFill>
                  </a:tcPr>
                </a:tc>
              </a:tr>
              <a:tr h="232336">
                <a:tc>
                  <a:txBody>
                    <a:bodyPr/>
                    <a:lstStyle/>
                    <a:p>
                      <a:pPr algn="ctr">
                        <a:spcBef>
                          <a:spcPts val="300"/>
                        </a:spcBef>
                        <a:spcAft>
                          <a:spcPts val="300"/>
                        </a:spcAft>
                        <a:tabLst>
                          <a:tab pos="180340" algn="l"/>
                          <a:tab pos="540385" algn="l"/>
                        </a:tabLst>
                      </a:pPr>
                      <a:r>
                        <a:rPr lang="en-GB" sz="1500" b="0" kern="1000" dirty="0">
                          <a:solidFill>
                            <a:sysClr val="windowText" lastClr="000000"/>
                          </a:solidFill>
                          <a:effectLst/>
                        </a:rPr>
                        <a:t> </a:t>
                      </a:r>
                      <a:endParaRPr lang="nl-BE" sz="1500" b="0" kern="1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0F0F0"/>
                    </a:solidFill>
                  </a:tcPr>
                </a:tc>
                <a:tc>
                  <a:txBody>
                    <a:bodyPr/>
                    <a:lstStyle/>
                    <a:p>
                      <a:pPr algn="ctr">
                        <a:spcBef>
                          <a:spcPts val="300"/>
                        </a:spcBef>
                        <a:spcAft>
                          <a:spcPts val="300"/>
                        </a:spcAft>
                        <a:tabLst>
                          <a:tab pos="180340" algn="l"/>
                          <a:tab pos="540385" algn="l"/>
                        </a:tabLst>
                      </a:pPr>
                      <a:r>
                        <a:rPr lang="en-GB" sz="1500" kern="1000" dirty="0">
                          <a:effectLst/>
                        </a:rPr>
                        <a:t>1.4306</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dirty="0">
                          <a:effectLst/>
                        </a:rPr>
                        <a:t>1.4432</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dirty="0">
                          <a:effectLst/>
                        </a:rPr>
                        <a:t>1.4507</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7C80"/>
                    </a:solidFill>
                  </a:tcPr>
                </a:tc>
              </a:tr>
              <a:tr h="232336">
                <a:tc>
                  <a:txBody>
                    <a:bodyPr/>
                    <a:lstStyle/>
                    <a:p>
                      <a:pPr algn="ctr">
                        <a:spcBef>
                          <a:spcPts val="300"/>
                        </a:spcBef>
                        <a:spcAft>
                          <a:spcPts val="300"/>
                        </a:spcAft>
                        <a:tabLst>
                          <a:tab pos="180340" algn="l"/>
                          <a:tab pos="540385" algn="l"/>
                        </a:tabLst>
                      </a:pPr>
                      <a:r>
                        <a:rPr lang="en-GB" sz="1500" b="0" kern="1000" dirty="0">
                          <a:effectLst/>
                        </a:rPr>
                        <a:t> </a:t>
                      </a:r>
                      <a:endParaRPr lang="nl-BE" sz="15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E1E1E1"/>
                    </a:solidFill>
                  </a:tcPr>
                </a:tc>
                <a:tc>
                  <a:txBody>
                    <a:bodyPr/>
                    <a:lstStyle/>
                    <a:p>
                      <a:pPr algn="ctr">
                        <a:spcBef>
                          <a:spcPts val="300"/>
                        </a:spcBef>
                        <a:spcAft>
                          <a:spcPts val="300"/>
                        </a:spcAft>
                        <a:tabLst>
                          <a:tab pos="180340" algn="l"/>
                          <a:tab pos="540385" algn="l"/>
                        </a:tabLst>
                      </a:pPr>
                      <a:r>
                        <a:rPr lang="en-GB" sz="1500" kern="1000" dirty="0">
                          <a:effectLst/>
                        </a:rPr>
                        <a:t>1.4567</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438CCF"/>
                    </a:solidFill>
                  </a:tcPr>
                </a:tc>
                <a:tc>
                  <a:txBody>
                    <a:bodyPr/>
                    <a:lstStyle/>
                    <a:p>
                      <a:pPr algn="ctr">
                        <a:spcBef>
                          <a:spcPts val="300"/>
                        </a:spcBef>
                        <a:spcAft>
                          <a:spcPts val="300"/>
                        </a:spcAft>
                        <a:tabLst>
                          <a:tab pos="180340" algn="l"/>
                          <a:tab pos="540385" algn="l"/>
                        </a:tabLst>
                      </a:pPr>
                      <a:r>
                        <a:rPr lang="en-GB" sz="1500" kern="1000" dirty="0" smtClean="0">
                          <a:effectLst/>
                        </a:rPr>
                        <a:t>1.4578</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CCCCFF"/>
                    </a:solidFill>
                  </a:tcPr>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r>
              <a:tr h="232336">
                <a:tc>
                  <a:txBody>
                    <a:bodyPr/>
                    <a:lstStyle/>
                    <a:p>
                      <a:pPr algn="ctr">
                        <a:spcBef>
                          <a:spcPts val="300"/>
                        </a:spcBef>
                        <a:spcAft>
                          <a:spcPts val="300"/>
                        </a:spcAft>
                        <a:tabLst>
                          <a:tab pos="180340" algn="l"/>
                          <a:tab pos="540385" algn="l"/>
                        </a:tabLst>
                      </a:pPr>
                      <a:r>
                        <a:rPr lang="en-GB" sz="1500" b="0" kern="1000" dirty="0">
                          <a:effectLst/>
                        </a:rPr>
                        <a:t> </a:t>
                      </a:r>
                      <a:endParaRPr lang="nl-BE" sz="15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0F0F0"/>
                    </a:solidFill>
                  </a:tcPr>
                </a:tc>
                <a:tc>
                  <a:txBody>
                    <a:bodyPr/>
                    <a:lstStyle/>
                    <a:p>
                      <a:pPr algn="ctr">
                        <a:spcBef>
                          <a:spcPts val="300"/>
                        </a:spcBef>
                        <a:spcAft>
                          <a:spcPts val="300"/>
                        </a:spcAft>
                        <a:tabLst>
                          <a:tab pos="180340" algn="l"/>
                          <a:tab pos="540385" algn="l"/>
                        </a:tabLst>
                      </a:pPr>
                      <a:r>
                        <a:rPr lang="en-GB" sz="1500" kern="1000" dirty="0">
                          <a:effectLst/>
                        </a:rPr>
                        <a:t>1.4482</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FF00"/>
                    </a:solidFill>
                  </a:tcPr>
                </a:tc>
                <a:tc>
                  <a:txBody>
                    <a:bodyPr/>
                    <a:lstStyle/>
                    <a:p>
                      <a:pPr algn="ctr">
                        <a:spcBef>
                          <a:spcPts val="300"/>
                        </a:spcBef>
                        <a:spcAft>
                          <a:spcPts val="300"/>
                        </a:spcAft>
                        <a:tabLst>
                          <a:tab pos="180340" algn="l"/>
                          <a:tab pos="540385" algn="l"/>
                        </a:tabLst>
                      </a:pPr>
                      <a:r>
                        <a:rPr lang="en-GB" sz="1500" kern="1000" dirty="0">
                          <a:effectLst/>
                        </a:rPr>
                        <a:t>1.4662</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FF00"/>
                    </a:solidFill>
                  </a:tcPr>
                </a:tc>
                <a:tc>
                  <a:txBody>
                    <a:bodyPr/>
                    <a:lstStyle/>
                    <a:p>
                      <a:pPr algn="ctr">
                        <a:spcBef>
                          <a:spcPts val="300"/>
                        </a:spcBef>
                        <a:spcAft>
                          <a:spcPts val="300"/>
                        </a:spcAft>
                        <a:tabLst>
                          <a:tab pos="180340" algn="l"/>
                          <a:tab pos="540385" algn="l"/>
                        </a:tabLst>
                      </a:pPr>
                      <a:r>
                        <a:rPr lang="en-GB" sz="1500" kern="1000" dirty="0">
                          <a:effectLst/>
                        </a:rPr>
                        <a:t> </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dirty="0">
                          <a:effectLst/>
                        </a:rPr>
                        <a:t> </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r>
              <a:tr h="232336">
                <a:tc>
                  <a:txBody>
                    <a:bodyPr/>
                    <a:lstStyle/>
                    <a:p>
                      <a:pPr algn="ctr">
                        <a:spcBef>
                          <a:spcPts val="300"/>
                        </a:spcBef>
                        <a:spcAft>
                          <a:spcPts val="300"/>
                        </a:spcAft>
                        <a:tabLst>
                          <a:tab pos="180340" algn="l"/>
                          <a:tab pos="540385" algn="l"/>
                        </a:tabLst>
                      </a:pPr>
                      <a:r>
                        <a:rPr lang="en-GB" sz="1500" b="0" kern="1000" dirty="0">
                          <a:effectLst/>
                        </a:rPr>
                        <a:t> </a:t>
                      </a:r>
                      <a:endParaRPr lang="nl-BE" sz="15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E1E1E1"/>
                    </a:solidFill>
                  </a:tcPr>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c>
                  <a:txBody>
                    <a:bodyPr/>
                    <a:lstStyle/>
                    <a:p>
                      <a:pPr algn="ctr">
                        <a:spcBef>
                          <a:spcPts val="300"/>
                        </a:spcBef>
                        <a:spcAft>
                          <a:spcPts val="300"/>
                        </a:spcAft>
                        <a:tabLst>
                          <a:tab pos="180340" algn="l"/>
                          <a:tab pos="540385" algn="l"/>
                        </a:tabLst>
                      </a:pPr>
                      <a:r>
                        <a:rPr lang="en-GB" sz="1500" kern="1000">
                          <a:effectLst/>
                        </a:rPr>
                        <a:t>1.4362</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FF00"/>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tab pos="180340" algn="l"/>
                          <a:tab pos="540385" algn="l"/>
                        </a:tabLst>
                        <a:defRPr/>
                      </a:pPr>
                      <a:endParaRPr lang="nl-BE" sz="1500" kern="10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r>
              <a:tr h="232336">
                <a:tc>
                  <a:txBody>
                    <a:bodyPr/>
                    <a:lstStyle/>
                    <a:p>
                      <a:pPr algn="ctr">
                        <a:spcBef>
                          <a:spcPts val="300"/>
                        </a:spcBef>
                        <a:spcAft>
                          <a:spcPts val="300"/>
                        </a:spcAft>
                        <a:tabLst>
                          <a:tab pos="180340" algn="l"/>
                          <a:tab pos="540385" algn="l"/>
                        </a:tabLst>
                      </a:pPr>
                      <a:r>
                        <a:rPr lang="en-GB" sz="1500" b="0" kern="1000" dirty="0">
                          <a:effectLst/>
                        </a:rPr>
                        <a:t> </a:t>
                      </a:r>
                      <a:endParaRPr lang="nl-BE" sz="15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0F0F0"/>
                    </a:solidFill>
                  </a:tcPr>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c>
                  <a:txBody>
                    <a:bodyPr/>
                    <a:lstStyle/>
                    <a:p>
                      <a:pPr algn="ctr">
                        <a:spcBef>
                          <a:spcPts val="300"/>
                        </a:spcBef>
                        <a:spcAft>
                          <a:spcPts val="300"/>
                        </a:spcAft>
                        <a:tabLst>
                          <a:tab pos="180340" algn="l"/>
                          <a:tab pos="540385" algn="l"/>
                        </a:tabLst>
                      </a:pPr>
                      <a:r>
                        <a:rPr lang="en-GB" sz="1500" kern="1000" dirty="0">
                          <a:effectLst/>
                        </a:rPr>
                        <a:t>1.4062</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FF00"/>
                    </a:solidFill>
                  </a:tcPr>
                </a:tc>
                <a:tc>
                  <a:txBody>
                    <a:bodyPr/>
                    <a:lstStyle/>
                    <a:p>
                      <a:pPr algn="ctr">
                        <a:spcBef>
                          <a:spcPts val="300"/>
                        </a:spcBef>
                        <a:spcAft>
                          <a:spcPts val="300"/>
                        </a:spcAft>
                        <a:tabLst>
                          <a:tab pos="180340" algn="l"/>
                          <a:tab pos="540385" algn="l"/>
                        </a:tabLst>
                      </a:pPr>
                      <a:r>
                        <a:rPr lang="en-GB" sz="1500" kern="1000" dirty="0">
                          <a:effectLst/>
                        </a:rPr>
                        <a:t> </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r>
              <a:tr h="232336">
                <a:tc>
                  <a:txBody>
                    <a:bodyPr/>
                    <a:lstStyle/>
                    <a:p>
                      <a:pPr algn="ctr">
                        <a:spcBef>
                          <a:spcPts val="300"/>
                        </a:spcBef>
                        <a:spcAft>
                          <a:spcPts val="300"/>
                        </a:spcAft>
                        <a:tabLst>
                          <a:tab pos="180340" algn="l"/>
                          <a:tab pos="540385" algn="l"/>
                        </a:tabLst>
                      </a:pPr>
                      <a:r>
                        <a:rPr lang="en-GB" sz="1500" b="0" kern="1000" dirty="0">
                          <a:effectLst/>
                        </a:rPr>
                        <a:t> </a:t>
                      </a:r>
                      <a:endParaRPr lang="nl-BE" sz="1500" b="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E1E1E1"/>
                    </a:solidFill>
                  </a:tcPr>
                </a:tc>
                <a:tc>
                  <a:txBody>
                    <a:bodyPr/>
                    <a:lstStyle/>
                    <a:p>
                      <a:pPr algn="ctr">
                        <a:spcBef>
                          <a:spcPts val="300"/>
                        </a:spcBef>
                        <a:spcAft>
                          <a:spcPts val="300"/>
                        </a:spcAft>
                        <a:tabLst>
                          <a:tab pos="180340" algn="l"/>
                          <a:tab pos="540385" algn="l"/>
                        </a:tabLst>
                      </a:pPr>
                      <a:r>
                        <a:rPr lang="en-GB" sz="1500" kern="1000">
                          <a:effectLst/>
                        </a:rPr>
                        <a:t> </a:t>
                      </a:r>
                      <a:endParaRPr lang="nl-BE" sz="15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tab pos="180340" algn="l"/>
                          <a:tab pos="540385" algn="l"/>
                        </a:tabLst>
                        <a:defRPr/>
                      </a:pPr>
                      <a:r>
                        <a:rPr lang="en-GB" sz="1500" kern="1000" dirty="0" smtClean="0">
                          <a:effectLst/>
                        </a:rPr>
                        <a:t>1.4162</a:t>
                      </a:r>
                      <a:endParaRPr lang="nl-BE" sz="1500" kern="10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solidFill>
                      <a:srgbClr val="FFFF00"/>
                    </a:solidFill>
                  </a:tcPr>
                </a:tc>
                <a:tc>
                  <a:txBody>
                    <a:bodyPr/>
                    <a:lstStyle/>
                    <a:p>
                      <a:pPr algn="ctr">
                        <a:spcBef>
                          <a:spcPts val="300"/>
                        </a:spcBef>
                        <a:spcAft>
                          <a:spcPts val="300"/>
                        </a:spcAft>
                        <a:tabLst>
                          <a:tab pos="180340" algn="l"/>
                          <a:tab pos="540385" algn="l"/>
                        </a:tabLst>
                      </a:pPr>
                      <a:r>
                        <a:rPr lang="en-GB" sz="1500" kern="1000" dirty="0">
                          <a:effectLst/>
                        </a:rPr>
                        <a:t> </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tc>
                <a:tc>
                  <a:txBody>
                    <a:bodyPr/>
                    <a:lstStyle/>
                    <a:p>
                      <a:pPr algn="ctr">
                        <a:spcBef>
                          <a:spcPts val="300"/>
                        </a:spcBef>
                        <a:spcAft>
                          <a:spcPts val="300"/>
                        </a:spcAft>
                        <a:tabLst>
                          <a:tab pos="180340" algn="l"/>
                          <a:tab pos="540385" algn="l"/>
                        </a:tabLst>
                      </a:pPr>
                      <a:r>
                        <a:rPr lang="en-GB" sz="1500" kern="1000" dirty="0">
                          <a:effectLst/>
                        </a:rPr>
                        <a:t> </a:t>
                      </a:r>
                      <a:endParaRPr lang="nl-BE" sz="15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318" marR="71318" marT="0" marB="0" anchor="b"/>
                </a:tc>
              </a:tr>
              <a:tr h="1045515">
                <a:tc gridSpan="5">
                  <a:txBody>
                    <a:bodyPr/>
                    <a:lstStyle/>
                    <a:p>
                      <a:pPr>
                        <a:spcBef>
                          <a:spcPts val="300"/>
                        </a:spcBef>
                        <a:spcAft>
                          <a:spcPts val="300"/>
                        </a:spcAft>
                        <a:tabLst>
                          <a:tab pos="180340" algn="l"/>
                          <a:tab pos="540385" algn="l"/>
                        </a:tabLst>
                      </a:pPr>
                      <a:r>
                        <a:rPr lang="en-GB" sz="1500" dirty="0"/>
                        <a:t>NOTE 1	The Corrosion Resistance Classes are only intended for use with this grade selection procedure and are only applicable to </a:t>
                      </a:r>
                      <a:r>
                        <a:rPr lang="en-GB" sz="1500" dirty="0" smtClean="0"/>
                        <a:t>structural </a:t>
                      </a:r>
                      <a:r>
                        <a:rPr lang="en-GB" sz="1500" dirty="0"/>
                        <a:t>applications. </a:t>
                      </a:r>
                      <a:endParaRPr lang="nl-BE" sz="1500" dirty="0"/>
                    </a:p>
                    <a:p>
                      <a:pPr>
                        <a:spcBef>
                          <a:spcPts val="300"/>
                        </a:spcBef>
                        <a:spcAft>
                          <a:spcPts val="300"/>
                        </a:spcAft>
                        <a:tabLst>
                          <a:tab pos="180340" algn="l"/>
                          <a:tab pos="540385" algn="l"/>
                        </a:tabLst>
                      </a:pPr>
                      <a:r>
                        <a:rPr lang="en-GB" sz="1500" dirty="0"/>
                        <a:t>NOTE 2	A grade from a higher class may be used in place of the class indicated by the CRF.</a:t>
                      </a:r>
                      <a:endParaRPr lang="nl-BE" sz="1500" dirty="0"/>
                    </a:p>
                  </a:txBody>
                  <a:tcPr marL="71318" marR="71318"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p:pic>
        <p:nvPicPr>
          <p:cNvPr id="7" name="table"/>
          <p:cNvPicPr>
            <a:picLocks noChangeAspect="1"/>
          </p:cNvPicPr>
          <p:nvPr/>
        </p:nvPicPr>
        <p:blipFill>
          <a:blip r:embed="rId2"/>
          <a:stretch>
            <a:fillRect/>
          </a:stretch>
        </p:blipFill>
        <p:spPr>
          <a:xfrm>
            <a:off x="525992" y="3713479"/>
            <a:ext cx="2021106" cy="2306320"/>
          </a:xfrm>
          <a:prstGeom prst="rect">
            <a:avLst/>
          </a:prstGeom>
        </p:spPr>
      </p:pic>
      <p:cxnSp>
        <p:nvCxnSpPr>
          <p:cNvPr id="10" name="Rechte verbindingslijn met pijl 9"/>
          <p:cNvCxnSpPr/>
          <p:nvPr/>
        </p:nvCxnSpPr>
        <p:spPr>
          <a:xfrm>
            <a:off x="2888166" y="1616927"/>
            <a:ext cx="5709424"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2888166" y="1193948"/>
            <a:ext cx="5798634" cy="369332"/>
          </a:xfrm>
          <a:prstGeom prst="rect">
            <a:avLst/>
          </a:prstGeom>
          <a:noFill/>
        </p:spPr>
        <p:txBody>
          <a:bodyPr wrap="square" rtlCol="0">
            <a:spAutoFit/>
          </a:bodyPr>
          <a:lstStyle/>
          <a:p>
            <a:pPr algn="ctr"/>
            <a:r>
              <a:rPr lang="fr-BE" dirty="0" err="1" smtClean="0">
                <a:solidFill>
                  <a:schemeClr val="accent1">
                    <a:lumMod val="50000"/>
                  </a:schemeClr>
                </a:solidFill>
              </a:rPr>
              <a:t>Increasing</a:t>
            </a:r>
            <a:r>
              <a:rPr lang="fr-BE" dirty="0" smtClean="0">
                <a:solidFill>
                  <a:schemeClr val="accent1">
                    <a:lumMod val="50000"/>
                  </a:schemeClr>
                </a:solidFill>
              </a:rPr>
              <a:t> </a:t>
            </a:r>
            <a:r>
              <a:rPr lang="fr-BE" dirty="0" err="1" smtClean="0">
                <a:solidFill>
                  <a:schemeClr val="accent1">
                    <a:lumMod val="50000"/>
                  </a:schemeClr>
                </a:solidFill>
              </a:rPr>
              <a:t>alloy</a:t>
            </a:r>
            <a:r>
              <a:rPr lang="fr-BE" dirty="0" smtClean="0">
                <a:solidFill>
                  <a:schemeClr val="accent1">
                    <a:lumMod val="50000"/>
                  </a:schemeClr>
                </a:solidFill>
              </a:rPr>
              <a:t> additions, i.e. more corrosion </a:t>
            </a:r>
            <a:r>
              <a:rPr lang="fr-BE" dirty="0" err="1" smtClean="0">
                <a:solidFill>
                  <a:schemeClr val="accent1">
                    <a:lumMod val="50000"/>
                  </a:schemeClr>
                </a:solidFill>
              </a:rPr>
              <a:t>resistant</a:t>
            </a:r>
            <a:endParaRPr lang="nl-BE" dirty="0">
              <a:solidFill>
                <a:schemeClr val="accent1">
                  <a:lumMod val="50000"/>
                </a:schemeClr>
              </a:solidFill>
            </a:endParaRPr>
          </a:p>
        </p:txBody>
      </p:sp>
      <p:sp>
        <p:nvSpPr>
          <p:cNvPr id="3" name="Rectangle 2"/>
          <p:cNvSpPr/>
          <p:nvPr/>
        </p:nvSpPr>
        <p:spPr>
          <a:xfrm>
            <a:off x="261098" y="1668210"/>
            <a:ext cx="2286000" cy="923330"/>
          </a:xfrm>
          <a:prstGeom prst="rect">
            <a:avLst/>
          </a:prstGeom>
        </p:spPr>
        <p:txBody>
          <a:bodyPr wrap="square">
            <a:spAutoFit/>
          </a:bodyPr>
          <a:lstStyle/>
          <a:p>
            <a:pPr algn="ctr"/>
            <a:r>
              <a:rPr lang="en-GB" dirty="0">
                <a:solidFill>
                  <a:schemeClr val="accent1">
                    <a:lumMod val="50000"/>
                  </a:schemeClr>
                </a:solidFill>
              </a:rPr>
              <a:t>More negative values of CRF require more resistant alloy.</a:t>
            </a:r>
          </a:p>
        </p:txBody>
      </p:sp>
    </p:spTree>
    <p:extLst>
      <p:ext uri="{BB962C8B-B14F-4D97-AF65-F5344CB8AC3E}">
        <p14:creationId xmlns:p14="http://schemas.microsoft.com/office/powerpoint/2010/main" val="1760705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Properties of Stainless Steel</a:t>
            </a:r>
            <a:endParaRPr lang="en-US"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389841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Mechanical Characteristics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5992" y="1190624"/>
                <a:ext cx="8092016" cy="4879975"/>
              </a:xfrm>
            </p:spPr>
            <p:txBody>
              <a:bodyPr/>
              <a:lstStyle/>
              <a:p>
                <a:pPr marL="0" indent="0">
                  <a:buNone/>
                </a:pPr>
                <a:r>
                  <a:rPr lang="en-GB" sz="1800" b="1" dirty="0"/>
                  <a:t>Strength</a:t>
                </a:r>
              </a:p>
              <a:p>
                <a:pPr marL="0" indent="0">
                  <a:buNone/>
                </a:pPr>
                <a:r>
                  <a:rPr lang="en-US" sz="1800" dirty="0"/>
                  <a:t>In design calculations, the characteristic yield strength </a:t>
                </a:r>
                <a14:m>
                  <m:oMath xmlns:m="http://schemas.openxmlformats.org/officeDocument/2006/math">
                    <m:sSub>
                      <m:sSubPr>
                        <m:ctrlPr>
                          <a:rPr lang="en-US" sz="1800" i="1">
                            <a:latin typeface="Cambria Math" panose="02040503050406030204" pitchFamily="18" charset="0"/>
                          </a:rPr>
                        </m:ctrlPr>
                      </m:sSubPr>
                      <m:e>
                        <m:r>
                          <a:rPr lang="fr-BE" sz="1800" i="1">
                            <a:latin typeface="Cambria Math" panose="02040503050406030204" pitchFamily="18" charset="0"/>
                          </a:rPr>
                          <m:t>𝑓</m:t>
                        </m:r>
                      </m:e>
                      <m:sub>
                        <m:r>
                          <a:rPr lang="fr-BE" sz="1800" i="1">
                            <a:latin typeface="Cambria Math" panose="02040503050406030204" pitchFamily="18" charset="0"/>
                          </a:rPr>
                          <m:t>𝑦</m:t>
                        </m:r>
                      </m:sub>
                    </m:sSub>
                  </m:oMath>
                </a14:m>
                <a:r>
                  <a:rPr lang="en-US" sz="1800" dirty="0"/>
                  <a:t> and characteristic ultimate strength </a:t>
                </a:r>
                <a14:m>
                  <m:oMath xmlns:m="http://schemas.openxmlformats.org/officeDocument/2006/math">
                    <m:sSub>
                      <m:sSubPr>
                        <m:ctrlPr>
                          <a:rPr lang="en-US" sz="1800" i="1">
                            <a:latin typeface="Cambria Math" panose="02040503050406030204" pitchFamily="18" charset="0"/>
                          </a:rPr>
                        </m:ctrlPr>
                      </m:sSubPr>
                      <m:e>
                        <m:r>
                          <a:rPr lang="fr-BE" sz="1800" i="1">
                            <a:latin typeface="Cambria Math" panose="02040503050406030204" pitchFamily="18" charset="0"/>
                          </a:rPr>
                          <m:t>𝑓</m:t>
                        </m:r>
                      </m:e>
                      <m:sub>
                        <m:r>
                          <a:rPr lang="fr-BE" sz="1800" i="1">
                            <a:latin typeface="Cambria Math" panose="02040503050406030204" pitchFamily="18" charset="0"/>
                          </a:rPr>
                          <m:t>𝑢</m:t>
                        </m:r>
                      </m:sub>
                    </m:sSub>
                  </m:oMath>
                </a14:m>
                <a:r>
                  <a:rPr lang="en-US" sz="1800" dirty="0"/>
                  <a:t> are taken as the minimum specified values for the 0,2% proof strength (</a:t>
                </a:r>
                <a14:m>
                  <m:oMath xmlns:m="http://schemas.openxmlformats.org/officeDocument/2006/math">
                    <m:sSub>
                      <m:sSubPr>
                        <m:ctrlPr>
                          <a:rPr lang="en-US" sz="1800" i="1">
                            <a:latin typeface="Cambria Math" panose="02040503050406030204" pitchFamily="18" charset="0"/>
                          </a:rPr>
                        </m:ctrlPr>
                      </m:sSubPr>
                      <m:e>
                        <m:r>
                          <a:rPr lang="fr-BE" sz="1800" i="1">
                            <a:latin typeface="Cambria Math" panose="02040503050406030204" pitchFamily="18" charset="0"/>
                          </a:rPr>
                          <m:t>𝑅</m:t>
                        </m:r>
                      </m:e>
                      <m:sub>
                        <m:r>
                          <a:rPr lang="fr-BE" sz="1800" i="1">
                            <a:latin typeface="Cambria Math" panose="02040503050406030204" pitchFamily="18" charset="0"/>
                          </a:rPr>
                          <m:t>𝑝</m:t>
                        </m:r>
                        <m:r>
                          <a:rPr lang="fr-BE" sz="1800" i="1">
                            <a:latin typeface="Cambria Math" panose="02040503050406030204" pitchFamily="18" charset="0"/>
                          </a:rPr>
                          <m:t>0,2</m:t>
                        </m:r>
                      </m:sub>
                    </m:sSub>
                  </m:oMath>
                </a14:m>
                <a:r>
                  <a:rPr lang="en-US" sz="1800" dirty="0"/>
                  <a:t>) and tensile strength (</a:t>
                </a:r>
                <a14:m>
                  <m:oMath xmlns:m="http://schemas.openxmlformats.org/officeDocument/2006/math">
                    <m:sSub>
                      <m:sSubPr>
                        <m:ctrlPr>
                          <a:rPr lang="en-US" sz="1800" i="1">
                            <a:latin typeface="Cambria Math" panose="02040503050406030204" pitchFamily="18" charset="0"/>
                          </a:rPr>
                        </m:ctrlPr>
                      </m:sSubPr>
                      <m:e>
                        <m:r>
                          <a:rPr lang="fr-BE" sz="1800" i="1">
                            <a:latin typeface="Cambria Math" panose="02040503050406030204" pitchFamily="18" charset="0"/>
                          </a:rPr>
                          <m:t>𝑅</m:t>
                        </m:r>
                      </m:e>
                      <m:sub>
                        <m:r>
                          <a:rPr lang="fr-BE" sz="1800" i="1">
                            <a:latin typeface="Cambria Math" panose="02040503050406030204" pitchFamily="18" charset="0"/>
                          </a:rPr>
                          <m:t>𝑚</m:t>
                        </m:r>
                      </m:sub>
                    </m:sSub>
                  </m:oMath>
                </a14:m>
                <a:r>
                  <a:rPr lang="en-US" sz="1800" dirty="0"/>
                  <a:t>) given in EN 10088-4 and 5 </a:t>
                </a:r>
                <a:r>
                  <a:rPr lang="en-US" sz="1800" dirty="0" smtClean="0"/>
                  <a:t>(see next slide). </a:t>
                </a:r>
              </a:p>
              <a:p>
                <a:pPr marL="0" indent="0">
                  <a:buNone/>
                </a:pPr>
                <a:r>
                  <a:rPr lang="en-US" sz="1800" dirty="0" smtClean="0"/>
                  <a:t>These </a:t>
                </a:r>
                <a:r>
                  <a:rPr lang="en-US" sz="1800" dirty="0"/>
                  <a:t>values apply to material in the annealed condition, and hence are conservative for material or sections which have undergone cold working during fabrication. Structural sections are rarely delivered in the annealed condition.</a:t>
                </a:r>
                <a:endParaRPr lang="en-GB" sz="1800" dirty="0"/>
              </a:p>
              <a:p>
                <a:pPr marL="0" indent="0">
                  <a:lnSpc>
                    <a:spcPct val="100000"/>
                  </a:lnSpc>
                  <a:spcBef>
                    <a:spcPts val="0"/>
                  </a:spcBef>
                  <a:buNone/>
                  <a:defRPr/>
                </a:pPr>
                <a:endParaRPr lang="fr-BE" sz="1800" dirty="0" smtClean="0">
                  <a:cs typeface="Times New Roman" pitchFamily="18" charset="0"/>
                </a:endParaRPr>
              </a:p>
              <a:p>
                <a:pPr marL="0" indent="0">
                  <a:buNone/>
                </a:pPr>
                <a:r>
                  <a:rPr lang="en-GB" sz="1800" b="1" dirty="0"/>
                  <a:t>Modulus of elasticity</a:t>
                </a:r>
              </a:p>
              <a:p>
                <a:pPr marL="0" indent="0">
                  <a:buNone/>
                </a:pPr>
                <a:r>
                  <a:rPr lang="en-US" sz="1800" dirty="0"/>
                  <a:t>For structural design, it is recommended that a value of </a:t>
                </a:r>
                <a:r>
                  <a:rPr lang="en-US" sz="1800" b="1" dirty="0"/>
                  <a:t>E = </a:t>
                </a:r>
                <a:r>
                  <a:rPr lang="en-GB" sz="1800" b="1" dirty="0"/>
                  <a:t>200</a:t>
                </a:r>
                <a:r>
                  <a:rPr lang="en-GB" sz="1800" b="1" dirty="0">
                    <a:sym typeface="Symbol" panose="05050102010706020507" pitchFamily="18" charset="2"/>
                  </a:rPr>
                  <a:t></a:t>
                </a:r>
                <a:r>
                  <a:rPr lang="en-GB" sz="1800" b="1" dirty="0"/>
                  <a:t>10</a:t>
                </a:r>
                <a:r>
                  <a:rPr lang="en-GB" sz="1800" b="1" baseline="30000" dirty="0"/>
                  <a:t>3</a:t>
                </a:r>
                <a:r>
                  <a:rPr lang="en-GB" sz="1800" b="1" dirty="0"/>
                  <a:t> N/mm</a:t>
                </a:r>
                <a:r>
                  <a:rPr lang="en-GB" sz="1800" b="1" baseline="30000" dirty="0"/>
                  <a:t>2</a:t>
                </a:r>
                <a:r>
                  <a:rPr lang="en-GB" sz="1800" b="1" dirty="0"/>
                  <a:t> </a:t>
                </a:r>
                <a:r>
                  <a:rPr lang="en-US" sz="1800" dirty="0"/>
                  <a:t>is used for the modulus of elasticity for all stainless steels.</a:t>
                </a:r>
              </a:p>
              <a:p>
                <a:pPr marL="0" indent="0">
                  <a:buNone/>
                </a:pPr>
                <a:endParaRPr lang="en-US" sz="1800" dirty="0"/>
              </a:p>
              <a:p>
                <a:pPr marL="0" indent="0">
                  <a:buNone/>
                </a:pPr>
                <a:r>
                  <a:rPr lang="en-GB" sz="1800" b="1" dirty="0"/>
                  <a:t>Other parameters</a:t>
                </a:r>
              </a:p>
              <a:p>
                <a:pPr marL="0" indent="0">
                  <a:buNone/>
                </a:pPr>
                <a:r>
                  <a:rPr lang="en-US" sz="1800" dirty="0"/>
                  <a:t>A value of </a:t>
                </a:r>
                <a:r>
                  <a:rPr lang="en-US" sz="1800" b="1" dirty="0" err="1" smtClean="0"/>
                  <a:t>ν</a:t>
                </a:r>
                <a:r>
                  <a:rPr lang="en-US" sz="1800" b="1" dirty="0" smtClean="0"/>
                  <a:t> = 0,3</a:t>
                </a:r>
                <a:r>
                  <a:rPr lang="en-US" sz="1800" dirty="0" smtClean="0"/>
                  <a:t> </a:t>
                </a:r>
                <a:r>
                  <a:rPr lang="en-US" sz="1800" dirty="0"/>
                  <a:t>can be taken for Poisson’s ratio and </a:t>
                </a:r>
                <a:r>
                  <a:rPr lang="en-US" sz="1800" b="1" dirty="0" smtClean="0"/>
                  <a:t>G = </a:t>
                </a:r>
                <a:r>
                  <a:rPr lang="en-GB" sz="1800" b="1" dirty="0" smtClean="0"/>
                  <a:t>76,9</a:t>
                </a:r>
                <a:r>
                  <a:rPr lang="en-GB" sz="1800" b="1" dirty="0">
                    <a:sym typeface="Symbol" panose="05050102010706020507" pitchFamily="18" charset="2"/>
                  </a:rPr>
                  <a:t></a:t>
                </a:r>
                <a:r>
                  <a:rPr lang="en-GB" sz="1800" b="1" dirty="0"/>
                  <a:t>10</a:t>
                </a:r>
                <a:r>
                  <a:rPr lang="en-GB" sz="1800" b="1" baseline="30000" dirty="0"/>
                  <a:t>3</a:t>
                </a:r>
                <a:r>
                  <a:rPr lang="en-GB" sz="1800" b="1" dirty="0"/>
                  <a:t> N/mm</a:t>
                </a:r>
                <a:r>
                  <a:rPr lang="en-GB" sz="1800" b="1" baseline="30000" dirty="0"/>
                  <a:t>2</a:t>
                </a:r>
                <a:r>
                  <a:rPr lang="en-GB" sz="1800" b="1" dirty="0"/>
                  <a:t> </a:t>
                </a:r>
                <a:r>
                  <a:rPr lang="en-US" sz="1800" dirty="0"/>
                  <a:t>for the shear modulus, G.</a:t>
                </a:r>
                <a:endParaRPr lang="en-GB" sz="1800" dirty="0"/>
              </a:p>
              <a:p>
                <a:pPr marL="0" indent="0">
                  <a:lnSpc>
                    <a:spcPct val="100000"/>
                  </a:lnSpc>
                  <a:spcBef>
                    <a:spcPts val="0"/>
                  </a:spcBef>
                  <a:buNone/>
                  <a:defRPr/>
                </a:pPr>
                <a:endParaRPr lang="nl-BE" sz="1800" dirty="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5992" y="1190624"/>
                <a:ext cx="8092016" cy="4879975"/>
              </a:xfrm>
              <a:blipFill rotWithShape="0">
                <a:blip r:embed="rId2"/>
                <a:stretch>
                  <a:fillRect l="-602" t="-1124"/>
                </a:stretch>
              </a:blipFill>
            </p:spPr>
            <p:txBody>
              <a:bodyPr/>
              <a:lstStyle/>
              <a:p>
                <a:r>
                  <a:rPr lang="fr-FR">
                    <a:noFill/>
                  </a:rPr>
                  <a:t> </a:t>
                </a:r>
              </a:p>
            </p:txBody>
          </p:sp>
        </mc:Fallback>
      </mc:AlternateContent>
    </p:spTree>
    <p:extLst>
      <p:ext uri="{BB962C8B-B14F-4D97-AF65-F5344CB8AC3E}">
        <p14:creationId xmlns:p14="http://schemas.microsoft.com/office/powerpoint/2010/main" val="4222566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 Specified Mechanical Properties</a:t>
            </a:r>
          </a:p>
        </p:txBody>
      </p:sp>
      <p:graphicFrame>
        <p:nvGraphicFramePr>
          <p:cNvPr id="4" name="Table 3"/>
          <p:cNvGraphicFramePr>
            <a:graphicFrameLocks noGrp="1"/>
          </p:cNvGraphicFramePr>
          <p:nvPr>
            <p:extLst/>
          </p:nvPr>
        </p:nvGraphicFramePr>
        <p:xfrm>
          <a:off x="379562" y="1558937"/>
          <a:ext cx="8241870" cy="3606800"/>
        </p:xfrm>
        <a:graphic>
          <a:graphicData uri="http://schemas.openxmlformats.org/drawingml/2006/table">
            <a:tbl>
              <a:tblPr firstRow="1" bandRow="1">
                <a:tableStyleId>{5C22544A-7EE6-4342-B048-85BDC9FD1C3A}</a:tableStyleId>
              </a:tblPr>
              <a:tblGrid>
                <a:gridCol w="3209026">
                  <a:extLst>
                    <a:ext uri="{9D8B030D-6E8A-4147-A177-3AD203B41FA5}">
                      <a16:colId xmlns:a16="http://schemas.microsoft.com/office/drawing/2014/main" xmlns="" val="20000"/>
                    </a:ext>
                  </a:extLst>
                </a:gridCol>
                <a:gridCol w="1671872">
                  <a:extLst>
                    <a:ext uri="{9D8B030D-6E8A-4147-A177-3AD203B41FA5}">
                      <a16:colId xmlns:a16="http://schemas.microsoft.com/office/drawing/2014/main" xmlns="" val="20001"/>
                    </a:ext>
                  </a:extLst>
                </a:gridCol>
                <a:gridCol w="1326221">
                  <a:extLst>
                    <a:ext uri="{9D8B030D-6E8A-4147-A177-3AD203B41FA5}">
                      <a16:colId xmlns:a16="http://schemas.microsoft.com/office/drawing/2014/main" xmlns="" val="20002"/>
                    </a:ext>
                  </a:extLst>
                </a:gridCol>
                <a:gridCol w="2034751">
                  <a:extLst>
                    <a:ext uri="{9D8B030D-6E8A-4147-A177-3AD203B41FA5}">
                      <a16:colId xmlns:a16="http://schemas.microsoft.com/office/drawing/2014/main" xmlns="" val="20003"/>
                    </a:ext>
                  </a:extLst>
                </a:gridCol>
              </a:tblGrid>
              <a:tr h="370840">
                <a:tc>
                  <a:txBody>
                    <a:bodyPr/>
                    <a:lstStyle/>
                    <a:p>
                      <a:pPr algn="ctr"/>
                      <a:r>
                        <a:rPr lang="en-GB" dirty="0">
                          <a:solidFill>
                            <a:schemeClr val="accent1">
                              <a:lumMod val="50000"/>
                            </a:schemeClr>
                          </a:solidFill>
                        </a:rPr>
                        <a:t>Grade</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a:solidFill>
                            <a:schemeClr val="accent1">
                              <a:lumMod val="50000"/>
                            </a:schemeClr>
                          </a:solidFill>
                        </a:rPr>
                        <a:t>Strength</a:t>
                      </a:r>
                      <a:r>
                        <a:rPr lang="en-GB" baseline="0">
                          <a:solidFill>
                            <a:schemeClr val="accent1">
                              <a:lumMod val="50000"/>
                            </a:schemeClr>
                          </a:solidFill>
                        </a:rPr>
                        <a:t> N/mm</a:t>
                      </a:r>
                      <a:r>
                        <a:rPr lang="en-GB" baseline="30000">
                          <a:solidFill>
                            <a:schemeClr val="accent1">
                              <a:lumMod val="50000"/>
                            </a:schemeClr>
                          </a:solidFill>
                        </a:rPr>
                        <a:t>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a:solidFill>
                            <a:schemeClr val="accent1">
                              <a:lumMod val="50000"/>
                            </a:schemeClr>
                          </a:solidFill>
                        </a:rPr>
                        <a:t>Ductility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a:solidFill>
                            <a:schemeClr val="accent1">
                              <a:lumMod val="50000"/>
                            </a:schemeClr>
                          </a:solidFill>
                        </a:rPr>
                        <a:t>Stiffness N/mm</a:t>
                      </a:r>
                      <a:r>
                        <a:rPr lang="en-GB" baseline="30000">
                          <a:solidFill>
                            <a:schemeClr val="accent1">
                              <a:lumMod val="50000"/>
                            </a:schemeClr>
                          </a:solidFill>
                        </a:rPr>
                        <a:t>2</a:t>
                      </a:r>
                    </a:p>
                  </a:txBody>
                  <a:tcP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370840">
                <a:tc>
                  <a:txBody>
                    <a:bodyPr/>
                    <a:lstStyle/>
                    <a:p>
                      <a:pPr algn="ctr"/>
                      <a:r>
                        <a:rPr lang="en-GB" b="1">
                          <a:solidFill>
                            <a:schemeClr val="bg1">
                              <a:lumMod val="50000"/>
                            </a:schemeClr>
                          </a:solidFill>
                        </a:rPr>
                        <a:t>Austenitic Stainless</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a:solidFill>
                            <a:schemeClr val="accent1">
                              <a:lumMod val="50000"/>
                            </a:schemeClr>
                          </a:solidFill>
                        </a:rPr>
                        <a:t>200 - 240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3">
                  <a:txBody>
                    <a:bodyPr/>
                    <a:lstStyle/>
                    <a:p>
                      <a:pPr algn="ctr"/>
                      <a:r>
                        <a:rPr lang="en-GB">
                          <a:solidFill>
                            <a:schemeClr val="accent1">
                              <a:lumMod val="50000"/>
                            </a:schemeClr>
                          </a:solidFill>
                        </a:rPr>
                        <a:t>40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3">
                  <a:txBody>
                    <a:bodyPr/>
                    <a:lstStyle/>
                    <a:p>
                      <a:pPr algn="ctr"/>
                      <a:r>
                        <a:rPr lang="en-GB">
                          <a:solidFill>
                            <a:schemeClr val="accent1">
                              <a:lumMod val="50000"/>
                            </a:schemeClr>
                          </a:solidFill>
                        </a:rPr>
                        <a:t>200,000</a:t>
                      </a:r>
                    </a:p>
                  </a:txBody>
                  <a:tcPr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GB">
                          <a:solidFill>
                            <a:schemeClr val="accent1">
                              <a:lumMod val="50000"/>
                            </a:schemeClr>
                          </a:solidFill>
                        </a:rPr>
                        <a:t>1.4301</a:t>
                      </a:r>
                      <a:r>
                        <a:rPr lang="en-GB" baseline="0">
                          <a:solidFill>
                            <a:schemeClr val="accent1">
                              <a:lumMod val="50000"/>
                            </a:schemeClr>
                          </a:solidFill>
                        </a:rPr>
                        <a:t> &amp; 1.4307</a:t>
                      </a:r>
                      <a:endParaRPr lang="en-GB">
                        <a:solidFill>
                          <a:schemeClr val="accent1">
                            <a:lumMod val="50000"/>
                          </a:schemeClr>
                        </a:solidFill>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lang="en-GB">
                          <a:solidFill>
                            <a:schemeClr val="accent1">
                              <a:lumMod val="50000"/>
                            </a:schemeClr>
                          </a:solidFill>
                        </a:rPr>
                        <a:t>1.4401 &amp; 1.4404</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pPr algn="ctr"/>
                      <a:r>
                        <a:rPr lang="en-GB" b="1">
                          <a:solidFill>
                            <a:schemeClr val="bg1">
                              <a:lumMod val="50000"/>
                            </a:schemeClr>
                          </a:solidFill>
                        </a:rPr>
                        <a:t>Duplex Stainless</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a:solidFill>
                            <a:schemeClr val="accent1">
                              <a:lumMod val="50000"/>
                            </a:schemeClr>
                          </a:solidFill>
                        </a:rPr>
                        <a:t>450 - 530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3">
                  <a:txBody>
                    <a:bodyPr/>
                    <a:lstStyle/>
                    <a:p>
                      <a:pPr algn="ctr"/>
                      <a:r>
                        <a:rPr lang="en-GB">
                          <a:solidFill>
                            <a:schemeClr val="accent1">
                              <a:lumMod val="50000"/>
                            </a:schemeClr>
                          </a:solidFill>
                        </a:rPr>
                        <a:t>20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3">
                  <a:txBody>
                    <a:bodyPr/>
                    <a:lstStyle/>
                    <a:p>
                      <a:pPr algn="ctr"/>
                      <a:r>
                        <a:rPr lang="en-GB">
                          <a:solidFill>
                            <a:schemeClr val="accent1">
                              <a:lumMod val="50000"/>
                            </a:schemeClr>
                          </a:solidFill>
                        </a:rPr>
                        <a:t>200,000</a:t>
                      </a:r>
                    </a:p>
                  </a:txBody>
                  <a:tcPr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a:txBody>
                    <a:bodyPr/>
                    <a:lstStyle/>
                    <a:p>
                      <a:pPr algn="ctr"/>
                      <a:r>
                        <a:rPr lang="en-GB">
                          <a:solidFill>
                            <a:schemeClr val="accent1">
                              <a:lumMod val="50000"/>
                            </a:schemeClr>
                          </a:solidFill>
                        </a:rPr>
                        <a:t>Lean:</a:t>
                      </a:r>
                      <a:r>
                        <a:rPr lang="en-GB" baseline="0">
                          <a:solidFill>
                            <a:schemeClr val="accent1">
                              <a:lumMod val="50000"/>
                            </a:schemeClr>
                          </a:solidFill>
                        </a:rPr>
                        <a:t> 1.4062, </a:t>
                      </a:r>
                      <a:r>
                        <a:rPr lang="en-GB">
                          <a:solidFill>
                            <a:schemeClr val="accent1">
                              <a:lumMod val="50000"/>
                            </a:schemeClr>
                          </a:solidFill>
                        </a:rPr>
                        <a:t>1.4162, 1.4362 </a:t>
                      </a:r>
                      <a:r>
                        <a:rPr lang="en-GB" err="1">
                          <a:solidFill>
                            <a:schemeClr val="accent1">
                              <a:lumMod val="50000"/>
                            </a:schemeClr>
                          </a:solidFill>
                        </a:rPr>
                        <a:t>etc</a:t>
                      </a:r>
                      <a:endParaRPr lang="en-GB">
                        <a:solidFill>
                          <a:schemeClr val="accent1">
                            <a:lumMod val="50000"/>
                          </a:schemeClr>
                        </a:solidFill>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a:txBody>
                    <a:bodyPr/>
                    <a:lstStyle/>
                    <a:p>
                      <a:pPr algn="ctr"/>
                      <a:r>
                        <a:rPr lang="en-GB">
                          <a:solidFill>
                            <a:schemeClr val="accent1">
                              <a:lumMod val="50000"/>
                            </a:schemeClr>
                          </a:solidFill>
                        </a:rPr>
                        <a:t>Standard:  1.4462</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840">
                <a:tc>
                  <a:txBody>
                    <a:bodyPr/>
                    <a:lstStyle/>
                    <a:p>
                      <a:pPr algn="ctr"/>
                      <a:r>
                        <a:rPr lang="en-GB" b="1">
                          <a:solidFill>
                            <a:schemeClr val="bg1">
                              <a:lumMod val="50000"/>
                            </a:schemeClr>
                          </a:solidFill>
                        </a:rPr>
                        <a:t>Carbon Steel</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dirty="0">
                          <a:solidFill>
                            <a:schemeClr val="accent1">
                              <a:lumMod val="50000"/>
                            </a:schemeClr>
                          </a:solidFill>
                        </a:rPr>
                        <a:t>355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GB">
                          <a:solidFill>
                            <a:schemeClr val="accent1">
                              <a:lumMod val="50000"/>
                            </a:schemeClr>
                          </a:solidFill>
                        </a:rPr>
                        <a:t>22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a:r>
                        <a:rPr lang="en-GB">
                          <a:solidFill>
                            <a:schemeClr val="accent1">
                              <a:lumMod val="50000"/>
                            </a:schemeClr>
                          </a:solidFill>
                        </a:rPr>
                        <a:t>210,000</a:t>
                      </a:r>
                    </a:p>
                  </a:txBody>
                  <a:tcPr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70840">
                <a:tc>
                  <a:txBody>
                    <a:bodyPr/>
                    <a:lstStyle/>
                    <a:p>
                      <a:pPr algn="ctr"/>
                      <a:r>
                        <a:rPr lang="en-GB">
                          <a:solidFill>
                            <a:schemeClr val="accent1">
                              <a:lumMod val="50000"/>
                            </a:schemeClr>
                          </a:solidFill>
                        </a:rPr>
                        <a:t>S355</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GB">
                        <a:solidFill>
                          <a:schemeClr val="accent1">
                            <a:lumMod val="50000"/>
                          </a:schemeClr>
                        </a:solidFill>
                      </a:endParaRPr>
                    </a:p>
                  </a:txBody>
                  <a:tcP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3" name="TextBox 2"/>
          <p:cNvSpPr txBox="1"/>
          <p:nvPr/>
        </p:nvSpPr>
        <p:spPr>
          <a:xfrm>
            <a:off x="695096" y="5289177"/>
            <a:ext cx="6004528" cy="646331"/>
          </a:xfrm>
          <a:prstGeom prst="rect">
            <a:avLst/>
          </a:prstGeom>
          <a:noFill/>
        </p:spPr>
        <p:txBody>
          <a:bodyPr wrap="square" rtlCol="0">
            <a:spAutoFit/>
          </a:bodyPr>
          <a:lstStyle/>
          <a:p>
            <a:r>
              <a:rPr lang="en-GB">
                <a:solidFill>
                  <a:schemeClr val="accent1">
                    <a:lumMod val="50000"/>
                  </a:schemeClr>
                </a:solidFill>
              </a:rPr>
              <a:t>Stainless steel properties taken from EN 10088 Stainless Steels</a:t>
            </a:r>
          </a:p>
          <a:p>
            <a:r>
              <a:rPr lang="en-GB">
                <a:solidFill>
                  <a:schemeClr val="accent1">
                    <a:lumMod val="50000"/>
                  </a:schemeClr>
                </a:solidFill>
              </a:rPr>
              <a:t>Properties are in the ‘annealed’ (softened condition)</a:t>
            </a:r>
          </a:p>
        </p:txBody>
      </p:sp>
    </p:spTree>
    <p:extLst>
      <p:ext uri="{BB962C8B-B14F-4D97-AF65-F5344CB8AC3E}">
        <p14:creationId xmlns:p14="http://schemas.microsoft.com/office/powerpoint/2010/main" val="206154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Nominal values of Mechanical </a:t>
            </a:r>
            <a:r>
              <a:rPr lang="en-GB" sz="4000" dirty="0"/>
              <a:t>Properties</a:t>
            </a:r>
          </a:p>
        </p:txBody>
      </p:sp>
      <mc:AlternateContent xmlns:mc="http://schemas.openxmlformats.org/markup-compatibility/2006" xmlns:a14="http://schemas.microsoft.com/office/drawing/2010/main">
        <mc:Choice Requires="a14">
          <p:graphicFrame>
            <p:nvGraphicFramePr>
              <p:cNvPr id="5" name="Tijdelijke aanduiding voor inhoud 4"/>
              <p:cNvGraphicFramePr>
                <a:graphicFrameLocks noGrp="1"/>
              </p:cNvGraphicFramePr>
              <p:nvPr>
                <p:ph idx="1"/>
                <p:extLst/>
              </p:nvPr>
            </p:nvGraphicFramePr>
            <p:xfrm>
              <a:off x="416198" y="1010903"/>
              <a:ext cx="5836034" cy="5167470"/>
            </p:xfrm>
            <a:graphic>
              <a:graphicData uri="http://schemas.openxmlformats.org/drawingml/2006/table">
                <a:tbl>
                  <a:tblPr>
                    <a:tableStyleId>{F5AB1C69-6EDB-4FF4-983F-18BD219EF322}</a:tableStyleId>
                  </a:tblPr>
                  <a:tblGrid>
                    <a:gridCol w="582851"/>
                    <a:gridCol w="582851"/>
                    <a:gridCol w="582851"/>
                    <a:gridCol w="499034"/>
                    <a:gridCol w="136257"/>
                    <a:gridCol w="499034"/>
                    <a:gridCol w="478402"/>
                    <a:gridCol w="437783"/>
                    <a:gridCol w="136257"/>
                    <a:gridCol w="494521"/>
                    <a:gridCol w="494521"/>
                    <a:gridCol w="494521"/>
                    <a:gridCol w="417151"/>
                  </a:tblGrid>
                  <a:tr h="143364">
                    <a:tc rowSpan="5">
                      <a:txBody>
                        <a:bodyPr/>
                        <a:lstStyle/>
                        <a:p>
                          <a:pPr>
                            <a:spcBef>
                              <a:spcPts val="200"/>
                            </a:spcBef>
                            <a:spcAft>
                              <a:spcPts val="200"/>
                            </a:spcAft>
                            <a:tabLst>
                              <a:tab pos="180340" algn="l"/>
                              <a:tab pos="540385" algn="l"/>
                            </a:tabLst>
                          </a:pPr>
                          <a:r>
                            <a:rPr lang="en-GB" sz="900" kern="1000" dirty="0">
                              <a:effectLst/>
                            </a:rPr>
                            <a:t> </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rowSpan="5">
                      <a:txBody>
                        <a:bodyPr/>
                        <a:lstStyle/>
                        <a:p>
                          <a:pPr>
                            <a:spcBef>
                              <a:spcPts val="200"/>
                            </a:spcBef>
                            <a:spcAft>
                              <a:spcPts val="200"/>
                            </a:spcAft>
                            <a:tabLst>
                              <a:tab pos="180340" algn="l"/>
                              <a:tab pos="540385" algn="l"/>
                            </a:tabLst>
                          </a:pPr>
                          <a:r>
                            <a:rPr lang="en-GB" sz="900" kern="1000">
                              <a:effectLst/>
                            </a:rPr>
                            <a:t>Grade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11">
                      <a:txBody>
                        <a:bodyPr/>
                        <a:lstStyle/>
                        <a:p>
                          <a:pPr algn="ctr">
                            <a:spcBef>
                              <a:spcPts val="200"/>
                            </a:spcBef>
                            <a:spcAft>
                              <a:spcPts val="200"/>
                            </a:spcAft>
                            <a:tabLst>
                              <a:tab pos="180340" algn="l"/>
                              <a:tab pos="540385" algn="l"/>
                            </a:tabLst>
                          </a:pPr>
                          <a:r>
                            <a:rPr lang="en-GB" sz="900" kern="1000" dirty="0">
                              <a:effectLst/>
                            </a:rPr>
                            <a:t>Product form</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dirty="0">
                              <a:effectLst/>
                            </a:rPr>
                            <a:t>Cold rolled strip</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Hot rolled strip</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Hot rolled plate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Bars, rods &amp; sections</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r>
                  <a:tr h="143364">
                    <a:tc vMerge="1">
                      <a:txBody>
                        <a:bodyPr/>
                        <a:lstStyle/>
                        <a:p>
                          <a:endParaRPr lang="nl-BE"/>
                        </a:p>
                      </a:txBody>
                      <a:tcPr/>
                    </a:tc>
                    <a:tc vMerge="1">
                      <a:txBody>
                        <a:bodyPr/>
                        <a:lstStyle/>
                        <a:p>
                          <a:endParaRPr lang="nl-BE"/>
                        </a:p>
                      </a:txBody>
                      <a:tcPr/>
                    </a:tc>
                    <a:tc gridSpan="11">
                      <a:txBody>
                        <a:bodyPr/>
                        <a:lstStyle/>
                        <a:p>
                          <a:pPr algn="ctr">
                            <a:spcBef>
                              <a:spcPts val="200"/>
                            </a:spcBef>
                            <a:spcAft>
                              <a:spcPts val="200"/>
                            </a:spcAft>
                            <a:tabLst>
                              <a:tab pos="180340" algn="l"/>
                              <a:tab pos="540385" algn="l"/>
                            </a:tabLst>
                          </a:pPr>
                          <a:r>
                            <a:rPr lang="en-GB" sz="900" kern="1000">
                              <a:effectLst/>
                            </a:rPr>
                            <a:t>Nominal thickness 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dirty="0">
                              <a:effectLst/>
                            </a:rPr>
                            <a:t>t </a:t>
                          </a:r>
                          <a:r>
                            <a:rPr lang="en-GB" sz="900" kern="1000" dirty="0">
                              <a:effectLst/>
                              <a:sym typeface="Symbol" panose="05050102010706020507" pitchFamily="18" charset="2"/>
                            </a:rPr>
                            <a:t></a:t>
                          </a:r>
                          <a:r>
                            <a:rPr lang="en-GB" sz="900" kern="1000" dirty="0">
                              <a:effectLst/>
                            </a:rPr>
                            <a:t> 8</a:t>
                          </a:r>
                          <a:r>
                            <a:rPr lang="en-GB" sz="900" kern="1000" spc="-5" dirty="0">
                              <a:effectLst/>
                            </a:rPr>
                            <a:t> </a:t>
                          </a:r>
                          <a:r>
                            <a:rPr lang="en-GB" sz="900" kern="1000" dirty="0">
                              <a:effectLst/>
                            </a:rPr>
                            <a:t>mm</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13,5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75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t or </a:t>
                          </a:r>
                          <a14:m>
                            <m:oMath xmlns:m="http://schemas.openxmlformats.org/officeDocument/2006/math">
                              <m:r>
                                <a:rPr lang="en-GB" sz="900" kern="1000">
                                  <a:effectLst/>
                                  <a:latin typeface="Cambria Math" panose="02040503050406030204" pitchFamily="18" charset="0"/>
                                </a:rPr>
                                <m:t>𝜙</m:t>
                              </m:r>
                            </m:oMath>
                          </a14:m>
                          <a:r>
                            <a:rPr lang="en-GB" sz="900" kern="1000">
                              <a:effectLst/>
                            </a:rPr>
                            <a:t> </a:t>
                          </a:r>
                          <a:r>
                            <a:rPr lang="en-GB" sz="900" kern="1000">
                              <a:effectLst/>
                              <a:sym typeface="Symbol" panose="05050102010706020507" pitchFamily="18" charset="2"/>
                            </a:rPr>
                            <a:t></a:t>
                          </a:r>
                          <a:r>
                            <a:rPr lang="en-GB" sz="900" kern="1000">
                              <a:effectLst/>
                            </a:rPr>
                            <a:t> 250</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r>
                  <a:tr h="203431">
                    <a:tc vMerge="1">
                      <a:txBody>
                        <a:bodyPr/>
                        <a:lstStyle/>
                        <a:p>
                          <a:endParaRPr lang="nl-BE"/>
                        </a:p>
                      </a:txBody>
                      <a:tcPr/>
                    </a:tc>
                    <a:tc vMerge="1">
                      <a:txBody>
                        <a:bodyPr/>
                        <a:lstStyle/>
                        <a:p>
                          <a:endParaRPr lang="nl-BE"/>
                        </a:p>
                      </a:txBody>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3">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rowSpan="7">
                      <a:txBody>
                        <a:bodyPr/>
                        <a:lstStyle/>
                        <a:p>
                          <a:pPr marL="71755" marR="71755" algn="ctr">
                            <a:spcBef>
                              <a:spcPts val="200"/>
                            </a:spcBef>
                            <a:spcAft>
                              <a:spcPts val="200"/>
                            </a:spcAft>
                            <a:tabLst>
                              <a:tab pos="180340" algn="l"/>
                              <a:tab pos="540385" algn="l"/>
                            </a:tabLst>
                          </a:pPr>
                          <a:r>
                            <a:rPr lang="en-GB" sz="900" kern="1000">
                              <a:effectLst/>
                            </a:rPr>
                            <a:t>Austenitic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1.4301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1.4307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220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175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1.4318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330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1.4541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1.4571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88910">
                    <a:tc rowSpan="6">
                      <a:txBody>
                        <a:bodyPr/>
                        <a:lstStyle/>
                        <a:p>
                          <a:pPr marL="71755" marR="71755" algn="ctr">
                            <a:spcBef>
                              <a:spcPts val="200"/>
                            </a:spcBef>
                            <a:spcAft>
                              <a:spcPts val="200"/>
                            </a:spcAft>
                            <a:tabLst>
                              <a:tab pos="180340" algn="l"/>
                              <a:tab pos="540385" algn="l"/>
                            </a:tabLst>
                          </a:pPr>
                          <a:r>
                            <a:rPr lang="en-GB" sz="900" kern="1000">
                              <a:effectLst/>
                            </a:rPr>
                            <a:t>Duplex</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480 </a:t>
                          </a:r>
                          <a:r>
                            <a:rPr lang="en-GB" sz="900" kern="1000" baseline="30000" dirty="0">
                              <a:effectLst/>
                            </a:rPr>
                            <a:t>2</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380 </a:t>
                          </a:r>
                          <a:r>
                            <a:rPr lang="en-GB" sz="900" kern="1000" baseline="30000">
                              <a:effectLst/>
                            </a:rPr>
                            <a:t>3</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1.4162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1.4482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660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550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750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rowSpan="5">
                      <a:txBody>
                        <a:bodyPr/>
                        <a:lstStyle/>
                        <a:p>
                          <a:pPr algn="ctr">
                            <a:spcBef>
                              <a:spcPts val="200"/>
                            </a:spcBef>
                            <a:spcAft>
                              <a:spcPts val="200"/>
                            </a:spcAft>
                            <a:tabLst>
                              <a:tab pos="180340" algn="l"/>
                              <a:tab pos="540385" algn="l"/>
                            </a:tabLst>
                          </a:pPr>
                          <a:r>
                            <a:rPr lang="en-GB" sz="900" kern="1000">
                              <a:effectLst/>
                            </a:rPr>
                            <a:t>Ferritic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1.4003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250 </a:t>
                          </a:r>
                          <a:r>
                            <a:rPr lang="en-GB" sz="900" kern="1000" baseline="30000">
                              <a:effectLst/>
                            </a:rPr>
                            <a:t>5</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450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260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1.4016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430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240 </a:t>
                          </a:r>
                          <a:r>
                            <a:rPr lang="en-GB" sz="900" kern="1000" baseline="30000" dirty="0">
                              <a:effectLst/>
                            </a:rPr>
                            <a:t>6</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1.4509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200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420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280</a:t>
                          </a:r>
                          <a:r>
                            <a:rPr lang="en-GB" sz="900" kern="1000" baseline="30000" dirty="0">
                              <a:effectLst/>
                            </a:rPr>
                            <a:t> 8</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420</a:t>
                          </a:r>
                          <a:r>
                            <a:rPr lang="en-GB" sz="900" kern="1000" baseline="30000">
                              <a:effectLst/>
                            </a:rPr>
                            <a:t> 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420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932303">
                    <a:tc gridSpan="13">
                      <a:txBody>
                        <a:bodyPr/>
                        <a:lstStyle/>
                        <a:p>
                          <a:pPr>
                            <a:spcBef>
                              <a:spcPts val="200"/>
                            </a:spcBef>
                            <a:spcAft>
                              <a:spcPts val="200"/>
                            </a:spcAft>
                            <a:tabLst>
                              <a:tab pos="180340" algn="l"/>
                              <a:tab pos="540385" algn="l"/>
                            </a:tabLst>
                          </a:pPr>
                          <a:r>
                            <a:rPr lang="en-GB" sz="800" kern="1000" dirty="0">
                              <a:effectLst/>
                            </a:rPr>
                            <a:t>The nominal values of </a:t>
                          </a:r>
                          <a14:m>
                            <m:oMath xmlns:m="http://schemas.openxmlformats.org/officeDocument/2006/math">
                              <m:sSub>
                                <m:sSubPr>
                                  <m:ctrlPr>
                                    <a:rPr lang="nl-BE" sz="800" i="1" kern="800">
                                      <a:effectLst/>
                                      <a:latin typeface="Cambria Math" panose="02040503050406030204" pitchFamily="18" charset="0"/>
                                    </a:rPr>
                                  </m:ctrlPr>
                                </m:sSubPr>
                                <m:e>
                                  <m:r>
                                    <a:rPr lang="en-GB" sz="800" kern="1000">
                                      <a:effectLst/>
                                      <a:latin typeface="Cambria Math" panose="02040503050406030204" pitchFamily="18" charset="0"/>
                                    </a:rPr>
                                    <m:t>𝑓</m:t>
                                  </m:r>
                                </m:e>
                                <m:sub>
                                  <m:r>
                                    <m:rPr>
                                      <m:sty m:val="p"/>
                                    </m:rPr>
                                    <a:rPr lang="en-GB" sz="800" kern="1000">
                                      <a:effectLst/>
                                      <a:latin typeface="Cambria Math" panose="02040503050406030204" pitchFamily="18" charset="0"/>
                                    </a:rPr>
                                    <m:t>y</m:t>
                                  </m:r>
                                </m:sub>
                              </m:sSub>
                            </m:oMath>
                          </a14:m>
                          <a:r>
                            <a:rPr lang="en-GB" sz="800" kern="1000" dirty="0">
                              <a:effectLst/>
                            </a:rPr>
                            <a:t> and </a:t>
                          </a:r>
                          <a14:m>
                            <m:oMath xmlns:m="http://schemas.openxmlformats.org/officeDocument/2006/math">
                              <m:sSub>
                                <m:sSubPr>
                                  <m:ctrlPr>
                                    <a:rPr lang="nl-BE" sz="800" i="1" kern="800">
                                      <a:effectLst/>
                                      <a:latin typeface="Cambria Math" panose="02040503050406030204" pitchFamily="18" charset="0"/>
                                    </a:rPr>
                                  </m:ctrlPr>
                                </m:sSubPr>
                                <m:e>
                                  <m:r>
                                    <a:rPr lang="en-GB" sz="800" kern="1000">
                                      <a:effectLst/>
                                      <a:latin typeface="Cambria Math" panose="02040503050406030204" pitchFamily="18" charset="0"/>
                                    </a:rPr>
                                    <m:t>𝑓</m:t>
                                  </m:r>
                                </m:e>
                                <m:sub>
                                  <m:r>
                                    <m:rPr>
                                      <m:sty m:val="p"/>
                                    </m:rPr>
                                    <a:rPr lang="en-GB" sz="800" kern="1000">
                                      <a:effectLst/>
                                      <a:latin typeface="Cambria Math" panose="02040503050406030204" pitchFamily="18" charset="0"/>
                                    </a:rPr>
                                    <m:t>u</m:t>
                                  </m:r>
                                </m:sub>
                              </m:sSub>
                            </m:oMath>
                          </a14:m>
                          <a:r>
                            <a:rPr lang="en-GB" sz="800" kern="1000" dirty="0">
                              <a:effectLst/>
                            </a:rPr>
                            <a:t> given in this table may be used in design without taking special account of anisotropy or strain hardening effects. For ferritic stainless steels, EN 10088-4 gives </a:t>
                          </a:r>
                          <a14:m>
                            <m:oMath xmlns:m="http://schemas.openxmlformats.org/officeDocument/2006/math">
                              <m:sSub>
                                <m:sSubPr>
                                  <m:ctrlPr>
                                    <a:rPr lang="nl-BE" sz="800" i="1" kern="800">
                                      <a:effectLst/>
                                      <a:latin typeface="Cambria Math" panose="02040503050406030204" pitchFamily="18" charset="0"/>
                                    </a:rPr>
                                  </m:ctrlPr>
                                </m:sSubPr>
                                <m:e>
                                  <m:r>
                                    <a:rPr lang="en-GB" sz="800" kern="1000">
                                      <a:effectLst/>
                                      <a:latin typeface="Cambria Math" panose="02040503050406030204" pitchFamily="18" charset="0"/>
                                    </a:rPr>
                                    <m:t>𝑓</m:t>
                                  </m:r>
                                </m:e>
                                <m:sub>
                                  <m:r>
                                    <m:rPr>
                                      <m:sty m:val="p"/>
                                    </m:rPr>
                                    <a:rPr lang="en-GB" sz="800" kern="1000">
                                      <a:effectLst/>
                                      <a:latin typeface="Cambria Math" panose="02040503050406030204" pitchFamily="18" charset="0"/>
                                    </a:rPr>
                                    <m:t>y</m:t>
                                  </m:r>
                                </m:sub>
                              </m:sSub>
                            </m:oMath>
                          </a14:m>
                          <a:r>
                            <a:rPr lang="en-GB" sz="800" kern="1000" dirty="0">
                              <a:effectLst/>
                            </a:rPr>
                            <a:t> values in the longitudinal and transvers direction. This table gives the longitudinal values which are generally about 20 N/mm</a:t>
                          </a:r>
                          <a:r>
                            <a:rPr lang="en-GB" sz="800" kern="1000" baseline="30000" dirty="0">
                              <a:effectLst/>
                            </a:rPr>
                            <a:t>2 </a:t>
                          </a:r>
                          <a:r>
                            <a:rPr lang="en-GB" sz="800" kern="1000" dirty="0">
                              <a:effectLst/>
                            </a:rPr>
                            <a:t>lower than the transverse values.</a:t>
                          </a:r>
                          <a:endParaRPr lang="nl-BE" sz="800" kern="1000" dirty="0">
                            <a:effectLst/>
                          </a:endParaRPr>
                        </a:p>
                        <a:p>
                          <a:pPr>
                            <a:spcBef>
                              <a:spcPts val="300"/>
                            </a:spcBef>
                            <a:spcAft>
                              <a:spcPts val="0"/>
                            </a:spcAft>
                            <a:tabLst>
                              <a:tab pos="180340" algn="l"/>
                              <a:tab pos="540385" algn="l"/>
                            </a:tabLst>
                          </a:pPr>
                          <a:r>
                            <a:rPr lang="en-GB" sz="800" kern="1000" dirty="0">
                              <a:effectLst/>
                            </a:rPr>
                            <a:t>1.4621, 1.4482, 1.4062 and 1.4662 are only covered in EN 10088-2 and 3.</a:t>
                          </a:r>
                          <a:endParaRPr lang="nl-BE" sz="800" kern="1000" dirty="0">
                            <a:effectLst/>
                          </a:endParaRPr>
                        </a:p>
                        <a:p>
                          <a:pPr>
                            <a:spcBef>
                              <a:spcPts val="300"/>
                            </a:spcBef>
                            <a:spcAft>
                              <a:spcPts val="600"/>
                            </a:spcAft>
                            <a:tabLst>
                              <a:tab pos="180340" algn="l"/>
                              <a:tab pos="540385" algn="l"/>
                            </a:tabLst>
                          </a:pPr>
                          <a:r>
                            <a:rPr lang="en-GB" sz="800" kern="1000" dirty="0">
                              <a:effectLst/>
                            </a:rPr>
                            <a:t>1.4509 bar is only covered in EN 10088-3.</a:t>
                          </a:r>
                          <a:endParaRPr lang="nl-BE" sz="8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545456">
                    <a:tc gridSpan="4">
                      <a:txBody>
                        <a:bodyPr/>
                        <a:lstStyle/>
                        <a:p>
                          <a:pPr>
                            <a:spcBef>
                              <a:spcPts val="200"/>
                            </a:spcBef>
                            <a:spcAft>
                              <a:spcPts val="200"/>
                            </a:spcAft>
                            <a:tabLst>
                              <a:tab pos="180340" algn="l"/>
                              <a:tab pos="540385" algn="l"/>
                            </a:tabLst>
                          </a:pPr>
                          <a:r>
                            <a:rPr lang="fr-BE" sz="900" kern="1000" baseline="30000" dirty="0">
                              <a:effectLst/>
                            </a:rPr>
                            <a:t>1</a:t>
                          </a:r>
                          <a:r>
                            <a:rPr lang="fr-BE" sz="800" kern="1000" dirty="0">
                              <a:effectLst/>
                            </a:rPr>
                            <a:t>	</a:t>
                          </a:r>
                          <a:r>
                            <a:rPr lang="fr-BE" sz="800" kern="1000" dirty="0" err="1">
                              <a:effectLst/>
                            </a:rPr>
                            <a:t>t</a:t>
                          </a:r>
                          <a:r>
                            <a:rPr lang="fr-BE" sz="800" kern="1000" dirty="0">
                              <a:effectLst/>
                            </a:rPr>
                            <a:t> </a:t>
                          </a:r>
                          <a:r>
                            <a:rPr lang="en-GB" sz="800" kern="1000" dirty="0">
                              <a:effectLst/>
                              <a:sym typeface="Symbol" panose="05050102010706020507" pitchFamily="18" charset="2"/>
                            </a:rPr>
                            <a:t></a:t>
                          </a:r>
                          <a:r>
                            <a:rPr lang="fr-BE" sz="800" kern="1000" dirty="0">
                              <a:effectLst/>
                            </a:rPr>
                            <a:t> 6,4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2</a:t>
                          </a:r>
                          <a:r>
                            <a:rPr lang="fr-BE" sz="800" kern="1000" dirty="0">
                              <a:effectLst/>
                            </a:rPr>
                            <a:t>	</a:t>
                          </a:r>
                          <a:r>
                            <a:rPr lang="fr-BE" sz="800" kern="1000" dirty="0" err="1">
                              <a:effectLst/>
                            </a:rPr>
                            <a:t>t</a:t>
                          </a:r>
                          <a:r>
                            <a:rPr lang="fr-BE" sz="800" kern="1000" dirty="0">
                              <a:effectLst/>
                            </a:rPr>
                            <a:t> </a:t>
                          </a:r>
                          <a:r>
                            <a:rPr lang="en-GB" sz="800" kern="1000" dirty="0">
                              <a:effectLst/>
                              <a:sym typeface="Symbol" panose="05050102010706020507" pitchFamily="18" charset="2"/>
                            </a:rPr>
                            <a:t></a:t>
                          </a:r>
                          <a:r>
                            <a:rPr lang="fr-BE" sz="800" kern="1000" dirty="0">
                              <a:effectLst/>
                            </a:rPr>
                            <a:t> 10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3</a:t>
                          </a:r>
                          <a:r>
                            <a:rPr lang="fr-BE" sz="800" kern="1000" baseline="30000" dirty="0">
                              <a:effectLst/>
                            </a:rPr>
                            <a:t>	</a:t>
                          </a:r>
                          <a:r>
                            <a:rPr lang="fr-BE" sz="800" kern="1000" dirty="0" err="1">
                              <a:effectLst/>
                            </a:rPr>
                            <a:t>t</a:t>
                          </a:r>
                          <a:r>
                            <a:rPr lang="fr-BE" sz="800" kern="1000" dirty="0">
                              <a:effectLst/>
                            </a:rPr>
                            <a:t> or </a:t>
                          </a:r>
                          <a14:m>
                            <m:oMath xmlns:m="http://schemas.openxmlformats.org/officeDocument/2006/math">
                              <m:r>
                                <a:rPr lang="en-GB" sz="800" kern="1000">
                                  <a:effectLst/>
                                  <a:latin typeface="Cambria Math" panose="02040503050406030204" pitchFamily="18" charset="0"/>
                                </a:rPr>
                                <m:t>𝜙</m:t>
                              </m:r>
                            </m:oMath>
                          </a14:m>
                          <a:r>
                            <a:rPr lang="en-GB" sz="800" kern="1000" dirty="0">
                              <a:effectLst/>
                            </a:rPr>
                            <a:t> </a:t>
                          </a:r>
                          <a:r>
                            <a:rPr lang="en-GB" sz="800" kern="1000" dirty="0">
                              <a:effectLst/>
                              <a:sym typeface="Symbol" panose="05050102010706020507" pitchFamily="18" charset="2"/>
                            </a:rPr>
                            <a:t></a:t>
                          </a:r>
                          <a:r>
                            <a:rPr lang="fr-BE" sz="800" kern="1000" dirty="0">
                              <a:effectLst/>
                            </a:rPr>
                            <a:t> 160 mm</a:t>
                          </a:r>
                          <a:endParaRPr lang="nl-BE" sz="8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hMerge="1">
                      <a:txBody>
                        <a:bodyPr/>
                        <a:lstStyle/>
                        <a:p>
                          <a:endParaRPr lang="nl-BE"/>
                        </a:p>
                      </a:txBody>
                      <a:tcPr/>
                    </a:tc>
                    <a:tc hMerge="1">
                      <a:txBody>
                        <a:bodyPr/>
                        <a:lstStyle/>
                        <a:p>
                          <a:endParaRPr lang="nl-BE"/>
                        </a:p>
                      </a:txBody>
                      <a:tcPr/>
                    </a:tc>
                    <a:tc gridSpan="4">
                      <a:txBody>
                        <a:bodyPr/>
                        <a:lstStyle/>
                        <a:p>
                          <a:pPr>
                            <a:spcBef>
                              <a:spcPts val="200"/>
                            </a:spcBef>
                            <a:spcAft>
                              <a:spcPts val="200"/>
                            </a:spcAft>
                            <a:tabLst>
                              <a:tab pos="180340" algn="l"/>
                              <a:tab pos="540385" algn="l"/>
                            </a:tabLst>
                          </a:pPr>
                          <a:r>
                            <a:rPr lang="fr-BE" sz="900" kern="1000" baseline="30000" dirty="0">
                              <a:effectLst/>
                            </a:rPr>
                            <a:t>4</a:t>
                          </a:r>
                          <a:r>
                            <a:rPr lang="fr-BE" sz="800" kern="1000" baseline="30000" dirty="0">
                              <a:effectLst/>
                            </a:rPr>
                            <a:t> 	</a:t>
                          </a:r>
                          <a:r>
                            <a:rPr lang="fr-BE" sz="800" kern="1000" dirty="0" err="1">
                              <a:effectLst/>
                            </a:rPr>
                            <a:t>t</a:t>
                          </a:r>
                          <a:r>
                            <a:rPr lang="fr-BE" sz="800" kern="1000" dirty="0">
                              <a:effectLst/>
                            </a:rPr>
                            <a:t> </a:t>
                          </a:r>
                          <a:r>
                            <a:rPr lang="en-GB" sz="800" kern="1000" dirty="0">
                              <a:effectLst/>
                              <a:sym typeface="Symbol" panose="05050102010706020507" pitchFamily="18" charset="2"/>
                            </a:rPr>
                            <a:t></a:t>
                          </a:r>
                          <a:r>
                            <a:rPr lang="fr-BE" sz="800" kern="1000" dirty="0">
                              <a:effectLst/>
                            </a:rPr>
                            <a:t> 13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5</a:t>
                          </a:r>
                          <a:r>
                            <a:rPr lang="fr-BE" sz="800" kern="1000" baseline="30000" dirty="0">
                              <a:effectLst/>
                            </a:rPr>
                            <a:t>	</a:t>
                          </a:r>
                          <a:r>
                            <a:rPr lang="fr-BE" sz="800" kern="1000" dirty="0" err="1">
                              <a:effectLst/>
                            </a:rPr>
                            <a:t>t</a:t>
                          </a:r>
                          <a:r>
                            <a:rPr lang="fr-BE" sz="800" kern="1000" dirty="0">
                              <a:effectLst/>
                            </a:rPr>
                            <a:t> </a:t>
                          </a:r>
                          <a:r>
                            <a:rPr lang="en-GB" sz="800" kern="1000" dirty="0">
                              <a:effectLst/>
                              <a:sym typeface="Symbol" panose="05050102010706020507" pitchFamily="18" charset="2"/>
                            </a:rPr>
                            <a:t></a:t>
                          </a:r>
                          <a:r>
                            <a:rPr lang="en-GB" sz="800" kern="1000" dirty="0">
                              <a:effectLst/>
                            </a:rPr>
                            <a:t> </a:t>
                          </a:r>
                          <a:r>
                            <a:rPr lang="fr-BE" sz="800" kern="1000" dirty="0">
                              <a:effectLst/>
                            </a:rPr>
                            <a:t>25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6 </a:t>
                          </a:r>
                          <a:r>
                            <a:rPr lang="fr-BE" sz="800" kern="1000" baseline="30000" dirty="0">
                              <a:effectLst/>
                            </a:rPr>
                            <a:t>	</a:t>
                          </a:r>
                          <a:r>
                            <a:rPr lang="fr-BE" sz="800" kern="1000" dirty="0" err="1">
                              <a:effectLst/>
                            </a:rPr>
                            <a:t>t</a:t>
                          </a:r>
                          <a:r>
                            <a:rPr lang="fr-BE" sz="800" kern="1000" dirty="0">
                              <a:effectLst/>
                            </a:rPr>
                            <a:t> or </a:t>
                          </a:r>
                          <a14:m>
                            <m:oMath xmlns:m="http://schemas.openxmlformats.org/officeDocument/2006/math">
                              <m:r>
                                <a:rPr lang="en-GB" sz="800" kern="1000">
                                  <a:effectLst/>
                                  <a:latin typeface="Cambria Math" panose="02040503050406030204" pitchFamily="18" charset="0"/>
                                </a:rPr>
                                <m:t>𝜙</m:t>
                              </m:r>
                            </m:oMath>
                          </a14:m>
                          <a:r>
                            <a:rPr lang="en-GB" sz="800" kern="1000" dirty="0">
                              <a:effectLst/>
                            </a:rPr>
                            <a:t> </a:t>
                          </a:r>
                          <a:r>
                            <a:rPr lang="en-GB" sz="800" kern="1000" dirty="0">
                              <a:effectLst/>
                              <a:sym typeface="Symbol" panose="05050102010706020507" pitchFamily="18" charset="2"/>
                            </a:rPr>
                            <a:t></a:t>
                          </a:r>
                          <a:r>
                            <a:rPr lang="fr-BE" sz="800" kern="1000" dirty="0">
                              <a:effectLst/>
                            </a:rPr>
                            <a:t> 100 mm</a:t>
                          </a:r>
                          <a:endParaRPr lang="nl-BE" sz="8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hMerge="1">
                      <a:txBody>
                        <a:bodyPr/>
                        <a:lstStyle/>
                        <a:p>
                          <a:endParaRPr lang="nl-BE"/>
                        </a:p>
                      </a:txBody>
                      <a:tcPr/>
                    </a:tc>
                    <a:tc hMerge="1">
                      <a:txBody>
                        <a:bodyPr/>
                        <a:lstStyle/>
                        <a:p>
                          <a:endParaRPr lang="nl-BE"/>
                        </a:p>
                      </a:txBody>
                      <a:tcPr/>
                    </a:tc>
                    <a:tc gridSpan="5">
                      <a:txBody>
                        <a:bodyPr/>
                        <a:lstStyle/>
                        <a:p>
                          <a:pPr>
                            <a:spcBef>
                              <a:spcPts val="200"/>
                            </a:spcBef>
                            <a:spcAft>
                              <a:spcPts val="200"/>
                            </a:spcAft>
                            <a:tabLst>
                              <a:tab pos="180340" algn="l"/>
                              <a:tab pos="540385" algn="l"/>
                            </a:tabLst>
                          </a:pPr>
                          <a:r>
                            <a:rPr lang="fr-BE" sz="900" kern="1000" baseline="30000" dirty="0">
                              <a:effectLst/>
                            </a:rPr>
                            <a:t>7</a:t>
                          </a:r>
                          <a:r>
                            <a:rPr lang="fr-BE" sz="800" kern="1000" dirty="0">
                              <a:effectLst/>
                            </a:rPr>
                            <a:t>	t or </a:t>
                          </a:r>
                          <a14:m>
                            <m:oMath xmlns:m="http://schemas.openxmlformats.org/officeDocument/2006/math">
                              <m:r>
                                <a:rPr lang="en-GB" sz="800" kern="1000">
                                  <a:effectLst/>
                                  <a:latin typeface="Cambria Math" panose="02040503050406030204" pitchFamily="18" charset="0"/>
                                </a:rPr>
                                <m:t>𝜙</m:t>
                              </m:r>
                            </m:oMath>
                          </a14:m>
                          <a:r>
                            <a:rPr lang="en-GB" sz="800" kern="1000" dirty="0">
                              <a:effectLst/>
                            </a:rPr>
                            <a:t> </a:t>
                          </a:r>
                          <a:r>
                            <a:rPr lang="en-GB" sz="800" kern="1000" dirty="0">
                              <a:effectLst/>
                              <a:sym typeface="Symbol" panose="05050102010706020507" pitchFamily="18" charset="2"/>
                            </a:rPr>
                            <a:t></a:t>
                          </a:r>
                          <a:r>
                            <a:rPr lang="fr-BE" sz="800" kern="1000" dirty="0">
                              <a:effectLst/>
                            </a:rPr>
                            <a:t> 50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8</a:t>
                          </a:r>
                          <a:r>
                            <a:rPr lang="fr-BE" sz="800" kern="1000" dirty="0">
                              <a:effectLst/>
                            </a:rPr>
                            <a:t>	t </a:t>
                          </a:r>
                          <a:r>
                            <a:rPr lang="en-GB" sz="800" kern="1000" dirty="0">
                              <a:effectLst/>
                              <a:sym typeface="Symbol" panose="05050102010706020507" pitchFamily="18" charset="2"/>
                            </a:rPr>
                            <a:t></a:t>
                          </a:r>
                          <a:r>
                            <a:rPr lang="fr-BE" sz="800" kern="1000" dirty="0">
                              <a:effectLst/>
                            </a:rPr>
                            <a:t> 12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9</a:t>
                          </a:r>
                          <a:r>
                            <a:rPr lang="fr-BE" sz="800" kern="1000" baseline="30000" dirty="0">
                              <a:effectLst/>
                            </a:rPr>
                            <a:t>	</a:t>
                          </a:r>
                          <a:r>
                            <a:rPr lang="fr-BE" sz="800" kern="1000" dirty="0">
                              <a:effectLst/>
                            </a:rPr>
                            <a:t>t </a:t>
                          </a:r>
                          <a:r>
                            <a:rPr lang="en-GB" sz="800" kern="1000" dirty="0">
                              <a:effectLst/>
                              <a:sym typeface="Symbol" panose="05050102010706020507" pitchFamily="18" charset="2"/>
                            </a:rPr>
                            <a:t></a:t>
                          </a:r>
                          <a:r>
                            <a:rPr lang="en-GB" sz="800" kern="1000" dirty="0">
                              <a:effectLst/>
                            </a:rPr>
                            <a:t> </a:t>
                          </a:r>
                          <a:r>
                            <a:rPr lang="fr-BE" sz="800" kern="1000" dirty="0">
                              <a:effectLst/>
                            </a:rPr>
                            <a:t>6 mm</a:t>
                          </a:r>
                          <a:endParaRPr lang="nl-BE" sz="8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mc:Choice>
        <mc:Fallback xmlns="">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806923221"/>
                  </p:ext>
                </p:extLst>
              </p:nvPr>
            </p:nvGraphicFramePr>
            <p:xfrm>
              <a:off x="416198" y="1010903"/>
              <a:ext cx="5836034" cy="5167470"/>
            </p:xfrm>
            <a:graphic>
              <a:graphicData uri="http://schemas.openxmlformats.org/drawingml/2006/table">
                <a:tbl>
                  <a:tblPr>
                    <a:tableStyleId>{F5AB1C69-6EDB-4FF4-983F-18BD219EF322}</a:tableStyleId>
                  </a:tblPr>
                  <a:tblGrid>
                    <a:gridCol w="582851"/>
                    <a:gridCol w="582851"/>
                    <a:gridCol w="582851"/>
                    <a:gridCol w="499034"/>
                    <a:gridCol w="136257"/>
                    <a:gridCol w="499034"/>
                    <a:gridCol w="478402"/>
                    <a:gridCol w="437783"/>
                    <a:gridCol w="136257"/>
                    <a:gridCol w="494521"/>
                    <a:gridCol w="494521"/>
                    <a:gridCol w="494521"/>
                    <a:gridCol w="417151"/>
                  </a:tblGrid>
                  <a:tr h="143364">
                    <a:tc rowSpan="5">
                      <a:txBody>
                        <a:bodyPr/>
                        <a:lstStyle/>
                        <a:p>
                          <a:pPr>
                            <a:spcBef>
                              <a:spcPts val="200"/>
                            </a:spcBef>
                            <a:spcAft>
                              <a:spcPts val="200"/>
                            </a:spcAft>
                            <a:tabLst>
                              <a:tab pos="180340" algn="l"/>
                              <a:tab pos="540385" algn="l"/>
                            </a:tabLst>
                          </a:pPr>
                          <a:r>
                            <a:rPr lang="en-GB" sz="900" kern="1000" dirty="0">
                              <a:effectLst/>
                            </a:rPr>
                            <a:t> </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rowSpan="5">
                      <a:txBody>
                        <a:bodyPr/>
                        <a:lstStyle/>
                        <a:p>
                          <a:pPr>
                            <a:spcBef>
                              <a:spcPts val="200"/>
                            </a:spcBef>
                            <a:spcAft>
                              <a:spcPts val="200"/>
                            </a:spcAft>
                            <a:tabLst>
                              <a:tab pos="180340" algn="l"/>
                              <a:tab pos="540385" algn="l"/>
                            </a:tabLst>
                          </a:pPr>
                          <a:r>
                            <a:rPr lang="en-GB" sz="900" kern="1000">
                              <a:effectLst/>
                            </a:rPr>
                            <a:t>Grade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11">
                      <a:txBody>
                        <a:bodyPr/>
                        <a:lstStyle/>
                        <a:p>
                          <a:pPr algn="ctr">
                            <a:spcBef>
                              <a:spcPts val="200"/>
                            </a:spcBef>
                            <a:spcAft>
                              <a:spcPts val="200"/>
                            </a:spcAft>
                            <a:tabLst>
                              <a:tab pos="180340" algn="l"/>
                              <a:tab pos="540385" algn="l"/>
                            </a:tabLst>
                          </a:pPr>
                          <a:r>
                            <a:rPr lang="en-GB" sz="900" kern="1000">
                              <a:effectLst/>
                            </a:rPr>
                            <a:t>Product form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dirty="0">
                              <a:effectLst/>
                            </a:rPr>
                            <a:t>Cold rolled strip</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Hot rolled strip</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Hot rolled plate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Bars, rods &amp; sections</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r>
                  <a:tr h="143364">
                    <a:tc vMerge="1">
                      <a:txBody>
                        <a:bodyPr/>
                        <a:lstStyle/>
                        <a:p>
                          <a:endParaRPr lang="nl-BE"/>
                        </a:p>
                      </a:txBody>
                      <a:tcPr/>
                    </a:tc>
                    <a:tc vMerge="1">
                      <a:txBody>
                        <a:bodyPr/>
                        <a:lstStyle/>
                        <a:p>
                          <a:endParaRPr lang="nl-BE"/>
                        </a:p>
                      </a:txBody>
                      <a:tcPr/>
                    </a:tc>
                    <a:tc gridSpan="11">
                      <a:txBody>
                        <a:bodyPr/>
                        <a:lstStyle/>
                        <a:p>
                          <a:pPr algn="ctr">
                            <a:spcBef>
                              <a:spcPts val="200"/>
                            </a:spcBef>
                            <a:spcAft>
                              <a:spcPts val="200"/>
                            </a:spcAft>
                            <a:tabLst>
                              <a:tab pos="180340" algn="l"/>
                              <a:tab pos="540385" algn="l"/>
                            </a:tabLst>
                          </a:pPr>
                          <a:r>
                            <a:rPr lang="en-GB" sz="900" kern="1000">
                              <a:effectLst/>
                            </a:rPr>
                            <a:t>Nominal thickness 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dirty="0">
                              <a:effectLst/>
                            </a:rPr>
                            <a:t>t </a:t>
                          </a:r>
                          <a:r>
                            <a:rPr lang="en-GB" sz="900" kern="1000" dirty="0">
                              <a:effectLst/>
                              <a:sym typeface="Symbol" panose="05050102010706020507" pitchFamily="18" charset="2"/>
                            </a:rPr>
                            <a:t></a:t>
                          </a:r>
                          <a:r>
                            <a:rPr lang="en-GB" sz="900" kern="1000" dirty="0">
                              <a:effectLst/>
                            </a:rPr>
                            <a:t> 8</a:t>
                          </a:r>
                          <a:r>
                            <a:rPr lang="en-GB" sz="900" kern="1000" spc="-5" dirty="0">
                              <a:effectLst/>
                            </a:rPr>
                            <a:t> </a:t>
                          </a:r>
                          <a:r>
                            <a:rPr lang="en-GB" sz="900" kern="1000" dirty="0">
                              <a:effectLst/>
                            </a:rPr>
                            <a:t>mm</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13,5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75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endParaRPr lang="nl-BE"/>
                        </a:p>
                      </a:txBody>
                      <a:tcPr marL="72212" marR="72212" marT="0" marB="0" anchor="ctr">
                        <a:blipFill rotWithShape="0">
                          <a:blip r:embed="rId3"/>
                          <a:stretch>
                            <a:fillRect l="-539333" t="-210638" r="-1333" b="-1510638"/>
                          </a:stretch>
                        </a:blipFill>
                      </a:tcPr>
                    </a:tc>
                    <a:tc hMerge="1">
                      <a:txBody>
                        <a:bodyPr/>
                        <a:lstStyle/>
                        <a:p>
                          <a:endParaRPr lang="nl-BE"/>
                        </a:p>
                      </a:txBody>
                      <a:tcPr/>
                    </a:tc>
                  </a:tr>
                  <a:tr h="203431">
                    <a:tc vMerge="1">
                      <a:txBody>
                        <a:bodyPr/>
                        <a:lstStyle/>
                        <a:p>
                          <a:endParaRPr lang="nl-BE"/>
                        </a:p>
                      </a:txBody>
                      <a:tcPr/>
                    </a:tc>
                    <a:tc vMerge="1">
                      <a:txBody>
                        <a:bodyPr/>
                        <a:lstStyle/>
                        <a:p>
                          <a:endParaRPr lang="nl-BE"/>
                        </a:p>
                      </a:txBody>
                      <a:tcPr/>
                    </a:tc>
                    <a:tc>
                      <a:txBody>
                        <a:bodyPr/>
                        <a:lstStyle/>
                        <a:p>
                          <a:endParaRPr lang="nl-BE"/>
                        </a:p>
                      </a:txBody>
                      <a:tcPr marL="72212" marR="72212" marT="0" marB="0" anchor="ctr">
                        <a:blipFill rotWithShape="0">
                          <a:blip r:embed="rId3"/>
                          <a:stretch>
                            <a:fillRect l="-200000" t="-429412" r="-701042" b="-1988235"/>
                          </a:stretch>
                        </a:blipFill>
                      </a:tcPr>
                    </a:tc>
                    <a:tc gridSpan="2">
                      <a:txBody>
                        <a:bodyPr/>
                        <a:lstStyle/>
                        <a:p>
                          <a:endParaRPr lang="nl-BE"/>
                        </a:p>
                      </a:txBody>
                      <a:tcPr marL="72212" marR="72212" marT="0" marB="0" anchor="ctr">
                        <a:blipFill rotWithShape="0">
                          <a:blip r:embed="rId3"/>
                          <a:stretch>
                            <a:fillRect l="-276923" t="-429412" r="-547115" b="-1988235"/>
                          </a:stretch>
                        </a:blipFill>
                      </a:tcPr>
                    </a:tc>
                    <a:tc hMerge="1">
                      <a:txBody>
                        <a:bodyPr/>
                        <a:lstStyle/>
                        <a:p>
                          <a:endParaRPr lang="nl-BE"/>
                        </a:p>
                      </a:txBody>
                      <a:tcPr/>
                    </a:tc>
                    <a:tc>
                      <a:txBody>
                        <a:bodyPr/>
                        <a:lstStyle/>
                        <a:p>
                          <a:endParaRPr lang="nl-BE"/>
                        </a:p>
                      </a:txBody>
                      <a:tcPr marL="72212" marR="72212" marT="0" marB="0" anchor="ctr">
                        <a:blipFill rotWithShape="0">
                          <a:blip r:embed="rId3"/>
                          <a:stretch>
                            <a:fillRect l="-478049" t="-429412" r="-593902" b="-1988235"/>
                          </a:stretch>
                        </a:blipFill>
                      </a:tcPr>
                    </a:tc>
                    <a:tc>
                      <a:txBody>
                        <a:bodyPr/>
                        <a:lstStyle/>
                        <a:p>
                          <a:endParaRPr lang="nl-BE"/>
                        </a:p>
                      </a:txBody>
                      <a:tcPr marL="72212" marR="72212" marT="0" marB="0" anchor="ctr">
                        <a:blipFill rotWithShape="0">
                          <a:blip r:embed="rId3"/>
                          <a:stretch>
                            <a:fillRect l="-600000" t="-429412" r="-516456" b="-1988235"/>
                          </a:stretch>
                        </a:blipFill>
                      </a:tcPr>
                    </a:tc>
                    <a:tc gridSpan="3">
                      <a:txBody>
                        <a:bodyPr/>
                        <a:lstStyle/>
                        <a:p>
                          <a:endParaRPr lang="nl-BE"/>
                        </a:p>
                      </a:txBody>
                      <a:tcPr marL="72212" marR="72212" marT="0" marB="0" anchor="ctr">
                        <a:blipFill rotWithShape="0">
                          <a:blip r:embed="rId3"/>
                          <a:stretch>
                            <a:fillRect l="-316000" t="-429412" r="-133143" b="-1988235"/>
                          </a:stretch>
                        </a:blipFill>
                      </a:tcPr>
                    </a:tc>
                    <a:tc hMerge="1">
                      <a:txBody>
                        <a:bodyPr/>
                        <a:lstStyle/>
                        <a:p>
                          <a:endParaRPr lang="nl-BE"/>
                        </a:p>
                      </a:txBody>
                      <a:tcPr/>
                    </a:tc>
                    <a:tc hMerge="1">
                      <a:txBody>
                        <a:bodyPr/>
                        <a:lstStyle/>
                        <a:p>
                          <a:endParaRPr lang="nl-BE"/>
                        </a:p>
                      </a:txBody>
                      <a:tcPr/>
                    </a:tc>
                    <a:tc>
                      <a:txBody>
                        <a:bodyPr/>
                        <a:lstStyle/>
                        <a:p>
                          <a:endParaRPr lang="nl-BE"/>
                        </a:p>
                      </a:txBody>
                      <a:tcPr marL="72212" marR="72212" marT="0" marB="0" anchor="ctr">
                        <a:blipFill rotWithShape="0">
                          <a:blip r:embed="rId3"/>
                          <a:stretch>
                            <a:fillRect l="-898765" t="-429412" r="-187654" b="-1988235"/>
                          </a:stretch>
                        </a:blipFill>
                      </a:tcPr>
                    </a:tc>
                    <a:tc>
                      <a:txBody>
                        <a:bodyPr/>
                        <a:lstStyle/>
                        <a:p>
                          <a:endParaRPr lang="nl-BE"/>
                        </a:p>
                      </a:txBody>
                      <a:tcPr marL="72212" marR="72212" marT="0" marB="0" anchor="ctr">
                        <a:blipFill rotWithShape="0">
                          <a:blip r:embed="rId3"/>
                          <a:stretch>
                            <a:fillRect l="-986585" t="-429412" r="-85366" b="-1988235"/>
                          </a:stretch>
                        </a:blipFill>
                      </a:tcPr>
                    </a:tc>
                    <a:tc>
                      <a:txBody>
                        <a:bodyPr/>
                        <a:lstStyle/>
                        <a:p>
                          <a:endParaRPr lang="nl-BE"/>
                        </a:p>
                      </a:txBody>
                      <a:tcPr marL="72212" marR="72212" marT="0" marB="0" anchor="ctr">
                        <a:blipFill rotWithShape="0">
                          <a:blip r:embed="rId3"/>
                          <a:stretch>
                            <a:fillRect l="-1310294" t="-429412" r="-2941" b="-1988235"/>
                          </a:stretch>
                        </a:blipFill>
                      </a:tcPr>
                    </a:tc>
                  </a:tr>
                  <a:tr h="143364">
                    <a:tc rowSpan="7">
                      <a:txBody>
                        <a:bodyPr/>
                        <a:lstStyle/>
                        <a:p>
                          <a:pPr marL="71755" marR="71755" algn="ctr">
                            <a:spcBef>
                              <a:spcPts val="200"/>
                            </a:spcBef>
                            <a:spcAft>
                              <a:spcPts val="200"/>
                            </a:spcAft>
                            <a:tabLst>
                              <a:tab pos="180340" algn="l"/>
                              <a:tab pos="540385" algn="l"/>
                            </a:tabLst>
                          </a:pPr>
                          <a:r>
                            <a:rPr lang="en-GB" sz="900" kern="1000">
                              <a:effectLst/>
                            </a:rPr>
                            <a:t>Austenitic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1.4301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1.4307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220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175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1.4318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330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1.4541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1.4571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88910">
                    <a:tc rowSpan="6">
                      <a:txBody>
                        <a:bodyPr/>
                        <a:lstStyle/>
                        <a:p>
                          <a:pPr marL="71755" marR="71755" algn="ctr">
                            <a:spcBef>
                              <a:spcPts val="200"/>
                            </a:spcBef>
                            <a:spcAft>
                              <a:spcPts val="200"/>
                            </a:spcAft>
                            <a:tabLst>
                              <a:tab pos="180340" algn="l"/>
                              <a:tab pos="540385" algn="l"/>
                            </a:tabLst>
                          </a:pPr>
                          <a:r>
                            <a:rPr lang="en-GB" sz="900" kern="1000">
                              <a:effectLst/>
                            </a:rPr>
                            <a:t>Duplex</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480 </a:t>
                          </a:r>
                          <a:r>
                            <a:rPr lang="en-GB" sz="900" kern="1000" baseline="30000" dirty="0">
                              <a:effectLst/>
                            </a:rPr>
                            <a:t>2</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380 </a:t>
                          </a:r>
                          <a:r>
                            <a:rPr lang="en-GB" sz="900" kern="1000" baseline="30000">
                              <a:effectLst/>
                            </a:rPr>
                            <a:t>3</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1.4162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1.4482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660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550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750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rowSpan="5">
                      <a:txBody>
                        <a:bodyPr/>
                        <a:lstStyle/>
                        <a:p>
                          <a:pPr algn="ctr">
                            <a:spcBef>
                              <a:spcPts val="200"/>
                            </a:spcBef>
                            <a:spcAft>
                              <a:spcPts val="200"/>
                            </a:spcAft>
                            <a:tabLst>
                              <a:tab pos="180340" algn="l"/>
                              <a:tab pos="540385" algn="l"/>
                            </a:tabLst>
                          </a:pPr>
                          <a:r>
                            <a:rPr lang="en-GB" sz="900" kern="1000">
                              <a:effectLst/>
                            </a:rPr>
                            <a:t>Ferritic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1.4003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250 </a:t>
                          </a:r>
                          <a:r>
                            <a:rPr lang="en-GB" sz="900" kern="1000" baseline="30000">
                              <a:effectLst/>
                            </a:rPr>
                            <a:t>5</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450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260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1.4016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430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240 </a:t>
                          </a:r>
                          <a:r>
                            <a:rPr lang="en-GB" sz="900" kern="1000" baseline="30000" dirty="0">
                              <a:effectLst/>
                            </a:rPr>
                            <a:t>6</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1.4509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200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420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280</a:t>
                          </a:r>
                          <a:r>
                            <a:rPr lang="en-GB" sz="900" kern="1000" baseline="30000" dirty="0">
                              <a:effectLst/>
                            </a:rPr>
                            <a:t> 8</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420</a:t>
                          </a:r>
                          <a:r>
                            <a:rPr lang="en-GB" sz="900" kern="1000" baseline="30000">
                              <a:effectLst/>
                            </a:rPr>
                            <a:t> 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420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932303">
                    <a:tc gridSpan="13">
                      <a:txBody>
                        <a:bodyPr/>
                        <a:lstStyle/>
                        <a:p>
                          <a:endParaRPr lang="nl-BE"/>
                        </a:p>
                      </a:txBody>
                      <a:tcPr marL="72212" marR="72212" marT="0" marB="0" anchor="ctr">
                        <a:blipFill rotWithShape="0">
                          <a:blip r:embed="rId3"/>
                          <a:stretch>
                            <a:fillRect l="-104" t="-399346" r="-209" b="-60131"/>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545456">
                    <a:tc gridSpan="4">
                      <a:txBody>
                        <a:bodyPr/>
                        <a:lstStyle/>
                        <a:p>
                          <a:endParaRPr lang="nl-BE"/>
                        </a:p>
                      </a:txBody>
                      <a:tcPr marL="72212" marR="72212" marT="0" marB="0">
                        <a:blipFill rotWithShape="0">
                          <a:blip r:embed="rId3"/>
                          <a:stretch>
                            <a:fillRect l="-271" t="-848889" r="-160163" b="-2222"/>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gridSpan="4">
                      <a:txBody>
                        <a:bodyPr/>
                        <a:lstStyle/>
                        <a:p>
                          <a:endParaRPr lang="nl-BE"/>
                        </a:p>
                      </a:txBody>
                      <a:tcPr marL="72212" marR="72212" marT="0" marB="0">
                        <a:blipFill rotWithShape="0">
                          <a:blip r:embed="rId3"/>
                          <a:stretch>
                            <a:fillRect l="-145098" t="-848889" r="-131765" b="-2222"/>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gridSpan="5">
                      <a:txBody>
                        <a:bodyPr/>
                        <a:lstStyle/>
                        <a:p>
                          <a:endParaRPr lang="nl-BE"/>
                        </a:p>
                      </a:txBody>
                      <a:tcPr marL="72212" marR="72212" marT="0" marB="0">
                        <a:blipFill rotWithShape="0">
                          <a:blip r:embed="rId3"/>
                          <a:stretch>
                            <a:fillRect l="-187126" t="-848889" r="-599" b="-2222"/>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mc:Fallback>
      </mc:AlternateContent>
      <mc:AlternateContent xmlns:mc="http://schemas.openxmlformats.org/markup-compatibility/2006" xmlns:a14="http://schemas.microsoft.com/office/drawing/2010/main">
        <mc:Choice Requires="a14">
          <p:sp>
            <p:nvSpPr>
              <p:cNvPr id="3" name="Tekstvak 2"/>
              <p:cNvSpPr txBox="1"/>
              <p:nvPr/>
            </p:nvSpPr>
            <p:spPr>
              <a:xfrm>
                <a:off x="6378498" y="1159727"/>
                <a:ext cx="2609385" cy="1776255"/>
              </a:xfrm>
              <a:prstGeom prst="rect">
                <a:avLst/>
              </a:prstGeom>
              <a:noFill/>
            </p:spPr>
            <p:txBody>
              <a:bodyPr wrap="square" rtlCol="0">
                <a:spAutoFit/>
              </a:bodyPr>
              <a:lstStyle/>
              <a:p>
                <a:r>
                  <a:rPr lang="en-US" i="1" dirty="0" smtClean="0">
                    <a:solidFill>
                      <a:schemeClr val="accent1">
                        <a:lumMod val="50000"/>
                      </a:schemeClr>
                    </a:solidFill>
                  </a:rPr>
                  <a:t>Table 2.2 (Design Manual)</a:t>
                </a:r>
              </a:p>
              <a:p>
                <a:r>
                  <a:rPr lang="en-US" i="1" dirty="0" smtClean="0">
                    <a:solidFill>
                      <a:schemeClr val="accent1">
                        <a:lumMod val="50000"/>
                      </a:schemeClr>
                    </a:solidFill>
                  </a:rPr>
                  <a:t>Nominal values of the yield strength </a:t>
                </a:r>
                <a14:m>
                  <m:oMath xmlns:m="http://schemas.openxmlformats.org/officeDocument/2006/math">
                    <m:sSub>
                      <m:sSubPr>
                        <m:ctrlPr>
                          <a:rPr lang="en-US" i="1" smtClean="0">
                            <a:solidFill>
                              <a:schemeClr val="accent1">
                                <a:lumMod val="50000"/>
                              </a:schemeClr>
                            </a:solidFill>
                            <a:latin typeface="Cambria Math" panose="02040503050406030204" pitchFamily="18" charset="0"/>
                          </a:rPr>
                        </m:ctrlPr>
                      </m:sSubPr>
                      <m:e>
                        <m:r>
                          <a:rPr lang="fr-BE" b="0" i="1" smtClean="0">
                            <a:solidFill>
                              <a:schemeClr val="accent1">
                                <a:lumMod val="50000"/>
                              </a:schemeClr>
                            </a:solidFill>
                            <a:latin typeface="Cambria Math" panose="02040503050406030204" pitchFamily="18" charset="0"/>
                          </a:rPr>
                          <m:t>𝑓</m:t>
                        </m:r>
                      </m:e>
                      <m:sub>
                        <m:r>
                          <a:rPr lang="fr-BE" b="0" i="1" smtClean="0">
                            <a:solidFill>
                              <a:schemeClr val="accent1">
                                <a:lumMod val="50000"/>
                              </a:schemeClr>
                            </a:solidFill>
                            <a:latin typeface="Cambria Math" panose="02040503050406030204" pitchFamily="18" charset="0"/>
                          </a:rPr>
                          <m:t>𝑦</m:t>
                        </m:r>
                      </m:sub>
                    </m:sSub>
                  </m:oMath>
                </a14:m>
                <a:r>
                  <a:rPr lang="en-US" i="1" dirty="0" smtClean="0">
                    <a:solidFill>
                      <a:schemeClr val="accent1">
                        <a:lumMod val="50000"/>
                      </a:schemeClr>
                    </a:solidFill>
                  </a:rPr>
                  <a:t> and </a:t>
                </a:r>
                <a:r>
                  <a:rPr lang="en-US" i="1" dirty="0">
                    <a:solidFill>
                      <a:schemeClr val="accent1">
                        <a:lumMod val="50000"/>
                      </a:schemeClr>
                    </a:solidFill>
                  </a:rPr>
                  <a:t>the ultimate strength </a:t>
                </a:r>
                <a14:m>
                  <m:oMath xmlns:m="http://schemas.openxmlformats.org/officeDocument/2006/math">
                    <m:sSub>
                      <m:sSubPr>
                        <m:ctrlPr>
                          <a:rPr lang="en-US"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𝑓</m:t>
                        </m:r>
                      </m:e>
                      <m:sub>
                        <m:r>
                          <a:rPr lang="fr-BE" b="0" i="1" smtClean="0">
                            <a:solidFill>
                              <a:schemeClr val="accent1">
                                <a:lumMod val="50000"/>
                              </a:schemeClr>
                            </a:solidFill>
                            <a:latin typeface="Cambria Math" panose="02040503050406030204" pitchFamily="18" charset="0"/>
                          </a:rPr>
                          <m:t>𝑢</m:t>
                        </m:r>
                      </m:sub>
                    </m:sSub>
                  </m:oMath>
                </a14:m>
                <a:r>
                  <a:rPr lang="en-US" i="1" dirty="0">
                    <a:solidFill>
                      <a:schemeClr val="accent1">
                        <a:lumMod val="50000"/>
                      </a:schemeClr>
                    </a:solidFill>
                  </a:rPr>
                  <a:t> for common stainless steels to EN 10088 (N/mm2)</a:t>
                </a:r>
                <a:endParaRPr lang="nl-BE" i="1" dirty="0">
                  <a:solidFill>
                    <a:schemeClr val="accent1">
                      <a:lumMod val="50000"/>
                    </a:schemeClr>
                  </a:solidFill>
                </a:endParaRPr>
              </a:p>
            </p:txBody>
          </p:sp>
        </mc:Choice>
        <mc:Fallback xmlns="">
          <p:sp>
            <p:nvSpPr>
              <p:cNvPr id="3" name="Tekstvak 2"/>
              <p:cNvSpPr txBox="1">
                <a:spLocks noRot="1" noChangeAspect="1" noMove="1" noResize="1" noEditPoints="1" noAdjustHandles="1" noChangeArrowheads="1" noChangeShapeType="1" noTextEdit="1"/>
              </p:cNvSpPr>
              <p:nvPr/>
            </p:nvSpPr>
            <p:spPr>
              <a:xfrm>
                <a:off x="6378498" y="1159727"/>
                <a:ext cx="2609385" cy="1776255"/>
              </a:xfrm>
              <a:prstGeom prst="rect">
                <a:avLst/>
              </a:prstGeom>
              <a:blipFill rotWithShape="0">
                <a:blip r:embed="rId4"/>
                <a:stretch>
                  <a:fillRect l="-1869" t="-1712" r="-2103" b="-4452"/>
                </a:stretch>
              </a:blipFill>
            </p:spPr>
            <p:txBody>
              <a:bodyPr/>
              <a:lstStyle/>
              <a:p>
                <a:r>
                  <a:rPr lang="fr-FR">
                    <a:noFill/>
                  </a:rPr>
                  <a:t> </a:t>
                </a:r>
              </a:p>
            </p:txBody>
          </p:sp>
        </mc:Fallback>
      </mc:AlternateContent>
    </p:spTree>
    <p:extLst>
      <p:ext uri="{BB962C8B-B14F-4D97-AF65-F5344CB8AC3E}">
        <p14:creationId xmlns:p14="http://schemas.microsoft.com/office/powerpoint/2010/main" val="2042649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goal of this presentation is to give you a brief overview of the key facts about stainless steel along with (new) important design rules. </a:t>
            </a:r>
          </a:p>
          <a:p>
            <a:pPr marL="0" indent="0">
              <a:buNone/>
            </a:pPr>
            <a:endParaRPr lang="en-US" dirty="0"/>
          </a:p>
          <a:p>
            <a:pPr marL="0" indent="0">
              <a:buNone/>
            </a:pPr>
            <a:r>
              <a:rPr lang="en-US" dirty="0" smtClean="0"/>
              <a:t>In terms of design approaches, the comparison with carbon steel is made. </a:t>
            </a:r>
          </a:p>
          <a:p>
            <a:pPr marL="0" indent="0">
              <a:buNone/>
            </a:pPr>
            <a:endParaRPr lang="en-US" dirty="0" smtClean="0"/>
          </a:p>
          <a:p>
            <a:pPr marL="0" indent="0">
              <a:buNone/>
            </a:pPr>
            <a:r>
              <a:rPr lang="en-US" dirty="0" smtClean="0">
                <a:solidFill>
                  <a:schemeClr val="accent2"/>
                </a:solidFill>
              </a:rPr>
              <a:t>For a more complete overview of design rules please download the Design Manual. </a:t>
            </a:r>
            <a:endParaRPr lang="en-US" dirty="0">
              <a:solidFill>
                <a:schemeClr val="accent2"/>
              </a:solidFill>
            </a:endParaRPr>
          </a:p>
        </p:txBody>
      </p:sp>
    </p:spTree>
    <p:extLst>
      <p:ext uri="{BB962C8B-B14F-4D97-AF65-F5344CB8AC3E}">
        <p14:creationId xmlns:p14="http://schemas.microsoft.com/office/powerpoint/2010/main" val="1200702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Mechanical Characteristics</a:t>
            </a:r>
          </a:p>
        </p:txBody>
      </p:sp>
      <p:sp>
        <p:nvSpPr>
          <p:cNvPr id="3" name="Content Placeholder 2"/>
          <p:cNvSpPr>
            <a:spLocks noGrp="1"/>
          </p:cNvSpPr>
          <p:nvPr>
            <p:ph idx="1"/>
          </p:nvPr>
        </p:nvSpPr>
        <p:spPr>
          <a:xfrm>
            <a:off x="525992" y="1190624"/>
            <a:ext cx="8092016" cy="4879975"/>
          </a:xfrm>
        </p:spPr>
        <p:txBody>
          <a:bodyPr/>
          <a:lstStyle/>
          <a:p>
            <a:pPr marL="0" indent="0">
              <a:buNone/>
            </a:pPr>
            <a:r>
              <a:rPr lang="fr-BE" sz="1800" b="1" dirty="0" err="1"/>
              <a:t>Energy</a:t>
            </a:r>
            <a:r>
              <a:rPr lang="fr-BE" sz="1800" b="1" dirty="0"/>
              <a:t> Absorption</a:t>
            </a:r>
          </a:p>
          <a:p>
            <a:pPr marL="0" indent="0">
              <a:buNone/>
            </a:pPr>
            <a:r>
              <a:rPr lang="en-US" sz="1800" dirty="0"/>
              <a:t>Stainless steel has better intrinsic energy absorption properties than </a:t>
            </a:r>
            <a:r>
              <a:rPr lang="en-US" sz="1800" dirty="0" err="1"/>
              <a:t>aluminium</a:t>
            </a:r>
            <a:r>
              <a:rPr lang="en-US" sz="1800" dirty="0"/>
              <a:t> or carbon steel due to high rate of strain hardening &amp; excellent ductility</a:t>
            </a:r>
          </a:p>
          <a:p>
            <a:pPr marL="0" indent="0">
              <a:lnSpc>
                <a:spcPct val="100000"/>
              </a:lnSpc>
              <a:spcBef>
                <a:spcPts val="0"/>
              </a:spcBef>
              <a:buNone/>
              <a:defRPr/>
            </a:pPr>
            <a:endParaRPr lang="fr-BE" sz="1800" dirty="0" smtClean="0">
              <a:cs typeface="Times New Roman" pitchFamily="18" charset="0"/>
            </a:endParaRPr>
          </a:p>
          <a:p>
            <a:pPr marL="0" indent="0">
              <a:lnSpc>
                <a:spcPct val="100000"/>
              </a:lnSpc>
              <a:spcBef>
                <a:spcPts val="0"/>
              </a:spcBef>
              <a:buNone/>
              <a:defRPr/>
            </a:pPr>
            <a:r>
              <a:rPr lang="fr-BE" sz="1800" b="1" dirty="0"/>
              <a:t>Fracture </a:t>
            </a:r>
            <a:r>
              <a:rPr lang="fr-BE" sz="1800" b="1" dirty="0" err="1"/>
              <a:t>toughness</a:t>
            </a:r>
            <a:endParaRPr lang="fr-BE" sz="1800" b="1" dirty="0"/>
          </a:p>
          <a:p>
            <a:pPr>
              <a:buFont typeface="Calibri" panose="020F0502020204030204" pitchFamily="34" charset="0"/>
              <a:buChar char="‒"/>
            </a:pPr>
            <a:r>
              <a:rPr lang="en-US" sz="1800" dirty="0" smtClean="0"/>
              <a:t>Austenitic </a:t>
            </a:r>
            <a:r>
              <a:rPr lang="en-US" sz="1800" dirty="0"/>
              <a:t>stainless steels</a:t>
            </a:r>
          </a:p>
          <a:p>
            <a:pPr lvl="1">
              <a:buFont typeface="Calibri" panose="020F0502020204030204" pitchFamily="34" charset="0"/>
              <a:buChar char="‒"/>
            </a:pPr>
            <a:r>
              <a:rPr lang="en-US" sz="1800" dirty="0"/>
              <a:t>No ductile to brittle transition</a:t>
            </a:r>
          </a:p>
          <a:p>
            <a:pPr lvl="1">
              <a:buFont typeface="Calibri" panose="020F0502020204030204" pitchFamily="34" charset="0"/>
              <a:buChar char="‒"/>
            </a:pPr>
            <a:r>
              <a:rPr lang="en-US" sz="1800" dirty="0"/>
              <a:t>Ductile down to cryogenic </a:t>
            </a:r>
            <a:r>
              <a:rPr lang="en-US" sz="1800" dirty="0" smtClean="0"/>
              <a:t/>
            </a:r>
            <a:br>
              <a:rPr lang="en-US" sz="1800" dirty="0" smtClean="0"/>
            </a:br>
            <a:r>
              <a:rPr lang="en-US" sz="1800" dirty="0" smtClean="0"/>
              <a:t>temperatures</a:t>
            </a:r>
            <a:r>
              <a:rPr lang="en-US" sz="1800" dirty="0"/>
              <a:t/>
            </a:r>
            <a:br>
              <a:rPr lang="en-US" sz="1800" dirty="0"/>
            </a:br>
            <a:endParaRPr lang="en-US" sz="1800" dirty="0"/>
          </a:p>
          <a:p>
            <a:pPr>
              <a:buFont typeface="Calibri" panose="020F0502020204030204" pitchFamily="34" charset="0"/>
              <a:buChar char="‒"/>
            </a:pPr>
            <a:r>
              <a:rPr lang="en-GB" sz="1800" dirty="0"/>
              <a:t>Duplex stainless steels</a:t>
            </a:r>
          </a:p>
          <a:p>
            <a:pPr lvl="1">
              <a:buFont typeface="Calibri" panose="020F0502020204030204" pitchFamily="34" charset="0"/>
              <a:buChar char="‒"/>
            </a:pPr>
            <a:r>
              <a:rPr lang="en-GB" sz="1800" dirty="0"/>
              <a:t>Ductile to brittle transition like </a:t>
            </a:r>
            <a:r>
              <a:rPr lang="en-GB" sz="1800" dirty="0" smtClean="0"/>
              <a:t/>
            </a:r>
            <a:br>
              <a:rPr lang="en-GB" sz="1800" dirty="0" smtClean="0"/>
            </a:br>
            <a:r>
              <a:rPr lang="en-GB" sz="1800" dirty="0" smtClean="0"/>
              <a:t>carbon </a:t>
            </a:r>
            <a:r>
              <a:rPr lang="en-GB" sz="1800" dirty="0"/>
              <a:t>steels</a:t>
            </a:r>
          </a:p>
          <a:p>
            <a:pPr lvl="1">
              <a:buFont typeface="Calibri" panose="020F0502020204030204" pitchFamily="34" charset="0"/>
              <a:buChar char="‒"/>
            </a:pPr>
            <a:r>
              <a:rPr lang="en-GB" sz="1800" dirty="0"/>
              <a:t>Adequate toughness down to -40 </a:t>
            </a:r>
            <a:r>
              <a:rPr lang="en-GB" sz="1800" dirty="0">
                <a:sym typeface="Symbol" panose="05050102010706020507" pitchFamily="18" charset="2"/>
              </a:rPr>
              <a:t></a:t>
            </a:r>
            <a:r>
              <a:rPr lang="en-GB" sz="1800" dirty="0"/>
              <a:t>C</a:t>
            </a:r>
          </a:p>
          <a:p>
            <a:pPr lvl="1">
              <a:buFont typeface="Calibri" panose="020F0502020204030204" pitchFamily="34" charset="0"/>
              <a:buChar char="‒"/>
            </a:pPr>
            <a:r>
              <a:rPr lang="en-GB" sz="1800" dirty="0"/>
              <a:t>Care when using welded connections to maintain HAZ toughness</a:t>
            </a:r>
          </a:p>
          <a:p>
            <a:pPr marL="0" indent="0">
              <a:lnSpc>
                <a:spcPct val="100000"/>
              </a:lnSpc>
              <a:spcBef>
                <a:spcPts val="0"/>
              </a:spcBef>
              <a:buNone/>
              <a:defRPr/>
            </a:pPr>
            <a:endParaRPr lang="nl-BE" sz="1800" dirty="0">
              <a:cs typeface="Times New Roman" pitchFamily="18" charset="0"/>
            </a:endParaRPr>
          </a:p>
        </p:txBody>
      </p:sp>
      <p:grpSp>
        <p:nvGrpSpPr>
          <p:cNvPr id="4" name="Groep 3"/>
          <p:cNvGrpSpPr/>
          <p:nvPr/>
        </p:nvGrpSpPr>
        <p:grpSpPr>
          <a:xfrm>
            <a:off x="5058535" y="2486722"/>
            <a:ext cx="3759152" cy="2683108"/>
            <a:chOff x="1451042" y="1075418"/>
            <a:chExt cx="7108327" cy="5073588"/>
          </a:xfrm>
        </p:grpSpPr>
        <p:grpSp>
          <p:nvGrpSpPr>
            <p:cNvPr id="5" name="Group 3"/>
            <p:cNvGrpSpPr>
              <a:grpSpLocks/>
            </p:cNvGrpSpPr>
            <p:nvPr/>
          </p:nvGrpSpPr>
          <p:grpSpPr bwMode="auto">
            <a:xfrm>
              <a:off x="2138105" y="1446654"/>
              <a:ext cx="4502372" cy="4083927"/>
              <a:chOff x="457419" y="720"/>
              <a:chExt cx="2766910" cy="2902"/>
            </a:xfrm>
          </p:grpSpPr>
          <p:sp>
            <p:nvSpPr>
              <p:cNvPr id="12" name="Rectangle 6"/>
              <p:cNvSpPr>
                <a:spLocks noChangeArrowheads="1"/>
              </p:cNvSpPr>
              <p:nvPr/>
            </p:nvSpPr>
            <p:spPr bwMode="auto">
              <a:xfrm>
                <a:off x="457419" y="3333"/>
                <a:ext cx="1285256" cy="289"/>
              </a:xfrm>
              <a:prstGeom prst="rect">
                <a:avLst/>
              </a:prstGeom>
              <a:solidFill>
                <a:srgbClr val="C0C0C0">
                  <a:alpha val="50000"/>
                </a:srgbClr>
              </a:solidFill>
              <a:ln w="9525">
                <a:noFill/>
                <a:miter lim="800000"/>
                <a:headEnd/>
                <a:tailEnd/>
              </a:ln>
              <a:effectLst/>
            </p:spPr>
            <p:txBody>
              <a:bodyPr wrap="square">
                <a:spAutoFit/>
              </a:bodyPr>
              <a:lstStyle/>
              <a:p>
                <a:r>
                  <a:rPr lang="en-GB" sz="800" dirty="0">
                    <a:solidFill>
                      <a:schemeClr val="accent1">
                        <a:lumMod val="50000"/>
                      </a:schemeClr>
                    </a:solidFill>
                    <a:latin typeface="Arial Black" pitchFamily="34" charset="0"/>
                  </a:rPr>
                  <a:t>Brittle fracture</a:t>
                </a:r>
              </a:p>
            </p:txBody>
          </p:sp>
          <p:sp>
            <p:nvSpPr>
              <p:cNvPr id="13" name="Rectangle 7"/>
              <p:cNvSpPr>
                <a:spLocks noChangeArrowheads="1"/>
              </p:cNvSpPr>
              <p:nvPr/>
            </p:nvSpPr>
            <p:spPr bwMode="auto">
              <a:xfrm>
                <a:off x="1793123" y="743"/>
                <a:ext cx="1431206" cy="310"/>
              </a:xfrm>
              <a:prstGeom prst="rect">
                <a:avLst/>
              </a:prstGeom>
              <a:solidFill>
                <a:srgbClr val="C0C0C0">
                  <a:alpha val="50000"/>
                </a:srgbClr>
              </a:solidFill>
              <a:ln w="9525">
                <a:noFill/>
                <a:miter lim="800000"/>
                <a:headEnd/>
                <a:tailEnd/>
              </a:ln>
              <a:effectLst/>
            </p:spPr>
            <p:txBody>
              <a:bodyPr wrap="square">
                <a:spAutoFit/>
              </a:bodyPr>
              <a:lstStyle/>
              <a:p>
                <a:r>
                  <a:rPr lang="en-GB" sz="900" dirty="0">
                    <a:solidFill>
                      <a:schemeClr val="accent1">
                        <a:lumMod val="50000"/>
                      </a:schemeClr>
                    </a:solidFill>
                    <a:latin typeface="Arial Black" pitchFamily="34" charset="0"/>
                  </a:rPr>
                  <a:t>Ductile tearing</a:t>
                </a:r>
              </a:p>
            </p:txBody>
          </p:sp>
          <p:sp>
            <p:nvSpPr>
              <p:cNvPr id="14" name="Line 8"/>
              <p:cNvSpPr>
                <a:spLocks noChangeShapeType="1"/>
              </p:cNvSpPr>
              <p:nvPr/>
            </p:nvSpPr>
            <p:spPr bwMode="auto">
              <a:xfrm>
                <a:off x="460619" y="3600"/>
                <a:ext cx="2763710" cy="0"/>
              </a:xfrm>
              <a:prstGeom prst="line">
                <a:avLst/>
              </a:prstGeom>
              <a:noFill/>
              <a:ln w="38100">
                <a:solidFill>
                  <a:schemeClr val="tx1"/>
                </a:solidFill>
                <a:round/>
                <a:headEnd/>
                <a:tailEnd type="triangle" w="med" len="med"/>
              </a:ln>
              <a:effectLst/>
            </p:spPr>
            <p:txBody>
              <a:bodyPr wrap="none" anchor="ctr"/>
              <a:lstStyle/>
              <a:p>
                <a:endParaRPr lang="en-GB" sz="900"/>
              </a:p>
            </p:txBody>
          </p:sp>
          <p:sp>
            <p:nvSpPr>
              <p:cNvPr id="15" name="Line 9"/>
              <p:cNvSpPr>
                <a:spLocks noChangeShapeType="1"/>
              </p:cNvSpPr>
              <p:nvPr/>
            </p:nvSpPr>
            <p:spPr bwMode="auto">
              <a:xfrm flipV="1">
                <a:off x="460619" y="720"/>
                <a:ext cx="0" cy="2880"/>
              </a:xfrm>
              <a:prstGeom prst="line">
                <a:avLst/>
              </a:prstGeom>
              <a:noFill/>
              <a:ln w="38100">
                <a:solidFill>
                  <a:schemeClr val="tx1"/>
                </a:solidFill>
                <a:round/>
                <a:headEnd/>
                <a:tailEnd type="triangle" w="med" len="med"/>
              </a:ln>
              <a:effectLst/>
            </p:spPr>
            <p:txBody>
              <a:bodyPr wrap="none" anchor="ctr"/>
              <a:lstStyle/>
              <a:p>
                <a:endParaRPr lang="en-GB" sz="900"/>
              </a:p>
            </p:txBody>
          </p:sp>
          <p:sp>
            <p:nvSpPr>
              <p:cNvPr id="16" name="Freeform 10"/>
              <p:cNvSpPr>
                <a:spLocks/>
              </p:cNvSpPr>
              <p:nvPr/>
            </p:nvSpPr>
            <p:spPr bwMode="auto">
              <a:xfrm>
                <a:off x="1013361" y="1776"/>
                <a:ext cx="1923721" cy="1532"/>
              </a:xfrm>
              <a:custGeom>
                <a:avLst/>
                <a:gdLst/>
                <a:ahLst/>
                <a:cxnLst>
                  <a:cxn ang="0">
                    <a:pos x="0" y="1440"/>
                  </a:cxn>
                  <a:cxn ang="0">
                    <a:pos x="1200" y="1344"/>
                  </a:cxn>
                  <a:cxn ang="0">
                    <a:pos x="1632" y="720"/>
                  </a:cxn>
                  <a:cxn ang="0">
                    <a:pos x="1920" y="288"/>
                  </a:cxn>
                  <a:cxn ang="0">
                    <a:pos x="2640" y="0"/>
                  </a:cxn>
                </a:cxnLst>
                <a:rect l="0" t="0" r="r" b="b"/>
                <a:pathLst>
                  <a:path w="2640" h="1464">
                    <a:moveTo>
                      <a:pt x="0" y="1440"/>
                    </a:moveTo>
                    <a:cubicBezTo>
                      <a:pt x="464" y="1452"/>
                      <a:pt x="928" y="1464"/>
                      <a:pt x="1200" y="1344"/>
                    </a:cubicBezTo>
                    <a:cubicBezTo>
                      <a:pt x="1472" y="1224"/>
                      <a:pt x="1512" y="896"/>
                      <a:pt x="1632" y="720"/>
                    </a:cubicBezTo>
                    <a:cubicBezTo>
                      <a:pt x="1752" y="544"/>
                      <a:pt x="1752" y="408"/>
                      <a:pt x="1920" y="288"/>
                    </a:cubicBezTo>
                    <a:cubicBezTo>
                      <a:pt x="2088" y="168"/>
                      <a:pt x="2364" y="84"/>
                      <a:pt x="2640" y="0"/>
                    </a:cubicBezTo>
                  </a:path>
                </a:pathLst>
              </a:custGeom>
              <a:noFill/>
              <a:ln w="38100" cap="sq" cmpd="sng">
                <a:solidFill>
                  <a:schemeClr val="accent2"/>
                </a:solidFill>
                <a:prstDash val="solid"/>
                <a:round/>
                <a:headEnd type="none" w="sm" len="sm"/>
                <a:tailEnd type="none" w="sm" len="sm"/>
              </a:ln>
              <a:effectLst/>
            </p:spPr>
            <p:txBody>
              <a:bodyPr wrap="none" anchor="ctr"/>
              <a:lstStyle/>
              <a:p>
                <a:endParaRPr lang="en-GB" sz="900"/>
              </a:p>
            </p:txBody>
          </p:sp>
          <p:sp>
            <p:nvSpPr>
              <p:cNvPr id="17" name="Freeform 11"/>
              <p:cNvSpPr>
                <a:spLocks/>
              </p:cNvSpPr>
              <p:nvPr/>
            </p:nvSpPr>
            <p:spPr bwMode="auto">
              <a:xfrm>
                <a:off x="951945" y="1776"/>
                <a:ext cx="2063826" cy="1507"/>
              </a:xfrm>
              <a:custGeom>
                <a:avLst/>
                <a:gdLst/>
                <a:ahLst/>
                <a:cxnLst>
                  <a:cxn ang="0">
                    <a:pos x="0" y="1440"/>
                  </a:cxn>
                  <a:cxn ang="0">
                    <a:pos x="960" y="1200"/>
                  </a:cxn>
                  <a:cxn ang="0">
                    <a:pos x="1296" y="672"/>
                  </a:cxn>
                  <a:cxn ang="0">
                    <a:pos x="1536" y="240"/>
                  </a:cxn>
                  <a:cxn ang="0">
                    <a:pos x="2256" y="48"/>
                  </a:cxn>
                  <a:cxn ang="0">
                    <a:pos x="2832" y="0"/>
                  </a:cxn>
                </a:cxnLst>
                <a:rect l="0" t="0" r="r" b="b"/>
                <a:pathLst>
                  <a:path w="2832" h="1440">
                    <a:moveTo>
                      <a:pt x="0" y="1440"/>
                    </a:moveTo>
                    <a:cubicBezTo>
                      <a:pt x="372" y="1384"/>
                      <a:pt x="744" y="1328"/>
                      <a:pt x="960" y="1200"/>
                    </a:cubicBezTo>
                    <a:cubicBezTo>
                      <a:pt x="1176" y="1072"/>
                      <a:pt x="1200" y="832"/>
                      <a:pt x="1296" y="672"/>
                    </a:cubicBezTo>
                    <a:cubicBezTo>
                      <a:pt x="1392" y="512"/>
                      <a:pt x="1376" y="344"/>
                      <a:pt x="1536" y="240"/>
                    </a:cubicBezTo>
                    <a:cubicBezTo>
                      <a:pt x="1696" y="136"/>
                      <a:pt x="2040" y="88"/>
                      <a:pt x="2256" y="48"/>
                    </a:cubicBezTo>
                    <a:cubicBezTo>
                      <a:pt x="2472" y="8"/>
                      <a:pt x="2652" y="4"/>
                      <a:pt x="2832" y="0"/>
                    </a:cubicBezTo>
                  </a:path>
                </a:pathLst>
              </a:custGeom>
              <a:noFill/>
              <a:ln w="38100" cap="sq" cmpd="sng">
                <a:solidFill>
                  <a:schemeClr val="accent6"/>
                </a:solidFill>
                <a:prstDash val="solid"/>
                <a:round/>
                <a:headEnd type="none" w="sm" len="sm"/>
                <a:tailEnd type="none" w="sm" len="sm"/>
              </a:ln>
              <a:effectLst/>
            </p:spPr>
            <p:txBody>
              <a:bodyPr wrap="none" anchor="ctr"/>
              <a:lstStyle/>
              <a:p>
                <a:endParaRPr lang="en-GB" sz="900"/>
              </a:p>
            </p:txBody>
          </p:sp>
          <p:sp>
            <p:nvSpPr>
              <p:cNvPr id="18" name="Freeform 12"/>
              <p:cNvSpPr>
                <a:spLocks/>
              </p:cNvSpPr>
              <p:nvPr/>
            </p:nvSpPr>
            <p:spPr bwMode="auto">
              <a:xfrm>
                <a:off x="951945" y="1728"/>
                <a:ext cx="2028640" cy="1523"/>
              </a:xfrm>
              <a:custGeom>
                <a:avLst/>
                <a:gdLst/>
                <a:ahLst/>
                <a:cxnLst>
                  <a:cxn ang="0">
                    <a:pos x="0" y="1456"/>
                  </a:cxn>
                  <a:cxn ang="0">
                    <a:pos x="816" y="1024"/>
                  </a:cxn>
                  <a:cxn ang="0">
                    <a:pos x="1104" y="304"/>
                  </a:cxn>
                  <a:cxn ang="0">
                    <a:pos x="1392" y="112"/>
                  </a:cxn>
                  <a:cxn ang="0">
                    <a:pos x="1872" y="16"/>
                  </a:cxn>
                  <a:cxn ang="0">
                    <a:pos x="2784" y="16"/>
                  </a:cxn>
                </a:cxnLst>
                <a:rect l="0" t="0" r="r" b="b"/>
                <a:pathLst>
                  <a:path w="2784" h="1456">
                    <a:moveTo>
                      <a:pt x="0" y="1456"/>
                    </a:moveTo>
                    <a:cubicBezTo>
                      <a:pt x="316" y="1336"/>
                      <a:pt x="632" y="1216"/>
                      <a:pt x="816" y="1024"/>
                    </a:cubicBezTo>
                    <a:cubicBezTo>
                      <a:pt x="1000" y="832"/>
                      <a:pt x="1008" y="456"/>
                      <a:pt x="1104" y="304"/>
                    </a:cubicBezTo>
                    <a:cubicBezTo>
                      <a:pt x="1200" y="152"/>
                      <a:pt x="1264" y="160"/>
                      <a:pt x="1392" y="112"/>
                    </a:cubicBezTo>
                    <a:cubicBezTo>
                      <a:pt x="1520" y="64"/>
                      <a:pt x="1640" y="32"/>
                      <a:pt x="1872" y="16"/>
                    </a:cubicBezTo>
                    <a:cubicBezTo>
                      <a:pt x="2104" y="0"/>
                      <a:pt x="2444" y="8"/>
                      <a:pt x="2784" y="16"/>
                    </a:cubicBezTo>
                  </a:path>
                </a:pathLst>
              </a:custGeom>
              <a:noFill/>
              <a:ln w="38100" cap="sq" cmpd="sng">
                <a:solidFill>
                  <a:srgbClr val="0070C0"/>
                </a:solidFill>
                <a:prstDash val="solid"/>
                <a:round/>
                <a:headEnd type="none" w="sm" len="sm"/>
                <a:tailEnd type="none" w="sm" len="sm"/>
              </a:ln>
              <a:effectLst/>
            </p:spPr>
            <p:txBody>
              <a:bodyPr wrap="none" anchor="ctr"/>
              <a:lstStyle/>
              <a:p>
                <a:endParaRPr lang="en-GB" sz="900"/>
              </a:p>
            </p:txBody>
          </p:sp>
        </p:grpSp>
        <p:sp>
          <p:nvSpPr>
            <p:cNvPr id="6" name="TextBox 15"/>
            <p:cNvSpPr txBox="1"/>
            <p:nvPr/>
          </p:nvSpPr>
          <p:spPr>
            <a:xfrm>
              <a:off x="3323229" y="5621429"/>
              <a:ext cx="1891782" cy="527577"/>
            </a:xfrm>
            <a:prstGeom prst="rect">
              <a:avLst/>
            </a:prstGeom>
            <a:noFill/>
          </p:spPr>
          <p:txBody>
            <a:bodyPr wrap="none" rtlCol="0">
              <a:spAutoFit/>
            </a:bodyPr>
            <a:lstStyle/>
            <a:p>
              <a:r>
                <a:rPr lang="en-GB" sz="1100" dirty="0"/>
                <a:t>Temperature</a:t>
              </a:r>
            </a:p>
          </p:txBody>
        </p:sp>
        <p:sp>
          <p:nvSpPr>
            <p:cNvPr id="7" name="TextBox 16"/>
            <p:cNvSpPr txBox="1"/>
            <p:nvPr/>
          </p:nvSpPr>
          <p:spPr>
            <a:xfrm rot="16200000">
              <a:off x="544267" y="2851605"/>
              <a:ext cx="2341127" cy="527578"/>
            </a:xfrm>
            <a:prstGeom prst="rect">
              <a:avLst/>
            </a:prstGeom>
            <a:noFill/>
          </p:spPr>
          <p:txBody>
            <a:bodyPr wrap="none" rtlCol="0">
              <a:spAutoFit/>
            </a:bodyPr>
            <a:lstStyle/>
            <a:p>
              <a:r>
                <a:rPr lang="en-GB" sz="1100" dirty="0"/>
                <a:t>Energy Absorbed</a:t>
              </a:r>
            </a:p>
          </p:txBody>
        </p:sp>
        <p:sp>
          <p:nvSpPr>
            <p:cNvPr id="8" name="TextBox 17"/>
            <p:cNvSpPr txBox="1"/>
            <p:nvPr/>
          </p:nvSpPr>
          <p:spPr>
            <a:xfrm>
              <a:off x="2589005" y="1075418"/>
              <a:ext cx="4364806" cy="496543"/>
            </a:xfrm>
            <a:prstGeom prst="rect">
              <a:avLst/>
            </a:prstGeom>
            <a:noFill/>
          </p:spPr>
          <p:txBody>
            <a:bodyPr wrap="none" rtlCol="0">
              <a:spAutoFit/>
            </a:bodyPr>
            <a:lstStyle/>
            <a:p>
              <a:r>
                <a:rPr lang="en-GB" sz="1000" dirty="0"/>
                <a:t>Ductile Brittle Transition Curve (DBTT)</a:t>
              </a:r>
            </a:p>
          </p:txBody>
        </p:sp>
        <p:sp>
          <p:nvSpPr>
            <p:cNvPr id="9" name="Freeform 20"/>
            <p:cNvSpPr/>
            <p:nvPr/>
          </p:nvSpPr>
          <p:spPr>
            <a:xfrm>
              <a:off x="2341917" y="2475782"/>
              <a:ext cx="4329544" cy="642484"/>
            </a:xfrm>
            <a:custGeom>
              <a:avLst/>
              <a:gdLst>
                <a:gd name="connsiteX0" fmla="*/ 5303529 w 5303529"/>
                <a:gd name="connsiteY0" fmla="*/ 4072 h 1091993"/>
                <a:gd name="connsiteX1" fmla="*/ 3701501 w 5303529"/>
                <a:gd name="connsiteY1" fmla="*/ 128430 h 1091993"/>
                <a:gd name="connsiteX2" fmla="*/ 651062 w 5303529"/>
                <a:gd name="connsiteY2" fmla="*/ 852635 h 1091993"/>
                <a:gd name="connsiteX3" fmla="*/ 43901 w 5303529"/>
                <a:gd name="connsiteY3" fmla="*/ 1079406 h 1091993"/>
                <a:gd name="connsiteX4" fmla="*/ 95107 w 5303529"/>
                <a:gd name="connsiteY4" fmla="*/ 1042830 h 1091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529" h="1091993">
                  <a:moveTo>
                    <a:pt x="5303529" y="4072"/>
                  </a:moveTo>
                  <a:cubicBezTo>
                    <a:pt x="4890220" y="-4463"/>
                    <a:pt x="4476912" y="-12997"/>
                    <a:pt x="3701501" y="128430"/>
                  </a:cubicBezTo>
                  <a:cubicBezTo>
                    <a:pt x="2926090" y="269857"/>
                    <a:pt x="1260662" y="694139"/>
                    <a:pt x="651062" y="852635"/>
                  </a:cubicBezTo>
                  <a:cubicBezTo>
                    <a:pt x="41462" y="1011131"/>
                    <a:pt x="136560" y="1047707"/>
                    <a:pt x="43901" y="1079406"/>
                  </a:cubicBezTo>
                  <a:cubicBezTo>
                    <a:pt x="-48758" y="1111105"/>
                    <a:pt x="23174" y="1076967"/>
                    <a:pt x="95107" y="104283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0" name="TextBox 21"/>
            <p:cNvSpPr txBox="1"/>
            <p:nvPr/>
          </p:nvSpPr>
          <p:spPr>
            <a:xfrm>
              <a:off x="6573836" y="2243488"/>
              <a:ext cx="1985533" cy="496543"/>
            </a:xfrm>
            <a:prstGeom prst="rect">
              <a:avLst/>
            </a:prstGeom>
            <a:noFill/>
          </p:spPr>
          <p:txBody>
            <a:bodyPr wrap="none" rtlCol="0">
              <a:spAutoFit/>
            </a:bodyPr>
            <a:lstStyle/>
            <a:p>
              <a:r>
                <a:rPr lang="en-GB" sz="1000" dirty="0"/>
                <a:t>Austenitic steel</a:t>
              </a:r>
            </a:p>
          </p:txBody>
        </p:sp>
        <p:sp>
          <p:nvSpPr>
            <p:cNvPr id="11" name="TextBox 22"/>
            <p:cNvSpPr txBox="1"/>
            <p:nvPr/>
          </p:nvSpPr>
          <p:spPr>
            <a:xfrm>
              <a:off x="6499713" y="2674120"/>
              <a:ext cx="1794800" cy="806886"/>
            </a:xfrm>
            <a:prstGeom prst="rect">
              <a:avLst/>
            </a:prstGeom>
            <a:noFill/>
          </p:spPr>
          <p:txBody>
            <a:bodyPr wrap="none" rtlCol="0">
              <a:spAutoFit/>
            </a:bodyPr>
            <a:lstStyle/>
            <a:p>
              <a:r>
                <a:rPr lang="en-GB" sz="1000" dirty="0"/>
                <a:t>Duplex steel</a:t>
              </a:r>
            </a:p>
            <a:p>
              <a:r>
                <a:rPr lang="en-GB" sz="1000" dirty="0"/>
                <a:t>Carbon steels</a:t>
              </a:r>
            </a:p>
          </p:txBody>
        </p:sp>
      </p:grpSp>
      <p:sp>
        <p:nvSpPr>
          <p:cNvPr id="20" name="Line 13"/>
          <p:cNvSpPr>
            <a:spLocks noChangeShapeType="1"/>
          </p:cNvSpPr>
          <p:nvPr/>
        </p:nvSpPr>
        <p:spPr bwMode="auto">
          <a:xfrm flipV="1">
            <a:off x="6527889" y="2683046"/>
            <a:ext cx="0" cy="2143364"/>
          </a:xfrm>
          <a:prstGeom prst="line">
            <a:avLst/>
          </a:prstGeom>
          <a:noFill/>
          <a:ln w="25400">
            <a:solidFill>
              <a:schemeClr val="tx1"/>
            </a:solidFill>
            <a:round/>
            <a:headEnd/>
            <a:tailEnd/>
          </a:ln>
          <a:effectLst/>
        </p:spPr>
        <p:txBody>
          <a:bodyPr wrap="none" anchor="ctr"/>
          <a:lstStyle/>
          <a:p>
            <a:endParaRPr lang="en-GB" sz="900"/>
          </a:p>
        </p:txBody>
      </p:sp>
    </p:spTree>
    <p:extLst>
      <p:ext uri="{BB962C8B-B14F-4D97-AF65-F5344CB8AC3E}">
        <p14:creationId xmlns:p14="http://schemas.microsoft.com/office/powerpoint/2010/main" val="1274219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Stress-strain </a:t>
            </a:r>
            <a:r>
              <a:rPr lang="en-GB" dirty="0" smtClean="0"/>
              <a:t>Characteristics </a:t>
            </a:r>
            <a:endParaRPr lang="en-GB" dirty="0"/>
          </a:p>
        </p:txBody>
      </p:sp>
      <p:sp>
        <p:nvSpPr>
          <p:cNvPr id="3" name="Content Placeholder 2"/>
          <p:cNvSpPr>
            <a:spLocks noGrp="1"/>
          </p:cNvSpPr>
          <p:nvPr>
            <p:ph idx="1"/>
          </p:nvPr>
        </p:nvSpPr>
        <p:spPr>
          <a:xfrm>
            <a:off x="525991" y="1190624"/>
            <a:ext cx="8321675" cy="4879975"/>
          </a:xfrm>
        </p:spPr>
        <p:txBody>
          <a:bodyPr/>
          <a:lstStyle/>
          <a:p>
            <a:pPr marL="0" indent="0">
              <a:lnSpc>
                <a:spcPct val="100000"/>
              </a:lnSpc>
              <a:spcBef>
                <a:spcPts val="0"/>
              </a:spcBef>
              <a:buNone/>
              <a:defRPr/>
            </a:pPr>
            <a:r>
              <a:rPr lang="en-US" sz="2400" dirty="0" smtClean="0">
                <a:cs typeface="Times New Roman" pitchFamily="18" charset="0"/>
              </a:rPr>
              <a:t>The stress-strain characteristics for stainless steel is fundamentally different compared to carbon steel. </a:t>
            </a:r>
          </a:p>
        </p:txBody>
      </p:sp>
      <p:graphicFrame>
        <p:nvGraphicFramePr>
          <p:cNvPr id="19" name="Grafiek 18"/>
          <p:cNvGraphicFramePr>
            <a:graphicFrameLocks noGrp="1"/>
          </p:cNvGraphicFramePr>
          <p:nvPr>
            <p:extLst>
              <p:ext uri="{D42A27DB-BD31-4B8C-83A1-F6EECF244321}">
                <p14:modId xmlns:p14="http://schemas.microsoft.com/office/powerpoint/2010/main" val="3096624822"/>
              </p:ext>
            </p:extLst>
          </p:nvPr>
        </p:nvGraphicFramePr>
        <p:xfrm>
          <a:off x="296334" y="2151529"/>
          <a:ext cx="8551332" cy="3919071"/>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23"/>
          <p:cNvGrpSpPr>
            <a:grpSpLocks/>
          </p:cNvGrpSpPr>
          <p:nvPr/>
        </p:nvGrpSpPr>
        <p:grpSpPr bwMode="auto">
          <a:xfrm>
            <a:off x="1477901" y="4256223"/>
            <a:ext cx="2416175" cy="327026"/>
            <a:chOff x="1768" y="2696"/>
            <a:chExt cx="1522" cy="206"/>
          </a:xfrm>
        </p:grpSpPr>
        <p:sp>
          <p:nvSpPr>
            <p:cNvPr id="21" name="Line 24"/>
            <p:cNvSpPr>
              <a:spLocks noChangeShapeType="1"/>
            </p:cNvSpPr>
            <p:nvPr/>
          </p:nvSpPr>
          <p:spPr bwMode="auto">
            <a:xfrm flipH="1" flipV="1">
              <a:off x="1768" y="2696"/>
              <a:ext cx="176" cy="128"/>
            </a:xfrm>
            <a:prstGeom prst="line">
              <a:avLst/>
            </a:prstGeom>
            <a:noFill/>
            <a:ln w="28575">
              <a:solidFill>
                <a:schemeClr val="accent1">
                  <a:lumMod val="50000"/>
                </a:schemeClr>
              </a:solidFill>
              <a:round/>
              <a:headEnd/>
              <a:tailEnd type="triangle" w="sm" len="lg"/>
            </a:ln>
            <a:effectLst/>
          </p:spPr>
          <p:txBody>
            <a:bodyPr wrap="none">
              <a:prstTxWarp prst="textNoShape">
                <a:avLst/>
              </a:prstTxWarp>
            </a:bodyPr>
            <a:lstStyle/>
            <a:p>
              <a:pPr>
                <a:defRPr/>
              </a:pPr>
              <a:endParaRPr lang="fr-FR" sz="1000">
                <a:solidFill>
                  <a:schemeClr val="accent1">
                    <a:lumMod val="50000"/>
                  </a:schemeClr>
                </a:solidFill>
                <a:cs typeface="Calibri"/>
              </a:endParaRPr>
            </a:p>
          </p:txBody>
        </p:sp>
        <p:sp>
          <p:nvSpPr>
            <p:cNvPr id="22" name="Text Box 25"/>
            <p:cNvSpPr txBox="1">
              <a:spLocks noChangeArrowheads="1"/>
            </p:cNvSpPr>
            <p:nvPr/>
          </p:nvSpPr>
          <p:spPr bwMode="auto">
            <a:xfrm>
              <a:off x="1930" y="2747"/>
              <a:ext cx="1360" cy="15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nl-BE" sz="1000" dirty="0" smtClean="0">
                  <a:solidFill>
                    <a:schemeClr val="accent1">
                      <a:lumMod val="50000"/>
                    </a:schemeClr>
                  </a:solidFill>
                  <a:effectLst/>
                  <a:cs typeface="Calibri"/>
                </a:rPr>
                <a:t>Niet elastisch gedrag</a:t>
              </a:r>
              <a:endParaRPr lang="nl-BE" sz="1000" dirty="0">
                <a:solidFill>
                  <a:schemeClr val="accent1">
                    <a:lumMod val="50000"/>
                  </a:schemeClr>
                </a:solidFill>
                <a:effectLst/>
                <a:cs typeface="Calibri"/>
              </a:endParaRPr>
            </a:p>
          </p:txBody>
        </p:sp>
      </p:grpSp>
      <p:grpSp>
        <p:nvGrpSpPr>
          <p:cNvPr id="23" name="Group 26"/>
          <p:cNvGrpSpPr>
            <a:grpSpLocks/>
          </p:cNvGrpSpPr>
          <p:nvPr/>
        </p:nvGrpSpPr>
        <p:grpSpPr bwMode="auto">
          <a:xfrm>
            <a:off x="2117817" y="3212768"/>
            <a:ext cx="2351089" cy="471489"/>
            <a:chOff x="2361" y="2197"/>
            <a:chExt cx="1481" cy="297"/>
          </a:xfrm>
        </p:grpSpPr>
        <p:sp>
          <p:nvSpPr>
            <p:cNvPr id="24" name="Line 27"/>
            <p:cNvSpPr>
              <a:spLocks noChangeShapeType="1"/>
            </p:cNvSpPr>
            <p:nvPr/>
          </p:nvSpPr>
          <p:spPr bwMode="auto">
            <a:xfrm flipH="1">
              <a:off x="2361" y="2309"/>
              <a:ext cx="157" cy="185"/>
            </a:xfrm>
            <a:prstGeom prst="line">
              <a:avLst/>
            </a:prstGeom>
            <a:noFill/>
            <a:ln w="28575">
              <a:solidFill>
                <a:schemeClr val="accent1">
                  <a:lumMod val="50000"/>
                </a:schemeClr>
              </a:solidFill>
              <a:round/>
              <a:headEnd/>
              <a:tailEnd type="triangle" w="sm" len="lg"/>
            </a:ln>
            <a:effectLst/>
          </p:spPr>
          <p:txBody>
            <a:bodyPr wrap="none">
              <a:prstTxWarp prst="textNoShape">
                <a:avLst/>
              </a:prstTxWarp>
            </a:bodyPr>
            <a:lstStyle/>
            <a:p>
              <a:pPr>
                <a:defRPr/>
              </a:pPr>
              <a:endParaRPr lang="fr-FR" sz="1000">
                <a:solidFill>
                  <a:schemeClr val="accent1">
                    <a:lumMod val="50000"/>
                  </a:schemeClr>
                </a:solidFill>
                <a:cs typeface="Calibri"/>
              </a:endParaRPr>
            </a:p>
          </p:txBody>
        </p:sp>
        <p:sp>
          <p:nvSpPr>
            <p:cNvPr id="25" name="Text Box 28"/>
            <p:cNvSpPr txBox="1">
              <a:spLocks noChangeArrowheads="1"/>
            </p:cNvSpPr>
            <p:nvPr/>
          </p:nvSpPr>
          <p:spPr bwMode="auto">
            <a:xfrm>
              <a:off x="2482" y="2197"/>
              <a:ext cx="1360" cy="155"/>
            </a:xfrm>
            <a:prstGeom prst="rect">
              <a:avLst/>
            </a:prstGeom>
            <a:noFill/>
            <a:ln w="9525">
              <a:noFill/>
              <a:miter lim="800000"/>
              <a:headEnd/>
              <a:tailEnd/>
            </a:ln>
          </p:spPr>
          <p:txBody>
            <a:bodyPr>
              <a:prstTxWarp prst="textNoShape">
                <a:avLst/>
              </a:prstTxWarp>
              <a:spAutoFit/>
            </a:bodyPr>
            <a:lstStyle/>
            <a:p>
              <a:pPr>
                <a:spcBef>
                  <a:spcPct val="50000"/>
                </a:spcBef>
              </a:pPr>
              <a:r>
                <a:rPr lang="en-GB" sz="1000" dirty="0" smtClean="0">
                  <a:solidFill>
                    <a:schemeClr val="accent1">
                      <a:lumMod val="50000"/>
                    </a:schemeClr>
                  </a:solidFill>
                  <a:effectLst/>
                  <a:cs typeface="Calibri"/>
                </a:rPr>
                <a:t>“</a:t>
              </a:r>
              <a:r>
                <a:rPr lang="en-GB" sz="1000" dirty="0">
                  <a:solidFill>
                    <a:schemeClr val="accent1">
                      <a:lumMod val="50000"/>
                    </a:schemeClr>
                  </a:solidFill>
                  <a:cs typeface="Calibri"/>
                </a:rPr>
                <a:t>strain hardening</a:t>
              </a:r>
              <a:r>
                <a:rPr lang="en-GB" sz="1000" dirty="0" smtClean="0">
                  <a:solidFill>
                    <a:schemeClr val="accent1">
                      <a:lumMod val="50000"/>
                    </a:schemeClr>
                  </a:solidFill>
                  <a:effectLst/>
                  <a:cs typeface="Calibri"/>
                </a:rPr>
                <a:t>”</a:t>
              </a:r>
              <a:endParaRPr lang="en-GB" sz="1000" dirty="0">
                <a:solidFill>
                  <a:schemeClr val="accent1">
                    <a:lumMod val="50000"/>
                  </a:schemeClr>
                </a:solidFill>
                <a:effectLst/>
                <a:cs typeface="Calibri"/>
              </a:endParaRPr>
            </a:p>
          </p:txBody>
        </p:sp>
      </p:grpSp>
    </p:spTree>
    <p:extLst>
      <p:ext uri="{BB962C8B-B14F-4D97-AF65-F5344CB8AC3E}">
        <p14:creationId xmlns:p14="http://schemas.microsoft.com/office/powerpoint/2010/main" val="251233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defRPr/>
            </a:pPr>
            <a:r>
              <a:rPr lang="fr-FR" dirty="0" err="1" smtClean="0"/>
              <a:t>Ramberg-Osgood</a:t>
            </a:r>
            <a:r>
              <a:rPr lang="fr-FR" dirty="0" smtClean="0"/>
              <a:t> </a:t>
            </a:r>
            <a:r>
              <a:rPr lang="fr-FR" dirty="0" err="1" smtClean="0"/>
              <a:t>Material</a:t>
            </a:r>
            <a:r>
              <a:rPr lang="fr-FR" dirty="0" smtClean="0"/>
              <a:t> Model</a:t>
            </a:r>
            <a:endParaRPr lang="fr-FR" dirty="0"/>
          </a:p>
        </p:txBody>
      </p:sp>
      <p:sp>
        <p:nvSpPr>
          <p:cNvPr id="3" name="Content Placeholder 2"/>
          <p:cNvSpPr>
            <a:spLocks noGrp="1"/>
          </p:cNvSpPr>
          <p:nvPr>
            <p:ph idx="1"/>
          </p:nvPr>
        </p:nvSpPr>
        <p:spPr>
          <a:xfrm>
            <a:off x="525992" y="1190624"/>
            <a:ext cx="8092016" cy="4879975"/>
          </a:xfrm>
        </p:spPr>
        <p:txBody>
          <a:bodyPr/>
          <a:lstStyle/>
          <a:p>
            <a:pPr marL="0" indent="0">
              <a:lnSpc>
                <a:spcPct val="100000"/>
              </a:lnSpc>
              <a:spcBef>
                <a:spcPts val="0"/>
              </a:spcBef>
              <a:buNone/>
              <a:defRPr/>
            </a:pPr>
            <a:r>
              <a:rPr lang="fr-FR" sz="2400" dirty="0" err="1" smtClean="0"/>
              <a:t>Ramberg-Osgood</a:t>
            </a:r>
            <a:r>
              <a:rPr lang="fr-FR" sz="2400" dirty="0" smtClean="0"/>
              <a:t> </a:t>
            </a:r>
            <a:r>
              <a:rPr lang="fr-FR" sz="2400" dirty="0" err="1" smtClean="0"/>
              <a:t>material</a:t>
            </a:r>
            <a:r>
              <a:rPr lang="fr-FR" sz="2400" dirty="0" smtClean="0"/>
              <a:t> model</a:t>
            </a:r>
            <a:endParaRPr lang="fr-FR" sz="2400" dirty="0"/>
          </a:p>
          <a:p>
            <a:pPr>
              <a:buFont typeface="Calibri" panose="020F0502020204030204" pitchFamily="34" charset="0"/>
              <a:buChar char="‒"/>
            </a:pPr>
            <a:r>
              <a:rPr lang="en-GB" sz="2400" dirty="0"/>
              <a:t>For stainless steel, it displays a rounded stress–strain curve, with no sharp yield point, considerable strain hardening and high ductility.</a:t>
            </a:r>
          </a:p>
          <a:p>
            <a:pPr>
              <a:buFont typeface="Calibri" panose="020F0502020204030204" pitchFamily="34" charset="0"/>
              <a:buChar char="‒"/>
            </a:pPr>
            <a:r>
              <a:rPr lang="en-US" sz="2400" dirty="0" smtClean="0"/>
              <a:t>Instead </a:t>
            </a:r>
            <a:r>
              <a:rPr lang="en-US" sz="2400" dirty="0"/>
              <a:t>of using a elastic, perfectly-plastic material model, the </a:t>
            </a:r>
            <a:r>
              <a:rPr lang="en-US" sz="2400" b="1" dirty="0" err="1"/>
              <a:t>Ramberg</a:t>
            </a:r>
            <a:r>
              <a:rPr lang="en-US" sz="2400" b="1" dirty="0"/>
              <a:t>-Osgood </a:t>
            </a:r>
            <a:r>
              <a:rPr lang="en-US" sz="2400" dirty="0"/>
              <a:t>material model is employed.</a:t>
            </a:r>
          </a:p>
          <a:p>
            <a:pPr>
              <a:buFont typeface="Calibri" panose="020F0502020204030204" pitchFamily="34" charset="0"/>
              <a:buChar char="‒"/>
            </a:pPr>
            <a:r>
              <a:rPr lang="en-US" sz="2400" dirty="0" smtClean="0"/>
              <a:t>In </a:t>
            </a:r>
            <a:r>
              <a:rPr lang="en-US" sz="2400" dirty="0"/>
              <a:t>the material model, the most important parameter is the </a:t>
            </a:r>
            <a:r>
              <a:rPr lang="en-US" sz="2400" b="1" dirty="0"/>
              <a:t>exponent ‘n’</a:t>
            </a:r>
            <a:r>
              <a:rPr lang="en-US" sz="2400" dirty="0"/>
              <a:t>, which defines </a:t>
            </a:r>
            <a:r>
              <a:rPr lang="en-US" sz="2400" b="1" dirty="0"/>
              <a:t>degree of roundness </a:t>
            </a:r>
            <a:r>
              <a:rPr lang="en-US" sz="2400" dirty="0"/>
              <a:t>of the material curve, at low strain.</a:t>
            </a:r>
          </a:p>
          <a:p>
            <a:pPr>
              <a:lnSpc>
                <a:spcPct val="100000"/>
              </a:lnSpc>
              <a:spcBef>
                <a:spcPts val="0"/>
              </a:spcBef>
              <a:buFont typeface="Calibri" panose="020F0502020204030204" pitchFamily="34" charset="0"/>
              <a:buChar char="‒"/>
              <a:defRPr/>
            </a:pPr>
            <a:endParaRPr lang="fr-FR" sz="2400" dirty="0" smtClean="0"/>
          </a:p>
        </p:txBody>
      </p:sp>
      <p:pic>
        <p:nvPicPr>
          <p:cNvPr id="1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179" y="4732205"/>
            <a:ext cx="2438741" cy="914528"/>
          </a:xfrm>
          <a:prstGeom prst="rect">
            <a:avLst/>
          </a:prstGeom>
        </p:spPr>
      </p:pic>
    </p:spTree>
    <p:extLst>
      <p:ext uri="{BB962C8B-B14F-4D97-AF65-F5344CB8AC3E}">
        <p14:creationId xmlns:p14="http://schemas.microsoft.com/office/powerpoint/2010/main" val="1859412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Ramberg-Osgood</a:t>
            </a:r>
            <a:r>
              <a:rPr lang="fr-FR" dirty="0" smtClean="0"/>
              <a:t> </a:t>
            </a:r>
            <a:r>
              <a:rPr lang="fr-FR" dirty="0" err="1"/>
              <a:t>Material</a:t>
            </a:r>
            <a:r>
              <a:rPr lang="fr-FR" dirty="0"/>
              <a:t> Model</a:t>
            </a:r>
            <a:endParaRPr lang="en-GB" dirty="0"/>
          </a:p>
        </p:txBody>
      </p:sp>
      <p:graphicFrame>
        <p:nvGraphicFramePr>
          <p:cNvPr id="10" name="Tabel 9"/>
          <p:cNvGraphicFramePr>
            <a:graphicFrameLocks noGrp="1"/>
          </p:cNvGraphicFramePr>
          <p:nvPr>
            <p:extLst>
              <p:ext uri="{D42A27DB-BD31-4B8C-83A1-F6EECF244321}">
                <p14:modId xmlns:p14="http://schemas.microsoft.com/office/powerpoint/2010/main" val="2911349502"/>
              </p:ext>
            </p:extLst>
          </p:nvPr>
        </p:nvGraphicFramePr>
        <p:xfrm>
          <a:off x="589297" y="2594071"/>
          <a:ext cx="4968123" cy="2743200"/>
        </p:xfrm>
        <a:graphic>
          <a:graphicData uri="http://schemas.openxmlformats.org/drawingml/2006/table">
            <a:tbl>
              <a:tblPr firstRow="1" firstCol="1" bandRow="1">
                <a:tableStyleId>{F5AB1C69-6EDB-4FF4-983F-18BD219EF322}</a:tableStyleId>
              </a:tblPr>
              <a:tblGrid>
                <a:gridCol w="1250853"/>
                <a:gridCol w="1250853"/>
                <a:gridCol w="1250853"/>
                <a:gridCol w="1215564"/>
              </a:tblGrid>
              <a:tr h="151650">
                <a:tc rowSpan="2">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Type</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2">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Grade</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gridSpan="2">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Coefficient n</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B w="12700" cap="flat" cmpd="sng" algn="ctr">
                      <a:solidFill>
                        <a:schemeClr val="bg1"/>
                      </a:solidFill>
                      <a:prstDash val="solid"/>
                      <a:round/>
                      <a:headEnd type="none" w="med" len="med"/>
                      <a:tailEnd type="none" w="med" len="med"/>
                    </a:lnB>
                  </a:tcPr>
                </a:tc>
                <a:tc hMerge="1">
                  <a:txBody>
                    <a:bodyPr/>
                    <a:lstStyle/>
                    <a:p>
                      <a:endParaRPr lang="nl-BE"/>
                    </a:p>
                  </a:txBody>
                  <a:tcPr/>
                </a:tc>
              </a:tr>
              <a:tr h="303299">
                <a:tc vMerge="1">
                  <a:txBody>
                    <a:bodyPr/>
                    <a:lstStyle/>
                    <a:p>
                      <a:endParaRPr lang="nl-BE"/>
                    </a:p>
                  </a:txBody>
                  <a:tcPr/>
                </a:tc>
                <a:tc vMerge="1">
                  <a:txBody>
                    <a:bodyPr/>
                    <a:lstStyle/>
                    <a:p>
                      <a:endParaRPr lang="nl-BE"/>
                    </a:p>
                  </a:txBody>
                  <a:tcP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b="1" kern="800" spc="-10" dirty="0">
                          <a:solidFill>
                            <a:schemeClr val="bg1"/>
                          </a:solidFill>
                          <a:effectLst/>
                        </a:rPr>
                        <a:t>Longitudinal direction</a:t>
                      </a:r>
                      <a:endParaRPr lang="nl-BE" sz="1800" b="1" kern="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b="1" kern="800" spc="-10" dirty="0">
                          <a:solidFill>
                            <a:schemeClr val="bg1"/>
                          </a:solidFill>
                          <a:effectLst/>
                        </a:rPr>
                        <a:t>Transverse direction</a:t>
                      </a:r>
                      <a:endParaRPr lang="nl-BE" sz="1800" b="1" kern="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r>
              <a:tr h="151650">
                <a:tc rowSpan="3">
                  <a:txBody>
                    <a:bodyPr/>
                    <a:lstStyle/>
                    <a:p>
                      <a:pPr algn="l">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Ferritic</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1.4003</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7</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T w="38100" cap="flat" cmpd="sng" algn="ctr">
                      <a:solidFill>
                        <a:schemeClr val="bg1"/>
                      </a:solidFill>
                      <a:prstDash val="solid"/>
                      <a:round/>
                      <a:headEnd type="none" w="med" len="med"/>
                      <a:tailEnd type="none" w="med" len="med"/>
                    </a:lnT>
                  </a:tcP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11</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T w="38100" cap="flat" cmpd="sng" algn="ctr">
                      <a:solidFill>
                        <a:schemeClr val="bg1"/>
                      </a:solidFill>
                      <a:prstDash val="solid"/>
                      <a:round/>
                      <a:headEnd type="none" w="med" len="med"/>
                      <a:tailEnd type="none" w="med" len="med"/>
                    </a:lnT>
                  </a:tcPr>
                </a:tc>
              </a:tr>
              <a:tr h="151650">
                <a:tc vMerge="1">
                  <a:txBody>
                    <a:bodyPr/>
                    <a:lstStyle/>
                    <a:p>
                      <a:endParaRPr lang="nl-BE"/>
                    </a:p>
                  </a:txBody>
                  <a:tcP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1.4016</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6</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14</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151650">
                <a:tc vMerge="1">
                  <a:txBody>
                    <a:bodyPr/>
                    <a:lstStyle/>
                    <a:p>
                      <a:endParaRPr lang="nl-BE"/>
                    </a:p>
                  </a:txBody>
                  <a:tcP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1.4512</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9</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16</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454949">
                <a:tc rowSpan="2">
                  <a:txBody>
                    <a:bodyPr/>
                    <a:lstStyle/>
                    <a:p>
                      <a:pPr algn="l">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Austenitic</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1.4301, 1.4306, 1.4307, 1.4318, 1.4541 </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6</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8</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454949">
                <a:tc vMerge="1">
                  <a:txBody>
                    <a:bodyPr/>
                    <a:lstStyle/>
                    <a:p>
                      <a:endParaRPr lang="nl-BE"/>
                    </a:p>
                  </a:txBody>
                  <a:tcP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1.4401, 1.4404, 1.4432, 1.4435, 1.4539, 1.4571,</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7</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9</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151650">
                <a:tc>
                  <a:txBody>
                    <a:bodyPr/>
                    <a:lstStyle/>
                    <a:p>
                      <a:pPr algn="l">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Duplex</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1.4462, 1.4362</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a:effectLst/>
                        </a:rPr>
                        <a:t>5</a:t>
                      </a:r>
                      <a:endParaRPr lang="nl-BE" sz="1800" kern="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5</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r>
              <a:tr h="303299">
                <a:tc gridSpan="4">
                  <a:txBody>
                    <a:bodyPr/>
                    <a:lstStyle/>
                    <a:p>
                      <a:pPr algn="l">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Note: If the orientation of the member is not known, or cannot be ensured, then it is conservative to use the value for the longitudinal direction.</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p:sp>
        <p:nvSpPr>
          <p:cNvPr id="15" name="Content Placeholder 2"/>
          <p:cNvSpPr txBox="1">
            <a:spLocks/>
          </p:cNvSpPr>
          <p:nvPr/>
        </p:nvSpPr>
        <p:spPr>
          <a:xfrm>
            <a:off x="525992" y="1190625"/>
            <a:ext cx="8092016" cy="1126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values of ‘n’ for each stainless steel grade </a:t>
            </a:r>
            <a:r>
              <a:rPr lang="en-GB" sz="2400" dirty="0"/>
              <a:t>and the orientation to the rolling direction </a:t>
            </a:r>
            <a:r>
              <a:rPr lang="en-US" sz="2400" dirty="0"/>
              <a:t>defined in the Eurocode EN 1993-1-4 is summarized in the table. </a:t>
            </a:r>
          </a:p>
        </p:txBody>
      </p:sp>
      <p:sp>
        <p:nvSpPr>
          <p:cNvPr id="17" name="Tekstvak 16"/>
          <p:cNvSpPr txBox="1"/>
          <p:nvPr/>
        </p:nvSpPr>
        <p:spPr>
          <a:xfrm>
            <a:off x="589297" y="2317072"/>
            <a:ext cx="4968123" cy="553998"/>
          </a:xfrm>
          <a:prstGeom prst="rect">
            <a:avLst/>
          </a:prstGeom>
          <a:noFill/>
        </p:spPr>
        <p:txBody>
          <a:bodyPr wrap="square" rtlCol="0">
            <a:spAutoFit/>
          </a:bodyPr>
          <a:lstStyle/>
          <a:p>
            <a:r>
              <a:rPr lang="fr-BE" sz="1100" i="1" dirty="0" smtClean="0">
                <a:solidFill>
                  <a:schemeClr val="accent1">
                    <a:lumMod val="50000"/>
                  </a:schemeClr>
                </a:solidFill>
              </a:rPr>
              <a:t>Table 6.5: </a:t>
            </a:r>
            <a:r>
              <a:rPr lang="en-GB" sz="1100" i="1" dirty="0">
                <a:solidFill>
                  <a:schemeClr val="accent1">
                    <a:lumMod val="50000"/>
                  </a:schemeClr>
                </a:solidFill>
              </a:rPr>
              <a:t>Values of n to be used for determining secant moduli EN 1993-1-4 </a:t>
            </a:r>
            <a:endParaRPr lang="nl-BE" sz="1100" i="1" dirty="0">
              <a:solidFill>
                <a:schemeClr val="accent1">
                  <a:lumMod val="50000"/>
                </a:schemeClr>
              </a:solidFill>
            </a:endParaRPr>
          </a:p>
          <a:p>
            <a:endParaRPr lang="nl-BE" dirty="0"/>
          </a:p>
        </p:txBody>
      </p:sp>
      <p:sp>
        <p:nvSpPr>
          <p:cNvPr id="19" name="Content Placeholder 2"/>
          <p:cNvSpPr txBox="1">
            <a:spLocks/>
          </p:cNvSpPr>
          <p:nvPr/>
        </p:nvSpPr>
        <p:spPr>
          <a:xfrm>
            <a:off x="525991" y="5412509"/>
            <a:ext cx="8321675" cy="1202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en-GB" altLang="nl-BE" sz="1400" dirty="0">
                <a:solidFill>
                  <a:schemeClr val="accent2"/>
                </a:solidFill>
                <a:ea typeface="Times New Roman" panose="02020603050405020304" pitchFamily="18" charset="0"/>
                <a:cs typeface="Arial" panose="020B0604020202020204" pitchFamily="34" charset="0"/>
              </a:rPr>
              <a:t>Note that the values for duplex were based on very few data and are now understood to be too low. It is expected that the values in this table will be replaced by those in Table 6.4 in the next revision of EN 1993-1-4.</a:t>
            </a:r>
            <a:r>
              <a:rPr lang="nl-BE" altLang="nl-BE" sz="600" dirty="0">
                <a:solidFill>
                  <a:schemeClr val="accent2"/>
                </a:solidFill>
              </a:rPr>
              <a:t> </a:t>
            </a:r>
            <a:endParaRPr lang="nl-BE" altLang="nl-BE" sz="2400" dirty="0">
              <a:solidFill>
                <a:schemeClr val="accent2"/>
              </a:solidFill>
            </a:endParaRPr>
          </a:p>
        </p:txBody>
      </p:sp>
      <mc:AlternateContent xmlns:mc="http://schemas.openxmlformats.org/markup-compatibility/2006" xmlns:a14="http://schemas.microsoft.com/office/drawing/2010/main">
        <mc:Choice Requires="a14">
          <p:graphicFrame>
            <p:nvGraphicFramePr>
              <p:cNvPr id="24" name="Tabel 23"/>
              <p:cNvGraphicFramePr>
                <a:graphicFrameLocks noGrp="1"/>
              </p:cNvGraphicFramePr>
              <p:nvPr>
                <p:extLst>
                  <p:ext uri="{D42A27DB-BD31-4B8C-83A1-F6EECF244321}">
                    <p14:modId xmlns:p14="http://schemas.microsoft.com/office/powerpoint/2010/main" val="2165786672"/>
                  </p:ext>
                </p:extLst>
              </p:nvPr>
            </p:nvGraphicFramePr>
            <p:xfrm>
              <a:off x="6640618" y="3676111"/>
              <a:ext cx="2207048" cy="914400"/>
            </p:xfrm>
            <a:graphic>
              <a:graphicData uri="http://schemas.openxmlformats.org/drawingml/2006/table">
                <a:tbl>
                  <a:tblPr firstRow="1" firstCol="1" bandRow="1">
                    <a:tableStyleId>{F5AB1C69-6EDB-4FF4-983F-18BD219EF322}</a:tableStyleId>
                  </a:tblPr>
                  <a:tblGrid>
                    <a:gridCol w="1102106"/>
                    <a:gridCol w="1104942"/>
                  </a:tblGrid>
                  <a:tr h="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Steel grade</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Coefficient  </a:t>
                          </a:r>
                          <a14:m>
                            <m:oMath xmlns:m="http://schemas.openxmlformats.org/officeDocument/2006/math">
                              <m:r>
                                <a:rPr lang="en-GB" sz="1800" kern="800">
                                  <a:effectLst/>
                                  <a:latin typeface="Cambria Math" panose="02040503050406030204" pitchFamily="18" charset="0"/>
                                </a:rPr>
                                <m:t>𝑛</m:t>
                              </m:r>
                            </m:oMath>
                          </a14:m>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Ferritic</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14</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Austenitic</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7</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r h="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Duplex</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8</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bl>
              </a:graphicData>
            </a:graphic>
          </p:graphicFrame>
        </mc:Choice>
        <mc:Fallback xmlns="">
          <p:graphicFrame>
            <p:nvGraphicFramePr>
              <p:cNvPr id="24" name="Tabel 23"/>
              <p:cNvGraphicFramePr>
                <a:graphicFrameLocks noGrp="1"/>
              </p:cNvGraphicFramePr>
              <p:nvPr>
                <p:extLst>
                  <p:ext uri="{D42A27DB-BD31-4B8C-83A1-F6EECF244321}">
                    <p14:modId xmlns:p14="http://schemas.microsoft.com/office/powerpoint/2010/main" val="2165786672"/>
                  </p:ext>
                </p:extLst>
              </p:nvPr>
            </p:nvGraphicFramePr>
            <p:xfrm>
              <a:off x="6640618" y="3676111"/>
              <a:ext cx="2207048" cy="914400"/>
            </p:xfrm>
            <a:graphic>
              <a:graphicData uri="http://schemas.openxmlformats.org/drawingml/2006/table">
                <a:tbl>
                  <a:tblPr firstRow="1" firstCol="1" bandRow="1">
                    <a:tableStyleId>{F5AB1C69-6EDB-4FF4-983F-18BD219EF322}</a:tableStyleId>
                  </a:tblPr>
                  <a:tblGrid>
                    <a:gridCol w="1102106"/>
                    <a:gridCol w="1104942"/>
                  </a:tblGrid>
                  <a:tr h="27432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Steel grade</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endParaRPr lang="nl-BE"/>
                        </a:p>
                      </a:txBody>
                      <a:tcPr marL="68580" marR="68580" marT="0" marB="0" anchor="ctr">
                        <a:blipFill rotWithShape="0">
                          <a:blip r:embed="rId3"/>
                          <a:stretch>
                            <a:fillRect l="-100000" t="-8889" r="-2198" b="-273333"/>
                          </a:stretch>
                        </a:blipFill>
                      </a:tcPr>
                    </a:tc>
                  </a:tr>
                  <a:tr h="21336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Ferritic</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14</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r h="21336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Austenitic</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7</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r h="213360">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spc="-10" dirty="0">
                              <a:effectLst/>
                            </a:rPr>
                            <a:t>Duplex</a:t>
                          </a:r>
                          <a:endParaRPr lang="nl-BE" sz="20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200" kern="800" spc="-10" dirty="0">
                              <a:effectLst/>
                            </a:rPr>
                            <a:t>8</a:t>
                          </a:r>
                          <a:endParaRPr lang="nl-BE" sz="18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r>
                </a:tbl>
              </a:graphicData>
            </a:graphic>
          </p:graphicFrame>
        </mc:Fallback>
      </mc:AlternateContent>
      <p:cxnSp>
        <p:nvCxnSpPr>
          <p:cNvPr id="26" name="Rechte verbindingslijn met pijl 25"/>
          <p:cNvCxnSpPr/>
          <p:nvPr/>
        </p:nvCxnSpPr>
        <p:spPr>
          <a:xfrm>
            <a:off x="5698835" y="4072351"/>
            <a:ext cx="7943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kstvak 8"/>
          <p:cNvSpPr txBox="1"/>
          <p:nvPr/>
        </p:nvSpPr>
        <p:spPr>
          <a:xfrm>
            <a:off x="6638125" y="3092750"/>
            <a:ext cx="2517023" cy="600164"/>
          </a:xfrm>
          <a:prstGeom prst="rect">
            <a:avLst/>
          </a:prstGeom>
          <a:noFill/>
        </p:spPr>
        <p:txBody>
          <a:bodyPr wrap="square" rtlCol="0">
            <a:spAutoFit/>
          </a:bodyPr>
          <a:lstStyle/>
          <a:p>
            <a:r>
              <a:rPr lang="fr-BE" sz="1100" i="1" dirty="0" smtClean="0">
                <a:solidFill>
                  <a:schemeClr val="accent1">
                    <a:lumMod val="50000"/>
                  </a:schemeClr>
                </a:solidFill>
              </a:rPr>
              <a:t>Table 6.4: </a:t>
            </a:r>
            <a:r>
              <a:rPr lang="en-US" sz="1100" i="1" dirty="0">
                <a:solidFill>
                  <a:schemeClr val="accent1">
                    <a:lumMod val="50000"/>
                  </a:schemeClr>
                </a:solidFill>
              </a:rPr>
              <a:t>Values of n to be</a:t>
            </a:r>
          </a:p>
          <a:p>
            <a:r>
              <a:rPr lang="en-US" sz="1100" i="1" dirty="0">
                <a:solidFill>
                  <a:schemeClr val="accent1">
                    <a:lumMod val="50000"/>
                  </a:schemeClr>
                </a:solidFill>
              </a:rPr>
              <a:t>used for determining</a:t>
            </a:r>
          </a:p>
          <a:p>
            <a:r>
              <a:rPr lang="en-US" sz="1100" i="1" dirty="0">
                <a:solidFill>
                  <a:schemeClr val="accent1">
                    <a:lumMod val="50000"/>
                  </a:schemeClr>
                </a:solidFill>
              </a:rPr>
              <a:t>secant </a:t>
            </a:r>
            <a:r>
              <a:rPr lang="en-US" sz="1100" i="1" dirty="0" smtClean="0">
                <a:solidFill>
                  <a:schemeClr val="accent1">
                    <a:lumMod val="50000"/>
                  </a:schemeClr>
                </a:solidFill>
              </a:rPr>
              <a:t>modulus</a:t>
            </a:r>
            <a:endParaRPr lang="nl-BE" dirty="0"/>
          </a:p>
        </p:txBody>
      </p:sp>
    </p:spTree>
    <p:extLst>
      <p:ext uri="{BB962C8B-B14F-4D97-AF65-F5344CB8AC3E}">
        <p14:creationId xmlns:p14="http://schemas.microsoft.com/office/powerpoint/2010/main" val="1832102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Impact of </a:t>
            </a:r>
            <a:r>
              <a:rPr lang="en-GB" sz="4000" dirty="0" smtClean="0"/>
              <a:t>Stress-Strain Characteristics </a:t>
            </a:r>
            <a:endParaRPr lang="en-GB" sz="4000" dirty="0"/>
          </a:p>
        </p:txBody>
      </p:sp>
      <p:sp>
        <p:nvSpPr>
          <p:cNvPr id="3" name="Content Placeholder 2"/>
          <p:cNvSpPr>
            <a:spLocks noGrp="1"/>
          </p:cNvSpPr>
          <p:nvPr>
            <p:ph idx="1"/>
          </p:nvPr>
        </p:nvSpPr>
        <p:spPr>
          <a:xfrm>
            <a:off x="525992" y="1190624"/>
            <a:ext cx="8092016" cy="4879975"/>
          </a:xfrm>
        </p:spPr>
        <p:txBody>
          <a:bodyPr/>
          <a:lstStyle/>
          <a:p>
            <a:pPr marL="0" indent="0">
              <a:buNone/>
            </a:pPr>
            <a:r>
              <a:rPr lang="en-GB" altLang="en-US" sz="2400" dirty="0" smtClean="0"/>
              <a:t>Impact </a:t>
            </a:r>
            <a:r>
              <a:rPr lang="en-GB" altLang="en-US" sz="2400" dirty="0"/>
              <a:t>on buckling </a:t>
            </a:r>
            <a:r>
              <a:rPr lang="en-GB" altLang="en-US" sz="2400" dirty="0" smtClean="0"/>
              <a:t>performance:</a:t>
            </a:r>
          </a:p>
          <a:p>
            <a:pPr>
              <a:buFont typeface="Calibri" panose="020F0502020204030204" pitchFamily="34" charset="0"/>
              <a:buChar char="‒"/>
              <a:defRPr/>
            </a:pPr>
            <a:r>
              <a:rPr lang="en-GB" sz="2400" dirty="0"/>
              <a:t>Low slenderness</a:t>
            </a:r>
            <a:br>
              <a:rPr lang="en-GB" sz="2400" dirty="0"/>
            </a:br>
            <a:r>
              <a:rPr lang="en-GB" sz="2000" dirty="0" smtClean="0"/>
              <a:t>Columns </a:t>
            </a:r>
            <a:r>
              <a:rPr lang="en-GB" sz="2000" dirty="0"/>
              <a:t>attain/exceed the squash load</a:t>
            </a:r>
            <a:br>
              <a:rPr lang="en-GB" sz="2000" dirty="0"/>
            </a:br>
            <a:r>
              <a:rPr lang="en-GB" sz="2000" b="1" dirty="0" smtClean="0">
                <a:solidFill>
                  <a:schemeClr val="bg1">
                    <a:lumMod val="50000"/>
                  </a:schemeClr>
                </a:solidFill>
              </a:rPr>
              <a:t>⇒ </a:t>
            </a:r>
            <a:r>
              <a:rPr lang="en-GB" sz="2000" b="1" dirty="0">
                <a:solidFill>
                  <a:schemeClr val="bg1">
                    <a:lumMod val="50000"/>
                  </a:schemeClr>
                </a:solidFill>
              </a:rPr>
              <a:t>benefits </a:t>
            </a:r>
            <a:r>
              <a:rPr lang="en-GB" sz="2000" dirty="0">
                <a:solidFill>
                  <a:schemeClr val="bg1">
                    <a:lumMod val="50000"/>
                  </a:schemeClr>
                </a:solidFill>
              </a:rPr>
              <a:t>of strain hardening </a:t>
            </a:r>
            <a:r>
              <a:rPr lang="en-GB" sz="2000" dirty="0" smtClean="0">
                <a:solidFill>
                  <a:schemeClr val="bg1">
                    <a:lumMod val="50000"/>
                  </a:schemeClr>
                </a:solidFill>
              </a:rPr>
              <a:t>apparent stainless steel behaves </a:t>
            </a:r>
            <a:r>
              <a:rPr lang="en-GB" sz="2000" dirty="0">
                <a:solidFill>
                  <a:schemeClr val="bg1">
                    <a:lumMod val="50000"/>
                  </a:schemeClr>
                </a:solidFill>
              </a:rPr>
              <a:t>at least </a:t>
            </a:r>
            <a:r>
              <a:rPr lang="en-GB" sz="2000" b="1" dirty="0">
                <a:solidFill>
                  <a:schemeClr val="bg1">
                    <a:lumMod val="50000"/>
                  </a:schemeClr>
                </a:solidFill>
              </a:rPr>
              <a:t>as well as </a:t>
            </a:r>
            <a:r>
              <a:rPr lang="en-GB" sz="2000" dirty="0" smtClean="0">
                <a:solidFill>
                  <a:schemeClr val="bg1">
                    <a:lumMod val="50000"/>
                  </a:schemeClr>
                </a:solidFill>
              </a:rPr>
              <a:t>carbon steel</a:t>
            </a:r>
            <a:endParaRPr lang="en-GB" sz="2400" b="1" dirty="0"/>
          </a:p>
          <a:p>
            <a:pPr>
              <a:buFont typeface="Calibri" panose="020F0502020204030204" pitchFamily="34" charset="0"/>
              <a:buChar char="‒"/>
              <a:defRPr/>
            </a:pPr>
            <a:r>
              <a:rPr lang="en-GB" sz="2400" dirty="0"/>
              <a:t>High slenderness</a:t>
            </a:r>
            <a:r>
              <a:rPr lang="en-GB" sz="2400" b="1" dirty="0"/>
              <a:t/>
            </a:r>
            <a:br>
              <a:rPr lang="en-GB" sz="2400" b="1" dirty="0"/>
            </a:br>
            <a:r>
              <a:rPr lang="en-GB" sz="2000" dirty="0" smtClean="0"/>
              <a:t>Axial </a:t>
            </a:r>
            <a:r>
              <a:rPr lang="en-GB" sz="2000" dirty="0"/>
              <a:t>strength low, stresses low and in linear region </a:t>
            </a:r>
            <a:br>
              <a:rPr lang="en-GB" sz="2000" dirty="0"/>
            </a:br>
            <a:r>
              <a:rPr lang="en-GB" sz="2000" b="1" dirty="0" smtClean="0">
                <a:solidFill>
                  <a:schemeClr val="bg1">
                    <a:lumMod val="50000"/>
                  </a:schemeClr>
                </a:solidFill>
              </a:rPr>
              <a:t>⇒ </a:t>
            </a:r>
            <a:r>
              <a:rPr lang="en-GB" sz="2000" dirty="0" smtClean="0">
                <a:solidFill>
                  <a:schemeClr val="bg1">
                    <a:lumMod val="50000"/>
                  </a:schemeClr>
                </a:solidFill>
              </a:rPr>
              <a:t>Stainless steel behaves </a:t>
            </a:r>
            <a:r>
              <a:rPr lang="en-GB" sz="2000" b="1" dirty="0">
                <a:solidFill>
                  <a:schemeClr val="bg1">
                    <a:lumMod val="50000"/>
                  </a:schemeClr>
                </a:solidFill>
              </a:rPr>
              <a:t>similarly </a:t>
            </a:r>
            <a:r>
              <a:rPr lang="en-GB" sz="2000" dirty="0">
                <a:solidFill>
                  <a:schemeClr val="bg1">
                    <a:lumMod val="50000"/>
                  </a:schemeClr>
                </a:solidFill>
              </a:rPr>
              <a:t>to </a:t>
            </a:r>
            <a:r>
              <a:rPr lang="en-GB" sz="2000" dirty="0" smtClean="0">
                <a:solidFill>
                  <a:schemeClr val="bg1">
                    <a:lumMod val="50000"/>
                  </a:schemeClr>
                </a:solidFill>
              </a:rPr>
              <a:t>carbon steel, </a:t>
            </a:r>
            <a:r>
              <a:rPr lang="en-GB" sz="2000" dirty="0">
                <a:solidFill>
                  <a:schemeClr val="bg1">
                    <a:lumMod val="50000"/>
                  </a:schemeClr>
                </a:solidFill>
              </a:rPr>
              <a:t>providing geometric and residual stresses </a:t>
            </a:r>
            <a:r>
              <a:rPr lang="en-GB" sz="2000" dirty="0" smtClean="0">
                <a:solidFill>
                  <a:schemeClr val="bg1">
                    <a:lumMod val="50000"/>
                  </a:schemeClr>
                </a:solidFill>
              </a:rPr>
              <a:t>similar</a:t>
            </a:r>
          </a:p>
          <a:p>
            <a:pPr>
              <a:buFont typeface="Calibri" panose="020F0502020204030204" pitchFamily="34" charset="0"/>
              <a:buChar char="‒"/>
              <a:defRPr/>
            </a:pPr>
            <a:r>
              <a:rPr lang="en-GB" sz="2000" dirty="0"/>
              <a:t>Intermediate slenderness</a:t>
            </a:r>
            <a:br>
              <a:rPr lang="en-GB" sz="2000" dirty="0"/>
            </a:br>
            <a:r>
              <a:rPr lang="en-GB" sz="2000" dirty="0" smtClean="0"/>
              <a:t>Average </a:t>
            </a:r>
            <a:r>
              <a:rPr lang="en-GB" sz="2000" dirty="0"/>
              <a:t>stress in column lies between the limit of proportionality and the 0.2% permanent strain, </a:t>
            </a:r>
            <a:br>
              <a:rPr lang="en-GB" sz="2000" dirty="0"/>
            </a:br>
            <a:r>
              <a:rPr lang="en-GB" sz="2000" b="1" dirty="0" smtClean="0">
                <a:solidFill>
                  <a:schemeClr val="bg1">
                    <a:lumMod val="50000"/>
                  </a:schemeClr>
                </a:solidFill>
              </a:rPr>
              <a:t>⇒ </a:t>
            </a:r>
            <a:r>
              <a:rPr lang="en-GB" sz="2000" dirty="0" smtClean="0">
                <a:solidFill>
                  <a:schemeClr val="bg1">
                    <a:lumMod val="50000"/>
                  </a:schemeClr>
                </a:solidFill>
              </a:rPr>
              <a:t>Stainless steel column </a:t>
            </a:r>
            <a:r>
              <a:rPr lang="en-GB" sz="2000" b="1" dirty="0">
                <a:solidFill>
                  <a:schemeClr val="bg1">
                    <a:lumMod val="50000"/>
                  </a:schemeClr>
                </a:solidFill>
              </a:rPr>
              <a:t>less strong </a:t>
            </a:r>
            <a:r>
              <a:rPr lang="en-GB" sz="2000" dirty="0">
                <a:solidFill>
                  <a:schemeClr val="bg1">
                    <a:lumMod val="50000"/>
                  </a:schemeClr>
                </a:solidFill>
              </a:rPr>
              <a:t>than </a:t>
            </a:r>
            <a:r>
              <a:rPr lang="en-GB" sz="2000" dirty="0" smtClean="0">
                <a:solidFill>
                  <a:schemeClr val="bg1">
                    <a:lumMod val="50000"/>
                  </a:schemeClr>
                </a:solidFill>
              </a:rPr>
              <a:t>carbon steel </a:t>
            </a:r>
            <a:r>
              <a:rPr lang="en-GB" sz="2000" dirty="0">
                <a:solidFill>
                  <a:schemeClr val="bg1">
                    <a:lumMod val="50000"/>
                  </a:schemeClr>
                </a:solidFill>
              </a:rPr>
              <a:t>column</a:t>
            </a:r>
          </a:p>
          <a:p>
            <a:pPr>
              <a:buFont typeface="Calibri" panose="020F0502020204030204" pitchFamily="34" charset="0"/>
              <a:buChar char="‒"/>
              <a:defRPr/>
            </a:pPr>
            <a:endParaRPr lang="en-GB" sz="2000" dirty="0">
              <a:solidFill>
                <a:schemeClr val="bg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spTree>
    <p:extLst>
      <p:ext uri="{BB962C8B-B14F-4D97-AF65-F5344CB8AC3E}">
        <p14:creationId xmlns:p14="http://schemas.microsoft.com/office/powerpoint/2010/main" val="21106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Strain Hardening</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buNone/>
            </a:pPr>
            <a:endParaRPr lang="en-GB" altLang="en-US" sz="2400" dirty="0" smtClean="0"/>
          </a:p>
          <a:p>
            <a:pPr marL="0" indent="0">
              <a:buNone/>
            </a:pPr>
            <a:r>
              <a:rPr lang="en-GB" altLang="en-US" sz="2400" dirty="0" smtClean="0"/>
              <a:t>Strain hardening is also known as work hardening or cold working. The phenomenon results in an increase of strength by plastic deformation caused by cold-forming either </a:t>
            </a:r>
            <a:r>
              <a:rPr lang="en-GB" altLang="en-US" sz="2400" dirty="0"/>
              <a:t>during steel production operations at the mill or during fabrication </a:t>
            </a:r>
            <a:r>
              <a:rPr lang="en-GB" altLang="en-US" sz="2400" dirty="0" smtClean="0"/>
              <a:t>processes. </a:t>
            </a:r>
          </a:p>
          <a:p>
            <a:pPr marL="0" indent="0">
              <a:buNone/>
            </a:pPr>
            <a:endParaRPr lang="en-GB" altLang="en-US" sz="2400" dirty="0"/>
          </a:p>
          <a:p>
            <a:pPr marL="0" indent="0">
              <a:buNone/>
            </a:pPr>
            <a:r>
              <a:rPr lang="en-US" altLang="en-US" sz="2400" dirty="0" smtClean="0">
                <a:solidFill>
                  <a:schemeClr val="accent2"/>
                </a:solidFill>
              </a:rPr>
              <a:t>For instance, </a:t>
            </a:r>
            <a:r>
              <a:rPr lang="en-US" altLang="en-US" sz="2400" dirty="0">
                <a:solidFill>
                  <a:schemeClr val="accent2"/>
                </a:solidFill>
              </a:rPr>
              <a:t>d</a:t>
            </a:r>
            <a:r>
              <a:rPr lang="en-US" altLang="en-US" sz="2400" dirty="0" smtClean="0">
                <a:solidFill>
                  <a:schemeClr val="accent2"/>
                </a:solidFill>
              </a:rPr>
              <a:t>uring </a:t>
            </a:r>
            <a:r>
              <a:rPr lang="en-US" altLang="en-US" sz="2400" dirty="0">
                <a:solidFill>
                  <a:schemeClr val="accent2"/>
                </a:solidFill>
              </a:rPr>
              <a:t>the fabrication of a rectangular hollow section, the 0.2% proof strength increases by about 50% in the cold-formed corners of cross sections!</a:t>
            </a:r>
          </a:p>
          <a:p>
            <a:pPr marL="0" indent="0">
              <a:buNone/>
            </a:pPr>
            <a:endParaRPr lang="en-GB" altLang="en-US" sz="2400" dirty="0" smtClean="0"/>
          </a:p>
          <a:p>
            <a:pPr marL="0" indent="0">
              <a:buNone/>
            </a:pPr>
            <a:r>
              <a:rPr lang="en-GB" sz="2400" dirty="0" smtClean="0"/>
              <a:t> </a:t>
            </a:r>
            <a:endParaRPr lang="en-GB" sz="2000" dirty="0">
              <a:solidFill>
                <a:schemeClr val="bg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spTree>
    <p:extLst>
      <p:ext uri="{BB962C8B-B14F-4D97-AF65-F5344CB8AC3E}">
        <p14:creationId xmlns:p14="http://schemas.microsoft.com/office/powerpoint/2010/main" val="742057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Strain Hardening</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buNone/>
            </a:pPr>
            <a:r>
              <a:rPr lang="en-US" altLang="en-US" sz="2400" dirty="0"/>
              <a:t>Strength enhancement (and loss of ductility) due to cold-working:</a:t>
            </a:r>
          </a:p>
          <a:p>
            <a:pPr marL="0" indent="0">
              <a:buNone/>
            </a:pPr>
            <a:endParaRPr lang="en-GB" altLang="en-US" sz="2400" dirty="0" smtClean="0"/>
          </a:p>
          <a:p>
            <a:pPr marL="0" indent="0">
              <a:buNone/>
            </a:pPr>
            <a:r>
              <a:rPr lang="en-GB" sz="2400" dirty="0" smtClean="0"/>
              <a:t> </a:t>
            </a:r>
            <a:endParaRPr lang="en-GB" sz="2000" dirty="0">
              <a:solidFill>
                <a:schemeClr val="bg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grpSp>
        <p:nvGrpSpPr>
          <p:cNvPr id="41" name="Group 50"/>
          <p:cNvGrpSpPr>
            <a:grpSpLocks/>
          </p:cNvGrpSpPr>
          <p:nvPr/>
        </p:nvGrpSpPr>
        <p:grpSpPr bwMode="auto">
          <a:xfrm>
            <a:off x="2706688" y="2396891"/>
            <a:ext cx="2662237" cy="2039937"/>
            <a:chOff x="2243" y="2004"/>
            <a:chExt cx="1677" cy="1285"/>
          </a:xfrm>
        </p:grpSpPr>
        <p:sp>
          <p:nvSpPr>
            <p:cNvPr id="42" name="Freeform 9"/>
            <p:cNvSpPr>
              <a:spLocks/>
            </p:cNvSpPr>
            <p:nvPr/>
          </p:nvSpPr>
          <p:spPr bwMode="auto">
            <a:xfrm>
              <a:off x="2243" y="2004"/>
              <a:ext cx="1677" cy="1285"/>
            </a:xfrm>
            <a:custGeom>
              <a:avLst/>
              <a:gdLst>
                <a:gd name="T0" fmla="*/ 0 w 1619"/>
                <a:gd name="T1" fmla="*/ 195 h 1526"/>
                <a:gd name="T2" fmla="*/ 335 w 1619"/>
                <a:gd name="T3" fmla="*/ 89 h 1526"/>
                <a:gd name="T4" fmla="*/ 934 w 1619"/>
                <a:gd name="T5" fmla="*/ 47 h 1526"/>
                <a:gd name="T6" fmla="*/ 2469 w 1619"/>
                <a:gd name="T7" fmla="*/ 0 h 15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9" h="1526">
                  <a:moveTo>
                    <a:pt x="0" y="1526"/>
                  </a:moveTo>
                  <a:cubicBezTo>
                    <a:pt x="59" y="1212"/>
                    <a:pt x="118" y="898"/>
                    <a:pt x="220" y="704"/>
                  </a:cubicBezTo>
                  <a:cubicBezTo>
                    <a:pt x="322" y="510"/>
                    <a:pt x="380" y="482"/>
                    <a:pt x="613" y="365"/>
                  </a:cubicBezTo>
                  <a:cubicBezTo>
                    <a:pt x="846" y="248"/>
                    <a:pt x="1232" y="124"/>
                    <a:pt x="1619" y="0"/>
                  </a:cubicBezTo>
                </a:path>
              </a:pathLst>
            </a:custGeom>
            <a:solidFill>
              <a:schemeClr val="bg1"/>
            </a:solidFill>
            <a:ln w="285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BE"/>
            </a:p>
          </p:txBody>
        </p:sp>
        <p:sp>
          <p:nvSpPr>
            <p:cNvPr id="43" name="Text Box 10"/>
            <p:cNvSpPr txBox="1">
              <a:spLocks noChangeArrowheads="1"/>
            </p:cNvSpPr>
            <p:nvPr/>
          </p:nvSpPr>
          <p:spPr bwMode="auto">
            <a:xfrm>
              <a:off x="2373" y="2824"/>
              <a:ext cx="209" cy="271"/>
            </a:xfrm>
            <a:prstGeom prst="rect">
              <a:avLst/>
            </a:prstGeom>
            <a:solidFill>
              <a:schemeClr val="bg1"/>
            </a:solidFill>
            <a:ln>
              <a:noFill/>
            </a:ln>
            <a:extLst>
              <a:ext uri="{91240B29-F687-4F45-9708-019B960494DF}">
                <a14:hiddenLine xmlns:a14="http://schemas.microsoft.com/office/drawing/2010/main" w="25400">
                  <a:solidFill>
                    <a:srgbClr val="FFFF00"/>
                  </a:solidFill>
                  <a:miter lim="800000"/>
                  <a:headEnd/>
                  <a:tailEnd/>
                </a14:hiddenLine>
              </a:ext>
            </a:extLst>
          </p:spPr>
          <p:txBody>
            <a:bodyPr lIns="0" rIns="0"/>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a:latin typeface="Univers" pitchFamily="34" charset="0"/>
                </a:rPr>
                <a:t>E</a:t>
              </a:r>
              <a:endParaRPr lang="en-US" altLang="en-US">
                <a:latin typeface="Univers" pitchFamily="34" charset="0"/>
              </a:endParaRPr>
            </a:p>
          </p:txBody>
        </p:sp>
      </p:grpSp>
      <p:grpSp>
        <p:nvGrpSpPr>
          <p:cNvPr id="44" name="Group 49"/>
          <p:cNvGrpSpPr>
            <a:grpSpLocks/>
          </p:cNvGrpSpPr>
          <p:nvPr/>
        </p:nvGrpSpPr>
        <p:grpSpPr bwMode="auto">
          <a:xfrm>
            <a:off x="2709863" y="1817453"/>
            <a:ext cx="3405187" cy="3048000"/>
            <a:chOff x="2245" y="1639"/>
            <a:chExt cx="2145" cy="1920"/>
          </a:xfrm>
        </p:grpSpPr>
        <p:sp>
          <p:nvSpPr>
            <p:cNvPr id="45" name="Line 5"/>
            <p:cNvSpPr>
              <a:spLocks noChangeShapeType="1"/>
            </p:cNvSpPr>
            <p:nvPr/>
          </p:nvSpPr>
          <p:spPr bwMode="auto">
            <a:xfrm>
              <a:off x="2248" y="3297"/>
              <a:ext cx="18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6" name="Line 6"/>
            <p:cNvSpPr>
              <a:spLocks noChangeShapeType="1"/>
            </p:cNvSpPr>
            <p:nvPr/>
          </p:nvSpPr>
          <p:spPr bwMode="auto">
            <a:xfrm>
              <a:off x="2245" y="1676"/>
              <a:ext cx="0" cy="1629"/>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BE"/>
            </a:p>
          </p:txBody>
        </p:sp>
        <p:sp>
          <p:nvSpPr>
            <p:cNvPr id="47" name="Text Box 7"/>
            <p:cNvSpPr txBox="1">
              <a:spLocks noChangeArrowheads="1"/>
            </p:cNvSpPr>
            <p:nvPr/>
          </p:nvSpPr>
          <p:spPr bwMode="auto">
            <a:xfrm>
              <a:off x="3825" y="3356"/>
              <a:ext cx="565" cy="203"/>
            </a:xfrm>
            <a:prstGeom prst="rect">
              <a:avLst/>
            </a:prstGeom>
            <a:solidFill>
              <a:schemeClr val="bg1"/>
            </a:solidFill>
            <a:ln>
              <a:noFill/>
            </a:ln>
            <a:extLst>
              <a:ext uri="{91240B29-F687-4F45-9708-019B960494DF}">
                <a14:hiddenLine xmlns:a14="http://schemas.microsoft.com/office/drawing/2010/main" w="25400">
                  <a:solidFill>
                    <a:srgbClr val="FFFF00"/>
                  </a:solidFill>
                  <a:miter lim="800000"/>
                  <a:headEnd/>
                  <a:tailEnd/>
                </a14:hiddenLine>
              </a:ext>
            </a:extLst>
          </p:spPr>
          <p:txBody>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sz="1800">
                  <a:latin typeface="Univers" pitchFamily="34" charset="0"/>
                </a:rPr>
                <a:t>Strain</a:t>
              </a:r>
              <a:endParaRPr lang="en-US" altLang="en-US" sz="1800">
                <a:latin typeface="Univers" pitchFamily="34" charset="0"/>
              </a:endParaRPr>
            </a:p>
          </p:txBody>
        </p:sp>
        <p:sp>
          <p:nvSpPr>
            <p:cNvPr id="48" name="Text Box 8"/>
            <p:cNvSpPr txBox="1">
              <a:spLocks noChangeArrowheads="1"/>
            </p:cNvSpPr>
            <p:nvPr/>
          </p:nvSpPr>
          <p:spPr bwMode="auto">
            <a:xfrm>
              <a:off x="2351" y="1639"/>
              <a:ext cx="541" cy="272"/>
            </a:xfrm>
            <a:prstGeom prst="rect">
              <a:avLst/>
            </a:prstGeom>
            <a:solidFill>
              <a:schemeClr val="bg1"/>
            </a:solidFill>
            <a:ln>
              <a:noFill/>
            </a:ln>
            <a:extLst>
              <a:ext uri="{91240B29-F687-4F45-9708-019B960494DF}">
                <a14:hiddenLine xmlns:a14="http://schemas.microsoft.com/office/drawing/2010/main" w="25400">
                  <a:solidFill>
                    <a:srgbClr val="FFFF00"/>
                  </a:solidFill>
                  <a:miter lim="800000"/>
                  <a:headEnd/>
                  <a:tailEnd/>
                </a14:hiddenLine>
              </a:ext>
            </a:extLst>
          </p:spPr>
          <p:txBody>
            <a:bodyPr lIns="0" rIns="0"/>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sz="1800">
                  <a:latin typeface="Univers" pitchFamily="34" charset="0"/>
                </a:rPr>
                <a:t>Stress</a:t>
              </a:r>
              <a:endParaRPr lang="en-US" altLang="en-US" sz="1800">
                <a:latin typeface="Univers" pitchFamily="34" charset="0"/>
              </a:endParaRPr>
            </a:p>
          </p:txBody>
        </p:sp>
      </p:grpSp>
      <p:grpSp>
        <p:nvGrpSpPr>
          <p:cNvPr id="49" name="Group 53"/>
          <p:cNvGrpSpPr>
            <a:grpSpLocks/>
          </p:cNvGrpSpPr>
          <p:nvPr/>
        </p:nvGrpSpPr>
        <p:grpSpPr bwMode="auto">
          <a:xfrm>
            <a:off x="2024063" y="2696928"/>
            <a:ext cx="1365250" cy="430213"/>
            <a:chOff x="1856" y="2193"/>
            <a:chExt cx="860" cy="271"/>
          </a:xfrm>
        </p:grpSpPr>
        <p:sp>
          <p:nvSpPr>
            <p:cNvPr id="50" name="Line 14"/>
            <p:cNvSpPr>
              <a:spLocks noChangeShapeType="1"/>
            </p:cNvSpPr>
            <p:nvPr/>
          </p:nvSpPr>
          <p:spPr bwMode="auto">
            <a:xfrm flipV="1">
              <a:off x="2224" y="2398"/>
              <a:ext cx="49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BE"/>
            </a:p>
          </p:txBody>
        </p:sp>
        <p:sp>
          <p:nvSpPr>
            <p:cNvPr id="51" name="Text Box 15"/>
            <p:cNvSpPr txBox="1">
              <a:spLocks noChangeArrowheads="1"/>
            </p:cNvSpPr>
            <p:nvPr/>
          </p:nvSpPr>
          <p:spPr bwMode="auto">
            <a:xfrm>
              <a:off x="1856" y="2193"/>
              <a:ext cx="540" cy="271"/>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FFFF00"/>
                  </a:solidFill>
                  <a:miter lim="800000"/>
                  <a:headEnd/>
                  <a:tailEnd/>
                </a14:hiddenLine>
              </a:ext>
            </a:extLst>
          </p:spPr>
          <p:txBody>
            <a:bodyPr lIns="0" rIns="0"/>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a:latin typeface="Symbol" panose="05050102010706020507" pitchFamily="18" charset="2"/>
                </a:rPr>
                <a:t>s</a:t>
              </a:r>
              <a:r>
                <a:rPr lang="en-GB" altLang="en-US" baseline="-25000">
                  <a:latin typeface="Univers" pitchFamily="34" charset="0"/>
                </a:rPr>
                <a:t>0.2</a:t>
              </a:r>
              <a:endParaRPr lang="en-US" altLang="en-US" baseline="-25000">
                <a:latin typeface="Univers" pitchFamily="34" charset="0"/>
              </a:endParaRPr>
            </a:p>
          </p:txBody>
        </p:sp>
      </p:grpSp>
      <p:grpSp>
        <p:nvGrpSpPr>
          <p:cNvPr id="52" name="Group 61"/>
          <p:cNvGrpSpPr>
            <a:grpSpLocks/>
          </p:cNvGrpSpPr>
          <p:nvPr/>
        </p:nvGrpSpPr>
        <p:grpSpPr bwMode="auto">
          <a:xfrm>
            <a:off x="2079625" y="2274653"/>
            <a:ext cx="2632075" cy="430213"/>
            <a:chOff x="1848" y="1927"/>
            <a:chExt cx="1658" cy="271"/>
          </a:xfrm>
        </p:grpSpPr>
        <p:sp>
          <p:nvSpPr>
            <p:cNvPr id="53" name="Line 37"/>
            <p:cNvSpPr>
              <a:spLocks noChangeShapeType="1"/>
            </p:cNvSpPr>
            <p:nvPr/>
          </p:nvSpPr>
          <p:spPr bwMode="auto">
            <a:xfrm flipV="1">
              <a:off x="3026" y="2114"/>
              <a:ext cx="480" cy="1"/>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BE"/>
            </a:p>
          </p:txBody>
        </p:sp>
        <p:sp>
          <p:nvSpPr>
            <p:cNvPr id="54" name="Text Box 38"/>
            <p:cNvSpPr txBox="1">
              <a:spLocks noChangeArrowheads="1"/>
            </p:cNvSpPr>
            <p:nvPr/>
          </p:nvSpPr>
          <p:spPr bwMode="auto">
            <a:xfrm>
              <a:off x="1848" y="1927"/>
              <a:ext cx="1254" cy="271"/>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FFFF00"/>
                  </a:solidFill>
                  <a:miter lim="800000"/>
                  <a:headEnd/>
                  <a:tailEnd/>
                </a14:hiddenLine>
              </a:ext>
            </a:extLst>
          </p:spPr>
          <p:txBody>
            <a:bodyPr lIns="0" rIns="0"/>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dirty="0"/>
                <a:t>Enhanced </a:t>
              </a:r>
              <a:r>
                <a:rPr lang="en-GB" altLang="en-US" dirty="0">
                  <a:latin typeface="Symbol" panose="05050102010706020507" pitchFamily="18" charset="2"/>
                </a:rPr>
                <a:t>s</a:t>
              </a:r>
              <a:r>
                <a:rPr lang="en-GB" altLang="en-US" baseline="-25000" dirty="0">
                  <a:latin typeface="Univers" pitchFamily="34" charset="0"/>
                </a:rPr>
                <a:t>0.2</a:t>
              </a:r>
              <a:endParaRPr lang="en-US" altLang="en-US" baseline="-25000" dirty="0">
                <a:latin typeface="Univers" pitchFamily="34" charset="0"/>
              </a:endParaRPr>
            </a:p>
          </p:txBody>
        </p:sp>
      </p:grpSp>
      <p:grpSp>
        <p:nvGrpSpPr>
          <p:cNvPr id="55" name="Group 54"/>
          <p:cNvGrpSpPr>
            <a:grpSpLocks/>
          </p:cNvGrpSpPr>
          <p:nvPr/>
        </p:nvGrpSpPr>
        <p:grpSpPr bwMode="auto">
          <a:xfrm>
            <a:off x="4221163" y="2566753"/>
            <a:ext cx="973137" cy="2395538"/>
            <a:chOff x="3197" y="2111"/>
            <a:chExt cx="613" cy="1509"/>
          </a:xfrm>
        </p:grpSpPr>
        <p:sp>
          <p:nvSpPr>
            <p:cNvPr id="56" name="Text Box 39"/>
            <p:cNvSpPr txBox="1">
              <a:spLocks noChangeArrowheads="1"/>
            </p:cNvSpPr>
            <p:nvPr/>
          </p:nvSpPr>
          <p:spPr bwMode="auto">
            <a:xfrm>
              <a:off x="3387" y="2817"/>
              <a:ext cx="209" cy="271"/>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FFFF00"/>
                  </a:solidFill>
                  <a:miter lim="800000"/>
                  <a:headEnd/>
                  <a:tailEnd/>
                </a14:hiddenLine>
              </a:ext>
            </a:extLst>
          </p:spPr>
          <p:txBody>
            <a:bodyPr lIns="0" rIns="0"/>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a:latin typeface="Univers" pitchFamily="34" charset="0"/>
                </a:rPr>
                <a:t>E</a:t>
              </a:r>
              <a:endParaRPr lang="en-US" altLang="en-US">
                <a:latin typeface="Univers" pitchFamily="34" charset="0"/>
              </a:endParaRPr>
            </a:p>
          </p:txBody>
        </p:sp>
        <p:sp>
          <p:nvSpPr>
            <p:cNvPr id="57" name="Text Box 40"/>
            <p:cNvSpPr txBox="1">
              <a:spLocks noChangeArrowheads="1"/>
            </p:cNvSpPr>
            <p:nvPr/>
          </p:nvSpPr>
          <p:spPr bwMode="auto">
            <a:xfrm>
              <a:off x="3197" y="3348"/>
              <a:ext cx="613" cy="272"/>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FFFF00"/>
                  </a:solidFill>
                  <a:miter lim="800000"/>
                  <a:headEnd/>
                  <a:tailEnd/>
                </a14:hiddenLine>
              </a:ext>
            </a:extLst>
          </p:spPr>
          <p:txBody>
            <a:bodyPr lIns="0" rIns="0"/>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a:latin typeface="Univers" pitchFamily="34" charset="0"/>
                </a:rPr>
                <a:t>0.2%</a:t>
              </a:r>
              <a:endParaRPr lang="en-US" altLang="en-US" baseline="-25000">
                <a:latin typeface="Univers" pitchFamily="34" charset="0"/>
              </a:endParaRPr>
            </a:p>
          </p:txBody>
        </p:sp>
        <p:sp>
          <p:nvSpPr>
            <p:cNvPr id="58" name="Line 41"/>
            <p:cNvSpPr>
              <a:spLocks noChangeShapeType="1"/>
            </p:cNvSpPr>
            <p:nvPr/>
          </p:nvSpPr>
          <p:spPr bwMode="auto">
            <a:xfrm flipV="1">
              <a:off x="3257" y="2111"/>
              <a:ext cx="257" cy="118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BE"/>
            </a:p>
          </p:txBody>
        </p:sp>
      </p:grpSp>
      <p:grpSp>
        <p:nvGrpSpPr>
          <p:cNvPr id="59" name="Group 56"/>
          <p:cNvGrpSpPr>
            <a:grpSpLocks/>
          </p:cNvGrpSpPr>
          <p:nvPr/>
        </p:nvGrpSpPr>
        <p:grpSpPr bwMode="auto">
          <a:xfrm>
            <a:off x="3946525" y="2673116"/>
            <a:ext cx="390525" cy="1781175"/>
            <a:chOff x="3024" y="2178"/>
            <a:chExt cx="246" cy="1122"/>
          </a:xfrm>
        </p:grpSpPr>
        <p:sp>
          <p:nvSpPr>
            <p:cNvPr id="60" name="Line 25"/>
            <p:cNvSpPr>
              <a:spLocks noChangeShapeType="1"/>
            </p:cNvSpPr>
            <p:nvPr/>
          </p:nvSpPr>
          <p:spPr bwMode="auto">
            <a:xfrm flipH="1">
              <a:off x="3024" y="2178"/>
              <a:ext cx="246" cy="1122"/>
            </a:xfrm>
            <a:prstGeom prst="line">
              <a:avLst/>
            </a:prstGeom>
            <a:noFill/>
            <a:ln w="222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1" name="Line 30"/>
            <p:cNvSpPr>
              <a:spLocks noChangeShapeType="1"/>
            </p:cNvSpPr>
            <p:nvPr/>
          </p:nvSpPr>
          <p:spPr bwMode="auto">
            <a:xfrm flipH="1">
              <a:off x="3192" y="2424"/>
              <a:ext cx="18" cy="114"/>
            </a:xfrm>
            <a:prstGeom prst="line">
              <a:avLst/>
            </a:prstGeom>
            <a:noFill/>
            <a:ln w="22225">
              <a:solidFill>
                <a:srgbClr val="C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2" name="Line 32"/>
            <p:cNvSpPr>
              <a:spLocks noChangeShapeType="1"/>
            </p:cNvSpPr>
            <p:nvPr/>
          </p:nvSpPr>
          <p:spPr bwMode="auto">
            <a:xfrm flipH="1">
              <a:off x="3088" y="2908"/>
              <a:ext cx="18" cy="114"/>
            </a:xfrm>
            <a:prstGeom prst="line">
              <a:avLst/>
            </a:prstGeom>
            <a:noFill/>
            <a:ln w="22225">
              <a:solidFill>
                <a:srgbClr val="C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grpSp>
      <p:grpSp>
        <p:nvGrpSpPr>
          <p:cNvPr id="63" name="Group 52"/>
          <p:cNvGrpSpPr>
            <a:grpSpLocks/>
          </p:cNvGrpSpPr>
          <p:nvPr/>
        </p:nvGrpSpPr>
        <p:grpSpPr bwMode="auto">
          <a:xfrm>
            <a:off x="3014117" y="2998206"/>
            <a:ext cx="973137" cy="1976437"/>
            <a:chOff x="2437" y="2383"/>
            <a:chExt cx="613" cy="1245"/>
          </a:xfrm>
          <a:noFill/>
        </p:grpSpPr>
        <p:sp>
          <p:nvSpPr>
            <p:cNvPr id="64" name="Text Box 17"/>
            <p:cNvSpPr txBox="1">
              <a:spLocks noChangeArrowheads="1"/>
            </p:cNvSpPr>
            <p:nvPr/>
          </p:nvSpPr>
          <p:spPr bwMode="auto">
            <a:xfrm>
              <a:off x="2437" y="3356"/>
              <a:ext cx="613" cy="272"/>
            </a:xfrm>
            <a:prstGeom prst="rect">
              <a:avLst/>
            </a:prstGeom>
            <a:grpFill/>
            <a:ln w="25400">
              <a:noFill/>
              <a:miter lim="800000"/>
              <a:headEnd/>
              <a:tailEnd/>
            </a:ln>
            <a:extLst/>
          </p:spPr>
          <p:txBody>
            <a:bodyPr lIns="0" rIns="0"/>
            <a:lstStyle/>
            <a:p>
              <a:pPr>
                <a:defRPr/>
              </a:pPr>
              <a:r>
                <a:rPr lang="en-GB" altLang="en-US">
                  <a:latin typeface="Univers" pitchFamily="34" charset="0"/>
                </a:rPr>
                <a:t>0.2%</a:t>
              </a:r>
              <a:endParaRPr lang="en-US" altLang="en-US" baseline="-25000">
                <a:latin typeface="Univers" pitchFamily="34" charset="0"/>
              </a:endParaRPr>
            </a:p>
          </p:txBody>
        </p:sp>
        <p:sp>
          <p:nvSpPr>
            <p:cNvPr id="65" name="Text Box 16"/>
            <p:cNvSpPr txBox="1">
              <a:spLocks noChangeArrowheads="1"/>
            </p:cNvSpPr>
            <p:nvPr/>
          </p:nvSpPr>
          <p:spPr bwMode="auto">
            <a:xfrm>
              <a:off x="2627" y="2825"/>
              <a:ext cx="209" cy="271"/>
            </a:xfrm>
            <a:prstGeom prst="rect">
              <a:avLst/>
            </a:prstGeom>
            <a:grpFill/>
            <a:ln w="25400">
              <a:noFill/>
              <a:miter lim="800000"/>
              <a:headEnd/>
              <a:tailEnd/>
            </a:ln>
            <a:extLst/>
          </p:spPr>
          <p:txBody>
            <a:bodyPr lIns="0" rIns="0"/>
            <a:lstStyle/>
            <a:p>
              <a:pPr>
                <a:defRPr/>
              </a:pPr>
              <a:r>
                <a:rPr lang="en-GB" altLang="en-US">
                  <a:latin typeface="Univers" pitchFamily="34" charset="0"/>
                </a:rPr>
                <a:t>E</a:t>
              </a:r>
              <a:endParaRPr lang="en-US" altLang="en-US">
                <a:latin typeface="Univers" pitchFamily="34" charset="0"/>
              </a:endParaRPr>
            </a:p>
          </p:txBody>
        </p:sp>
        <p:sp>
          <p:nvSpPr>
            <p:cNvPr id="66" name="Line 18"/>
            <p:cNvSpPr>
              <a:spLocks noChangeShapeType="1"/>
            </p:cNvSpPr>
            <p:nvPr/>
          </p:nvSpPr>
          <p:spPr bwMode="auto">
            <a:xfrm flipV="1">
              <a:off x="2485" y="2383"/>
              <a:ext cx="215" cy="919"/>
            </a:xfrm>
            <a:prstGeom prst="line">
              <a:avLst/>
            </a:prstGeom>
            <a:grpFill/>
            <a:ln w="285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GB"/>
            </a:p>
          </p:txBody>
        </p:sp>
      </p:grpSp>
      <p:grpSp>
        <p:nvGrpSpPr>
          <p:cNvPr id="67" name="Group 51"/>
          <p:cNvGrpSpPr>
            <a:grpSpLocks/>
          </p:cNvGrpSpPr>
          <p:nvPr/>
        </p:nvGrpSpPr>
        <p:grpSpPr bwMode="auto">
          <a:xfrm>
            <a:off x="3946525" y="2377841"/>
            <a:ext cx="1485900" cy="2066925"/>
            <a:chOff x="3024" y="1992"/>
            <a:chExt cx="936" cy="1302"/>
          </a:xfrm>
        </p:grpSpPr>
        <p:sp>
          <p:nvSpPr>
            <p:cNvPr id="68" name="Line 26"/>
            <p:cNvSpPr>
              <a:spLocks noChangeShapeType="1"/>
            </p:cNvSpPr>
            <p:nvPr/>
          </p:nvSpPr>
          <p:spPr bwMode="auto">
            <a:xfrm flipV="1">
              <a:off x="3618" y="2040"/>
              <a:ext cx="114" cy="36"/>
            </a:xfrm>
            <a:prstGeom prst="line">
              <a:avLst/>
            </a:prstGeom>
            <a:noFill/>
            <a:ln w="25400">
              <a:solidFill>
                <a:srgbClr val="00B05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69" name="Freeform 35"/>
            <p:cNvSpPr>
              <a:spLocks/>
            </p:cNvSpPr>
            <p:nvPr/>
          </p:nvSpPr>
          <p:spPr bwMode="auto">
            <a:xfrm>
              <a:off x="3024" y="1992"/>
              <a:ext cx="936" cy="1302"/>
            </a:xfrm>
            <a:custGeom>
              <a:avLst/>
              <a:gdLst>
                <a:gd name="T0" fmla="*/ 0 w 936"/>
                <a:gd name="T1" fmla="*/ 1302 h 1302"/>
                <a:gd name="T2" fmla="*/ 180 w 936"/>
                <a:gd name="T3" fmla="*/ 468 h 1302"/>
                <a:gd name="T4" fmla="*/ 228 w 936"/>
                <a:gd name="T5" fmla="*/ 300 h 1302"/>
                <a:gd name="T6" fmla="*/ 324 w 936"/>
                <a:gd name="T7" fmla="*/ 192 h 1302"/>
                <a:gd name="T8" fmla="*/ 540 w 936"/>
                <a:gd name="T9" fmla="*/ 102 h 1302"/>
                <a:gd name="T10" fmla="*/ 936 w 936"/>
                <a:gd name="T11" fmla="*/ 0 h 13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6" h="1302">
                  <a:moveTo>
                    <a:pt x="0" y="1302"/>
                  </a:moveTo>
                  <a:cubicBezTo>
                    <a:pt x="71" y="968"/>
                    <a:pt x="142" y="635"/>
                    <a:pt x="180" y="468"/>
                  </a:cubicBezTo>
                  <a:cubicBezTo>
                    <a:pt x="218" y="301"/>
                    <a:pt x="204" y="346"/>
                    <a:pt x="228" y="300"/>
                  </a:cubicBezTo>
                  <a:cubicBezTo>
                    <a:pt x="252" y="254"/>
                    <a:pt x="272" y="225"/>
                    <a:pt x="324" y="192"/>
                  </a:cubicBezTo>
                  <a:cubicBezTo>
                    <a:pt x="376" y="159"/>
                    <a:pt x="438" y="134"/>
                    <a:pt x="540" y="102"/>
                  </a:cubicBezTo>
                  <a:cubicBezTo>
                    <a:pt x="642" y="70"/>
                    <a:pt x="789" y="35"/>
                    <a:pt x="936" y="0"/>
                  </a:cubicBezTo>
                </a:path>
              </a:pathLst>
            </a:custGeom>
            <a:noFill/>
            <a:ln w="254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70" name="Line 45"/>
            <p:cNvSpPr>
              <a:spLocks noChangeShapeType="1"/>
            </p:cNvSpPr>
            <p:nvPr/>
          </p:nvSpPr>
          <p:spPr bwMode="auto">
            <a:xfrm flipV="1">
              <a:off x="3208" y="2350"/>
              <a:ext cx="12" cy="90"/>
            </a:xfrm>
            <a:prstGeom prst="line">
              <a:avLst/>
            </a:prstGeom>
            <a:noFill/>
            <a:ln w="25400">
              <a:solidFill>
                <a:srgbClr val="00B05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71" name="Line 47"/>
            <p:cNvSpPr>
              <a:spLocks noChangeShapeType="1"/>
            </p:cNvSpPr>
            <p:nvPr/>
          </p:nvSpPr>
          <p:spPr bwMode="auto">
            <a:xfrm flipV="1">
              <a:off x="3102" y="2814"/>
              <a:ext cx="24" cy="126"/>
            </a:xfrm>
            <a:prstGeom prst="line">
              <a:avLst/>
            </a:prstGeom>
            <a:noFill/>
            <a:ln w="25400">
              <a:solidFill>
                <a:srgbClr val="00B05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grpSp>
      <p:sp>
        <p:nvSpPr>
          <p:cNvPr id="72" name="Text Box 57"/>
          <p:cNvSpPr txBox="1">
            <a:spLocks noChangeArrowheads="1"/>
          </p:cNvSpPr>
          <p:nvPr/>
        </p:nvSpPr>
        <p:spPr bwMode="auto">
          <a:xfrm>
            <a:off x="5603875" y="2196866"/>
            <a:ext cx="14097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50000"/>
              </a:spcBef>
              <a:buClrTx/>
              <a:buFontTx/>
              <a:buNone/>
            </a:pPr>
            <a:r>
              <a:rPr lang="en-GB" altLang="en-US" dirty="0">
                <a:solidFill>
                  <a:srgbClr val="C00000"/>
                </a:solidFill>
              </a:rPr>
              <a:t>Initial loading/ unloading</a:t>
            </a:r>
          </a:p>
        </p:txBody>
      </p:sp>
      <p:sp>
        <p:nvSpPr>
          <p:cNvPr id="73" name="Text Box 58"/>
          <p:cNvSpPr txBox="1">
            <a:spLocks noChangeArrowheads="1"/>
          </p:cNvSpPr>
          <p:nvPr/>
        </p:nvSpPr>
        <p:spPr bwMode="auto">
          <a:xfrm>
            <a:off x="5600700" y="3460516"/>
            <a:ext cx="17430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50000"/>
              </a:spcBef>
              <a:buClrTx/>
              <a:buFontTx/>
              <a:buNone/>
            </a:pPr>
            <a:r>
              <a:rPr lang="en-GB" altLang="en-US" dirty="0">
                <a:solidFill>
                  <a:srgbClr val="00B050"/>
                </a:solidFill>
              </a:rPr>
              <a:t>Subsequent loading</a:t>
            </a:r>
          </a:p>
        </p:txBody>
      </p:sp>
      <p:grpSp>
        <p:nvGrpSpPr>
          <p:cNvPr id="74" name="Group 2"/>
          <p:cNvGrpSpPr>
            <a:grpSpLocks/>
          </p:cNvGrpSpPr>
          <p:nvPr/>
        </p:nvGrpSpPr>
        <p:grpSpPr bwMode="auto">
          <a:xfrm>
            <a:off x="2711450" y="2669941"/>
            <a:ext cx="1652588" cy="1792287"/>
            <a:chOff x="2676587" y="3284984"/>
            <a:chExt cx="1653186" cy="1792467"/>
          </a:xfrm>
        </p:grpSpPr>
        <p:sp>
          <p:nvSpPr>
            <p:cNvPr id="75" name="Line 28"/>
            <p:cNvSpPr>
              <a:spLocks noChangeShapeType="1"/>
            </p:cNvSpPr>
            <p:nvPr/>
          </p:nvSpPr>
          <p:spPr bwMode="auto">
            <a:xfrm flipV="1">
              <a:off x="3685636" y="3442942"/>
              <a:ext cx="161925" cy="66675"/>
            </a:xfrm>
            <a:prstGeom prst="line">
              <a:avLst/>
            </a:prstGeom>
            <a:noFill/>
            <a:ln w="25400">
              <a:solidFill>
                <a:srgbClr val="C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76" name="Line 29"/>
            <p:cNvSpPr>
              <a:spLocks noChangeShapeType="1"/>
            </p:cNvSpPr>
            <p:nvPr/>
          </p:nvSpPr>
          <p:spPr bwMode="auto">
            <a:xfrm flipV="1">
              <a:off x="2968086" y="3973167"/>
              <a:ext cx="47625" cy="114300"/>
            </a:xfrm>
            <a:prstGeom prst="line">
              <a:avLst/>
            </a:prstGeom>
            <a:noFill/>
            <a:ln w="25400">
              <a:solidFill>
                <a:srgbClr val="C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77" name="Freeform 45"/>
            <p:cNvSpPr>
              <a:spLocks/>
            </p:cNvSpPr>
            <p:nvPr/>
          </p:nvSpPr>
          <p:spPr bwMode="auto">
            <a:xfrm>
              <a:off x="2676587" y="3284984"/>
              <a:ext cx="1653186" cy="1792467"/>
            </a:xfrm>
            <a:custGeom>
              <a:avLst/>
              <a:gdLst>
                <a:gd name="T0" fmla="*/ 0 w 1653186"/>
                <a:gd name="T1" fmla="*/ 1792467 h 1792467"/>
                <a:gd name="T2" fmla="*/ 121112 w 1653186"/>
                <a:gd name="T3" fmla="*/ 1247460 h 1792467"/>
                <a:gd name="T4" fmla="*/ 272503 w 1653186"/>
                <a:gd name="T5" fmla="*/ 829622 h 1792467"/>
                <a:gd name="T6" fmla="*/ 423894 w 1653186"/>
                <a:gd name="T7" fmla="*/ 569230 h 1792467"/>
                <a:gd name="T8" fmla="*/ 569229 w 1653186"/>
                <a:gd name="T9" fmla="*/ 436006 h 1792467"/>
                <a:gd name="T10" fmla="*/ 853843 w 1653186"/>
                <a:gd name="T11" fmla="*/ 284615 h 1792467"/>
                <a:gd name="T12" fmla="*/ 1653186 w 1653186"/>
                <a:gd name="T13" fmla="*/ 0 h 1792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3186" h="1792467">
                  <a:moveTo>
                    <a:pt x="0" y="1792467"/>
                  </a:moveTo>
                  <a:cubicBezTo>
                    <a:pt x="37847" y="1600200"/>
                    <a:pt x="75695" y="1407934"/>
                    <a:pt x="121112" y="1247460"/>
                  </a:cubicBezTo>
                  <a:cubicBezTo>
                    <a:pt x="166529" y="1086986"/>
                    <a:pt x="222039" y="942660"/>
                    <a:pt x="272503" y="829622"/>
                  </a:cubicBezTo>
                  <a:cubicBezTo>
                    <a:pt x="322967" y="716584"/>
                    <a:pt x="374440" y="634833"/>
                    <a:pt x="423894" y="569230"/>
                  </a:cubicBezTo>
                  <a:cubicBezTo>
                    <a:pt x="473348" y="503627"/>
                    <a:pt x="497571" y="483442"/>
                    <a:pt x="569229" y="436006"/>
                  </a:cubicBezTo>
                  <a:cubicBezTo>
                    <a:pt x="640887" y="388570"/>
                    <a:pt x="673183" y="357283"/>
                    <a:pt x="853843" y="284615"/>
                  </a:cubicBezTo>
                  <a:cubicBezTo>
                    <a:pt x="1034503" y="211947"/>
                    <a:pt x="1343844" y="105973"/>
                    <a:pt x="1653186" y="0"/>
                  </a:cubicBezTo>
                </a:path>
              </a:pathLst>
            </a:custGeom>
            <a:noFill/>
            <a:ln w="254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endParaRPr lang="nl-BE"/>
            </a:p>
          </p:txBody>
        </p:sp>
      </p:grpSp>
      <p:sp>
        <p:nvSpPr>
          <p:cNvPr id="4" name="Rectangle 3"/>
          <p:cNvSpPr/>
          <p:nvPr/>
        </p:nvSpPr>
        <p:spPr>
          <a:xfrm>
            <a:off x="525992" y="5145697"/>
            <a:ext cx="7798494" cy="1015663"/>
          </a:xfrm>
          <a:prstGeom prst="rect">
            <a:avLst/>
          </a:prstGeom>
        </p:spPr>
        <p:txBody>
          <a:bodyPr wrap="square">
            <a:spAutoFit/>
          </a:bodyPr>
          <a:lstStyle/>
          <a:p>
            <a:r>
              <a:rPr lang="en-US" sz="2000" dirty="0">
                <a:solidFill>
                  <a:schemeClr val="accent2"/>
                </a:solidFill>
              </a:rPr>
              <a:t>Strength Enhancement may be taken into account using Annex B of Design Manual, see Chapter “Strength Enhancement of Cold Formed sections” of this document.  </a:t>
            </a:r>
            <a:endParaRPr lang="fr-FR" sz="2000" dirty="0">
              <a:solidFill>
                <a:schemeClr val="accent2"/>
              </a:solidFill>
            </a:endParaRPr>
          </a:p>
        </p:txBody>
      </p:sp>
    </p:spTree>
    <p:extLst>
      <p:ext uri="{BB962C8B-B14F-4D97-AF65-F5344CB8AC3E}">
        <p14:creationId xmlns:p14="http://schemas.microsoft.com/office/powerpoint/2010/main" val="40877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10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down)">
                                      <p:cBhvr>
                                        <p:cTn id="16" dur="2000"/>
                                        <p:tgtEl>
                                          <p:spTgt spid="7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up)">
                                      <p:cBhvr>
                                        <p:cTn id="22" dur="2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3000"/>
                                        <p:tgtEl>
                                          <p:spTgt spid="6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childTnLst>
                          </p:cTn>
                        </p:par>
                        <p:par>
                          <p:cTn id="30" fill="hold">
                            <p:stCondLst>
                              <p:cond delay="3000"/>
                            </p:stCondLst>
                            <p:childTnLst>
                              <p:par>
                                <p:cTn id="31" presetID="10" presetClass="exit" presetSubtype="0" fill="hold" nodeType="afterEffect">
                                  <p:stCondLst>
                                    <p:cond delay="0"/>
                                  </p:stCondLst>
                                  <p:childTnLst>
                                    <p:animEffect transition="out" filter="fade">
                                      <p:cBhvr>
                                        <p:cTn id="32" dur="2000"/>
                                        <p:tgtEl>
                                          <p:spTgt spid="63"/>
                                        </p:tgtEl>
                                      </p:cBhvr>
                                    </p:animEffect>
                                    <p:set>
                                      <p:cBhvr>
                                        <p:cTn id="33" dur="1" fill="hold">
                                          <p:stCondLst>
                                            <p:cond delay="1999"/>
                                          </p:stCondLst>
                                        </p:cTn>
                                        <p:tgtEl>
                                          <p:spTgt spid="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000"/>
                                        <p:tgtEl>
                                          <p:spTgt spid="74"/>
                                        </p:tgtEl>
                                      </p:cBhvr>
                                    </p:animEffect>
                                    <p:set>
                                      <p:cBhvr>
                                        <p:cTn id="38" dur="1" fill="hold">
                                          <p:stCondLst>
                                            <p:cond delay="1999"/>
                                          </p:stCondLst>
                                        </p:cTn>
                                        <p:tgtEl>
                                          <p:spTgt spid="7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59"/>
                                        </p:tgtEl>
                                      </p:cBhvr>
                                    </p:animEffect>
                                    <p:set>
                                      <p:cBhvr>
                                        <p:cTn id="41" dur="1" fill="hold">
                                          <p:stCondLst>
                                            <p:cond delay="1999"/>
                                          </p:stCondLst>
                                        </p:cTn>
                                        <p:tgtEl>
                                          <p:spTgt spid="5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72"/>
                                        </p:tgtEl>
                                      </p:cBhvr>
                                    </p:animEffect>
                                    <p:set>
                                      <p:cBhvr>
                                        <p:cTn id="44" dur="1" fill="hold">
                                          <p:stCondLst>
                                            <p:cond delay="1999"/>
                                          </p:stCondLst>
                                        </p:cTn>
                                        <p:tgtEl>
                                          <p:spTgt spid="72"/>
                                        </p:tgtEl>
                                        <p:attrNameLst>
                                          <p:attrName>style.visibility</p:attrName>
                                        </p:attrNameLst>
                                      </p:cBhvr>
                                      <p:to>
                                        <p:strVal val="hidden"/>
                                      </p:to>
                                    </p:set>
                                  </p:childTnLst>
                                </p:cTn>
                              </p:par>
                              <p:par>
                                <p:cTn id="45" presetID="63" presetClass="path" presetSubtype="0" accel="50000" decel="50000" fill="hold" nodeType="withEffect">
                                  <p:stCondLst>
                                    <p:cond delay="0"/>
                                  </p:stCondLst>
                                  <p:childTnLst>
                                    <p:animMotion origin="layout" path="M 4.16667E-6 0 L 0.13437 0 " pathEditMode="relative" rAng="0" ptsTypes="AA">
                                      <p:cBhvr>
                                        <p:cTn id="46" dur="2000" fill="hold"/>
                                        <p:tgtEl>
                                          <p:spTgt spid="41"/>
                                        </p:tgtEl>
                                        <p:attrNameLst>
                                          <p:attrName>ppt_x</p:attrName>
                                          <p:attrName>ppt_y</p:attrName>
                                        </p:attrNameLst>
                                      </p:cBhvr>
                                      <p:rCtr x="6719" y="0"/>
                                    </p:animMotion>
                                  </p:childTnLst>
                                </p:cTn>
                              </p:par>
                              <p:par>
                                <p:cTn id="47" presetID="63" presetClass="path" presetSubtype="0" accel="50000" decel="50000" fill="hold" nodeType="withEffect">
                                  <p:stCondLst>
                                    <p:cond delay="0"/>
                                  </p:stCondLst>
                                  <p:childTnLst>
                                    <p:animMotion origin="layout" path="M 1.94444E-6 -3.7037E-7 L 0.13541 -3.7037E-7 " pathEditMode="relative" rAng="0" ptsTypes="AA">
                                      <p:cBhvr>
                                        <p:cTn id="48" dur="2000" fill="hold"/>
                                        <p:tgtEl>
                                          <p:spTgt spid="44"/>
                                        </p:tgtEl>
                                        <p:attrNameLst>
                                          <p:attrName>ppt_x</p:attrName>
                                          <p:attrName>ppt_y</p:attrName>
                                        </p:attrNameLst>
                                      </p:cBhvr>
                                      <p:rCtr x="6771" y="0"/>
                                    </p:animMotion>
                                  </p:childTnLst>
                                </p:cTn>
                              </p:par>
                              <p:par>
                                <p:cTn id="49" presetID="63" presetClass="path" presetSubtype="0" accel="50000" decel="50000" fill="hold" nodeType="withEffect">
                                  <p:stCondLst>
                                    <p:cond delay="0"/>
                                  </p:stCondLst>
                                  <p:childTnLst>
                                    <p:animMotion origin="layout" path="M 0.00312 1.11111E-6 L 0.13646 1.11111E-6 " pathEditMode="relative" rAng="0" ptsTypes="AA">
                                      <p:cBhvr>
                                        <p:cTn id="50" dur="2000" fill="hold"/>
                                        <p:tgtEl>
                                          <p:spTgt spid="49"/>
                                        </p:tgtEl>
                                        <p:attrNameLst>
                                          <p:attrName>ppt_x</p:attrName>
                                          <p:attrName>ppt_y</p:attrName>
                                        </p:attrNameLst>
                                      </p:cBhvr>
                                      <p:rCtr x="6667" y="0"/>
                                    </p:animMotion>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1000"/>
                                        <p:tgtEl>
                                          <p:spTgt spid="55"/>
                                        </p:tgtEl>
                                      </p:cBhvr>
                                    </p:animEffect>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right)">
                                      <p:cBhvr>
                                        <p:cTn id="58"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2" grpId="1"/>
      <p:bldP spid="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Strain Hardening</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buNone/>
            </a:pPr>
            <a:r>
              <a:rPr lang="en-GB" altLang="en-US" sz="2400" dirty="0"/>
              <a:t>Strength enhancement during forming</a:t>
            </a:r>
          </a:p>
          <a:p>
            <a:pPr marL="0" indent="0">
              <a:buNone/>
            </a:pPr>
            <a:endParaRPr lang="en-GB" altLang="en-US" sz="2400" dirty="0" smtClean="0"/>
          </a:p>
          <a:p>
            <a:pPr marL="0" indent="0">
              <a:buNone/>
            </a:pPr>
            <a:r>
              <a:rPr lang="en-GB" sz="2400" dirty="0" smtClean="0"/>
              <a:t> </a:t>
            </a:r>
            <a:endParaRPr lang="en-GB" sz="2000" dirty="0">
              <a:solidFill>
                <a:schemeClr val="bg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grpSp>
        <p:nvGrpSpPr>
          <p:cNvPr id="56" name="Group 4"/>
          <p:cNvGrpSpPr>
            <a:grpSpLocks/>
          </p:cNvGrpSpPr>
          <p:nvPr/>
        </p:nvGrpSpPr>
        <p:grpSpPr bwMode="auto">
          <a:xfrm>
            <a:off x="913731" y="1503361"/>
            <a:ext cx="7289800" cy="4254500"/>
            <a:chOff x="992" y="1328"/>
            <a:chExt cx="4592" cy="2680"/>
          </a:xfrm>
        </p:grpSpPr>
        <p:sp>
          <p:nvSpPr>
            <p:cNvPr id="57" name="Rectangle 5"/>
            <p:cNvSpPr>
              <a:spLocks noChangeArrowheads="1"/>
            </p:cNvSpPr>
            <p:nvPr/>
          </p:nvSpPr>
          <p:spPr bwMode="auto">
            <a:xfrm>
              <a:off x="992" y="1328"/>
              <a:ext cx="4592" cy="2680"/>
            </a:xfrm>
            <a:prstGeom prst="rect">
              <a:avLst/>
            </a:prstGeom>
            <a:noFill/>
            <a:ln w="38100">
              <a:noFill/>
              <a:miter lim="800000"/>
              <a:headEnd/>
              <a:tailEnd/>
            </a:ln>
            <a:effectLst/>
          </p:spPr>
          <p:txBody>
            <a:bodyPr wrap="none" anchor="ctr">
              <a:prstTxWarp prst="textNoShape">
                <a:avLst/>
              </a:prstTxWarp>
            </a:bodyPr>
            <a:lstStyle/>
            <a:p>
              <a:pPr>
                <a:defRPr/>
              </a:pPr>
              <a:endParaRPr lang="fr-FR">
                <a:latin typeface="Arial" charset="0"/>
              </a:endParaRPr>
            </a:p>
          </p:txBody>
        </p:sp>
        <p:grpSp>
          <p:nvGrpSpPr>
            <p:cNvPr id="58" name="Group 6"/>
            <p:cNvGrpSpPr>
              <a:grpSpLocks/>
            </p:cNvGrpSpPr>
            <p:nvPr/>
          </p:nvGrpSpPr>
          <p:grpSpPr bwMode="auto">
            <a:xfrm>
              <a:off x="1014" y="1536"/>
              <a:ext cx="2664" cy="2376"/>
              <a:chOff x="1824" y="480"/>
              <a:chExt cx="2016" cy="1872"/>
            </a:xfrm>
          </p:grpSpPr>
          <p:pic>
            <p:nvPicPr>
              <p:cNvPr id="82" name="Picture 7" descr="ed"/>
              <p:cNvPicPr>
                <a:picLocks noChangeAspect="1" noChangeArrowheads="1"/>
              </p:cNvPicPr>
              <p:nvPr/>
            </p:nvPicPr>
            <p:blipFill>
              <a:blip r:embed="rId3">
                <a:lum bright="24000" contrast="30000"/>
              </a:blip>
              <a:srcRect/>
              <a:stretch>
                <a:fillRect/>
              </a:stretch>
            </p:blipFill>
            <p:spPr bwMode="auto">
              <a:xfrm>
                <a:off x="2478" y="1728"/>
                <a:ext cx="681" cy="624"/>
              </a:xfrm>
              <a:prstGeom prst="rect">
                <a:avLst/>
              </a:prstGeom>
              <a:solidFill>
                <a:schemeClr val="tx1"/>
              </a:solidFill>
              <a:ln w="9525">
                <a:noFill/>
                <a:miter lim="800000"/>
                <a:headEnd/>
                <a:tailEnd/>
              </a:ln>
            </p:spPr>
          </p:pic>
          <p:pic>
            <p:nvPicPr>
              <p:cNvPr id="83" name="Picture 8" descr="ed1"/>
              <p:cNvPicPr>
                <a:picLocks noChangeAspect="1" noChangeArrowheads="1"/>
              </p:cNvPicPr>
              <p:nvPr/>
            </p:nvPicPr>
            <p:blipFill>
              <a:blip r:embed="rId4">
                <a:lum bright="18000" contrast="30000"/>
              </a:blip>
              <a:srcRect/>
              <a:stretch>
                <a:fillRect/>
              </a:stretch>
            </p:blipFill>
            <p:spPr bwMode="auto">
              <a:xfrm>
                <a:off x="1824" y="1159"/>
                <a:ext cx="681" cy="632"/>
              </a:xfrm>
              <a:prstGeom prst="rect">
                <a:avLst/>
              </a:prstGeom>
              <a:noFill/>
              <a:ln w="9525">
                <a:noFill/>
                <a:miter lim="800000"/>
                <a:headEnd/>
                <a:tailEnd/>
              </a:ln>
            </p:spPr>
          </p:pic>
          <p:pic>
            <p:nvPicPr>
              <p:cNvPr id="84" name="Picture 9" descr="ed2"/>
              <p:cNvPicPr>
                <a:picLocks noChangeAspect="1" noChangeArrowheads="1"/>
              </p:cNvPicPr>
              <p:nvPr/>
            </p:nvPicPr>
            <p:blipFill>
              <a:blip r:embed="rId5">
                <a:lum bright="18000" contrast="12000"/>
              </a:blip>
              <a:srcRect/>
              <a:stretch>
                <a:fillRect/>
              </a:stretch>
            </p:blipFill>
            <p:spPr bwMode="auto">
              <a:xfrm>
                <a:off x="2478" y="480"/>
                <a:ext cx="734" cy="709"/>
              </a:xfrm>
              <a:prstGeom prst="rect">
                <a:avLst/>
              </a:prstGeom>
              <a:noFill/>
              <a:ln w="9525">
                <a:noFill/>
                <a:miter lim="800000"/>
                <a:headEnd/>
                <a:tailEnd/>
              </a:ln>
            </p:spPr>
          </p:pic>
          <p:pic>
            <p:nvPicPr>
              <p:cNvPr id="85" name="Picture 10" descr="ed3"/>
              <p:cNvPicPr>
                <a:picLocks noChangeAspect="1" noChangeArrowheads="1"/>
              </p:cNvPicPr>
              <p:nvPr/>
            </p:nvPicPr>
            <p:blipFill>
              <a:blip r:embed="rId6">
                <a:lum bright="18000" contrast="18000"/>
              </a:blip>
              <a:srcRect/>
              <a:stretch>
                <a:fillRect/>
              </a:stretch>
            </p:blipFill>
            <p:spPr bwMode="auto">
              <a:xfrm>
                <a:off x="3159" y="1159"/>
                <a:ext cx="681" cy="678"/>
              </a:xfrm>
              <a:prstGeom prst="rect">
                <a:avLst/>
              </a:prstGeom>
              <a:noFill/>
              <a:ln w="9525">
                <a:noFill/>
                <a:miter lim="800000"/>
                <a:headEnd/>
                <a:tailEnd/>
              </a:ln>
            </p:spPr>
          </p:pic>
          <p:sp>
            <p:nvSpPr>
              <p:cNvPr id="86" name="Text Box 11"/>
              <p:cNvSpPr txBox="1">
                <a:spLocks noChangeArrowheads="1"/>
              </p:cNvSpPr>
              <p:nvPr/>
            </p:nvSpPr>
            <p:spPr bwMode="auto">
              <a:xfrm>
                <a:off x="2663" y="1536"/>
                <a:ext cx="361" cy="13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sz="1200">
                    <a:solidFill>
                      <a:srgbClr val="333399"/>
                    </a:solidFill>
                    <a:effectLst/>
                  </a:rPr>
                  <a:t>weld</a:t>
                </a:r>
              </a:p>
            </p:txBody>
          </p:sp>
          <p:sp>
            <p:nvSpPr>
              <p:cNvPr id="87" name="Line 12"/>
              <p:cNvSpPr>
                <a:spLocks noChangeShapeType="1"/>
              </p:cNvSpPr>
              <p:nvPr/>
            </p:nvSpPr>
            <p:spPr bwMode="auto">
              <a:xfrm>
                <a:off x="2819" y="1713"/>
                <a:ext cx="0" cy="13"/>
              </a:xfrm>
              <a:prstGeom prst="line">
                <a:avLst/>
              </a:prstGeom>
              <a:noFill/>
              <a:ln w="9525">
                <a:solidFill>
                  <a:srgbClr val="333399"/>
                </a:solidFill>
                <a:round/>
                <a:headEnd/>
                <a:tailEnd/>
              </a:ln>
              <a:effectLst/>
            </p:spPr>
            <p:txBody>
              <a:bodyPr>
                <a:prstTxWarp prst="textNoShape">
                  <a:avLst/>
                </a:prstTxWarp>
              </a:bodyPr>
              <a:lstStyle/>
              <a:p>
                <a:pPr>
                  <a:defRPr/>
                </a:pPr>
                <a:endParaRPr lang="fr-FR">
                  <a:latin typeface="Arial" charset="0"/>
                </a:endParaRPr>
              </a:p>
            </p:txBody>
          </p:sp>
          <p:sp>
            <p:nvSpPr>
              <p:cNvPr id="88" name="Line 13"/>
              <p:cNvSpPr>
                <a:spLocks noChangeShapeType="1"/>
              </p:cNvSpPr>
              <p:nvPr/>
            </p:nvSpPr>
            <p:spPr bwMode="auto">
              <a:xfrm>
                <a:off x="2845" y="1713"/>
                <a:ext cx="0" cy="13"/>
              </a:xfrm>
              <a:prstGeom prst="line">
                <a:avLst/>
              </a:prstGeom>
              <a:noFill/>
              <a:ln w="9525">
                <a:solidFill>
                  <a:srgbClr val="333399"/>
                </a:solidFill>
                <a:round/>
                <a:headEnd/>
                <a:tailEnd/>
              </a:ln>
              <a:effectLst/>
            </p:spPr>
            <p:txBody>
              <a:bodyPr>
                <a:prstTxWarp prst="textNoShape">
                  <a:avLst/>
                </a:prstTxWarp>
              </a:bodyPr>
              <a:lstStyle/>
              <a:p>
                <a:pPr>
                  <a:defRPr/>
                </a:pPr>
                <a:endParaRPr lang="fr-FR">
                  <a:latin typeface="Arial" charset="0"/>
                </a:endParaRPr>
              </a:p>
            </p:txBody>
          </p:sp>
          <p:sp>
            <p:nvSpPr>
              <p:cNvPr id="89" name="Line 14"/>
              <p:cNvSpPr>
                <a:spLocks noChangeShapeType="1"/>
              </p:cNvSpPr>
              <p:nvPr/>
            </p:nvSpPr>
            <p:spPr bwMode="auto">
              <a:xfrm flipV="1">
                <a:off x="2628" y="1212"/>
                <a:ext cx="419" cy="1"/>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90" name="Line 15"/>
              <p:cNvSpPr>
                <a:spLocks noChangeShapeType="1"/>
              </p:cNvSpPr>
              <p:nvPr/>
            </p:nvSpPr>
            <p:spPr bwMode="auto">
              <a:xfrm>
                <a:off x="2615" y="1728"/>
                <a:ext cx="432" cy="0"/>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91" name="Line 16"/>
              <p:cNvSpPr>
                <a:spLocks noChangeShapeType="1"/>
              </p:cNvSpPr>
              <p:nvPr/>
            </p:nvSpPr>
            <p:spPr bwMode="auto">
              <a:xfrm rot="-5400000">
                <a:off x="2856" y="1469"/>
                <a:ext cx="448" cy="1"/>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92" name="Line 17"/>
              <p:cNvSpPr>
                <a:spLocks noChangeShapeType="1"/>
              </p:cNvSpPr>
              <p:nvPr/>
            </p:nvSpPr>
            <p:spPr bwMode="auto">
              <a:xfrm>
                <a:off x="2628" y="1226"/>
                <a:ext cx="419" cy="0"/>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grpSp>
            <p:nvGrpSpPr>
              <p:cNvPr id="93" name="Group 18"/>
              <p:cNvGrpSpPr>
                <a:grpSpLocks/>
              </p:cNvGrpSpPr>
              <p:nvPr/>
            </p:nvGrpSpPr>
            <p:grpSpPr bwMode="auto">
              <a:xfrm rot="5400000">
                <a:off x="3051" y="1213"/>
                <a:ext cx="31" cy="29"/>
                <a:chOff x="1326" y="1982"/>
                <a:chExt cx="444" cy="453"/>
              </a:xfrm>
            </p:grpSpPr>
            <p:sp>
              <p:nvSpPr>
                <p:cNvPr id="106" name="Arc 19"/>
                <p:cNvSpPr>
                  <a:spLocks/>
                </p:cNvSpPr>
                <p:nvPr/>
              </p:nvSpPr>
              <p:spPr bwMode="auto">
                <a:xfrm flipH="1">
                  <a:off x="1506" y="2183"/>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107" name="Arc 20"/>
                <p:cNvSpPr>
                  <a:spLocks/>
                </p:cNvSpPr>
                <p:nvPr/>
              </p:nvSpPr>
              <p:spPr bwMode="auto">
                <a:xfrm flipH="1">
                  <a:off x="1325"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grpSp>
          <p:grpSp>
            <p:nvGrpSpPr>
              <p:cNvPr id="94" name="Group 21"/>
              <p:cNvGrpSpPr>
                <a:grpSpLocks/>
              </p:cNvGrpSpPr>
              <p:nvPr/>
            </p:nvGrpSpPr>
            <p:grpSpPr bwMode="auto">
              <a:xfrm rot="-5400000">
                <a:off x="2582" y="1698"/>
                <a:ext cx="31" cy="29"/>
                <a:chOff x="1326" y="1982"/>
                <a:chExt cx="444" cy="453"/>
              </a:xfrm>
            </p:grpSpPr>
            <p:sp>
              <p:nvSpPr>
                <p:cNvPr id="104" name="Arc 22"/>
                <p:cNvSpPr>
                  <a:spLocks/>
                </p:cNvSpPr>
                <p:nvPr/>
              </p:nvSpPr>
              <p:spPr bwMode="auto">
                <a:xfrm flipH="1">
                  <a:off x="1518" y="2172"/>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105" name="Arc 23"/>
                <p:cNvSpPr>
                  <a:spLocks/>
                </p:cNvSpPr>
                <p:nvPr/>
              </p:nvSpPr>
              <p:spPr bwMode="auto">
                <a:xfrm flipH="1">
                  <a:off x="1326"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666699"/>
                  </a:solidFill>
                  <a:round/>
                  <a:headEnd/>
                  <a:tailEnd/>
                </a:ln>
              </p:spPr>
              <p:txBody>
                <a:bodyPr>
                  <a:prstTxWarp prst="textNoShape">
                    <a:avLst/>
                  </a:prstTxWarp>
                </a:bodyPr>
                <a:lstStyle/>
                <a:p>
                  <a:pPr>
                    <a:defRPr/>
                  </a:pPr>
                  <a:endParaRPr lang="fr-FR">
                    <a:latin typeface="Arial" charset="0"/>
                  </a:endParaRPr>
                </a:p>
              </p:txBody>
            </p:sp>
          </p:grpSp>
          <p:sp>
            <p:nvSpPr>
              <p:cNvPr id="95" name="Line 24"/>
              <p:cNvSpPr>
                <a:spLocks noChangeShapeType="1"/>
              </p:cNvSpPr>
              <p:nvPr/>
            </p:nvSpPr>
            <p:spPr bwMode="auto">
              <a:xfrm>
                <a:off x="2615" y="1713"/>
                <a:ext cx="432" cy="1"/>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grpSp>
            <p:nvGrpSpPr>
              <p:cNvPr id="96" name="Group 25"/>
              <p:cNvGrpSpPr>
                <a:grpSpLocks/>
              </p:cNvGrpSpPr>
              <p:nvPr/>
            </p:nvGrpSpPr>
            <p:grpSpPr bwMode="auto">
              <a:xfrm rot="10800000">
                <a:off x="3051" y="1697"/>
                <a:ext cx="30" cy="31"/>
                <a:chOff x="1326" y="1982"/>
                <a:chExt cx="444" cy="453"/>
              </a:xfrm>
            </p:grpSpPr>
            <p:sp>
              <p:nvSpPr>
                <p:cNvPr id="102" name="Arc 26"/>
                <p:cNvSpPr>
                  <a:spLocks/>
                </p:cNvSpPr>
                <p:nvPr/>
              </p:nvSpPr>
              <p:spPr bwMode="auto">
                <a:xfrm flipH="1">
                  <a:off x="1539" y="2178"/>
                  <a:ext cx="258" cy="2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103" name="Arc 27"/>
                <p:cNvSpPr>
                  <a:spLocks/>
                </p:cNvSpPr>
                <p:nvPr/>
              </p:nvSpPr>
              <p:spPr bwMode="auto">
                <a:xfrm flipH="1">
                  <a:off x="1326" y="1982"/>
                  <a:ext cx="448"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grpSp>
          <p:sp>
            <p:nvSpPr>
              <p:cNvPr id="97" name="Line 28"/>
              <p:cNvSpPr>
                <a:spLocks noChangeShapeType="1"/>
              </p:cNvSpPr>
              <p:nvPr/>
            </p:nvSpPr>
            <p:spPr bwMode="auto">
              <a:xfrm rot="-5400000">
                <a:off x="2842" y="1468"/>
                <a:ext cx="448" cy="2"/>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98" name="Arc 29"/>
              <p:cNvSpPr>
                <a:spLocks/>
              </p:cNvSpPr>
              <p:nvPr/>
            </p:nvSpPr>
            <p:spPr bwMode="auto">
              <a:xfrm rot="-5400000">
                <a:off x="2596" y="1226"/>
                <a:ext cx="31" cy="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99" name="Arc 30"/>
              <p:cNvSpPr>
                <a:spLocks/>
              </p:cNvSpPr>
              <p:nvPr/>
            </p:nvSpPr>
            <p:spPr bwMode="auto">
              <a:xfrm rot="-5400000">
                <a:off x="2583" y="1213"/>
                <a:ext cx="44" cy="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100" name="Line 31"/>
              <p:cNvSpPr>
                <a:spLocks noChangeShapeType="1"/>
              </p:cNvSpPr>
              <p:nvPr/>
            </p:nvSpPr>
            <p:spPr bwMode="auto">
              <a:xfrm rot="-5400000">
                <a:off x="2365" y="1475"/>
                <a:ext cx="436" cy="0"/>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sp>
            <p:nvSpPr>
              <p:cNvPr id="101" name="Line 32"/>
              <p:cNvSpPr>
                <a:spLocks noChangeShapeType="1"/>
              </p:cNvSpPr>
              <p:nvPr/>
            </p:nvSpPr>
            <p:spPr bwMode="auto">
              <a:xfrm rot="-5400000">
                <a:off x="2378" y="1475"/>
                <a:ext cx="436" cy="1"/>
              </a:xfrm>
              <a:prstGeom prst="line">
                <a:avLst/>
              </a:prstGeom>
              <a:noFill/>
              <a:ln w="3175">
                <a:solidFill>
                  <a:srgbClr val="666699"/>
                </a:solidFill>
                <a:round/>
                <a:headEnd/>
                <a:tailEnd/>
              </a:ln>
            </p:spPr>
            <p:txBody>
              <a:bodyPr>
                <a:prstTxWarp prst="textNoShape">
                  <a:avLst/>
                </a:prstTxWarp>
              </a:bodyPr>
              <a:lstStyle/>
              <a:p>
                <a:pPr>
                  <a:defRPr/>
                </a:pPr>
                <a:endParaRPr lang="fr-FR">
                  <a:latin typeface="Arial" charset="0"/>
                </a:endParaRPr>
              </a:p>
            </p:txBody>
          </p:sp>
        </p:grpSp>
        <p:grpSp>
          <p:nvGrpSpPr>
            <p:cNvPr id="59" name="Group 33"/>
            <p:cNvGrpSpPr>
              <a:grpSpLocks/>
            </p:cNvGrpSpPr>
            <p:nvPr/>
          </p:nvGrpSpPr>
          <p:grpSpPr bwMode="auto">
            <a:xfrm>
              <a:off x="3751" y="1974"/>
              <a:ext cx="1770" cy="1746"/>
              <a:chOff x="850" y="1224"/>
              <a:chExt cx="3136" cy="3124"/>
            </a:xfrm>
          </p:grpSpPr>
          <p:pic>
            <p:nvPicPr>
              <p:cNvPr id="65" name="Picture 34"/>
              <p:cNvPicPr>
                <a:picLocks noChangeAspect="1" noChangeArrowheads="1"/>
              </p:cNvPicPr>
              <p:nvPr/>
            </p:nvPicPr>
            <p:blipFill>
              <a:blip r:embed="rId7">
                <a:lum bright="6000"/>
              </a:blip>
              <a:srcRect/>
              <a:stretch>
                <a:fillRect/>
              </a:stretch>
            </p:blipFill>
            <p:spPr bwMode="auto">
              <a:xfrm>
                <a:off x="850" y="1224"/>
                <a:ext cx="3136" cy="3124"/>
              </a:xfrm>
              <a:prstGeom prst="rect">
                <a:avLst/>
              </a:prstGeom>
              <a:noFill/>
              <a:ln w="9525">
                <a:noFill/>
                <a:miter lim="800000"/>
                <a:headEnd/>
                <a:tailEnd/>
              </a:ln>
            </p:spPr>
          </p:pic>
          <p:sp>
            <p:nvSpPr>
              <p:cNvPr id="66" name="Line 35"/>
              <p:cNvSpPr>
                <a:spLocks noChangeShapeType="1"/>
              </p:cNvSpPr>
              <p:nvPr/>
            </p:nvSpPr>
            <p:spPr bwMode="auto">
              <a:xfrm rot="16200000">
                <a:off x="958" y="2755"/>
                <a:ext cx="1283" cy="0"/>
              </a:xfrm>
              <a:prstGeom prst="line">
                <a:avLst/>
              </a:prstGeom>
              <a:noFill/>
              <a:ln w="15875">
                <a:solidFill>
                  <a:srgbClr val="FF0000"/>
                </a:solidFill>
                <a:prstDash val="dash"/>
                <a:round/>
                <a:headEnd/>
                <a:tailEnd/>
              </a:ln>
              <a:effectLst/>
            </p:spPr>
            <p:txBody>
              <a:bodyPr>
                <a:prstTxWarp prst="textNoShape">
                  <a:avLst/>
                </a:prstTxWarp>
              </a:bodyPr>
              <a:lstStyle/>
              <a:p>
                <a:pPr>
                  <a:defRPr/>
                </a:pPr>
                <a:endParaRPr lang="fr-FR">
                  <a:latin typeface="Arial" charset="0"/>
                </a:endParaRPr>
              </a:p>
            </p:txBody>
          </p:sp>
          <p:sp>
            <p:nvSpPr>
              <p:cNvPr id="67" name="Line 36"/>
              <p:cNvSpPr>
                <a:spLocks noChangeShapeType="1"/>
              </p:cNvSpPr>
              <p:nvPr/>
            </p:nvSpPr>
            <p:spPr bwMode="auto">
              <a:xfrm rot="16200000">
                <a:off x="2481" y="3022"/>
                <a:ext cx="0" cy="1256"/>
              </a:xfrm>
              <a:prstGeom prst="line">
                <a:avLst/>
              </a:prstGeom>
              <a:noFill/>
              <a:ln w="15875">
                <a:solidFill>
                  <a:srgbClr val="FF0000"/>
                </a:solidFill>
                <a:prstDash val="dash"/>
                <a:round/>
                <a:headEnd/>
                <a:tailEnd/>
              </a:ln>
              <a:effectLst/>
            </p:spPr>
            <p:txBody>
              <a:bodyPr>
                <a:prstTxWarp prst="textNoShape">
                  <a:avLst/>
                </a:prstTxWarp>
              </a:bodyPr>
              <a:lstStyle/>
              <a:p>
                <a:pPr>
                  <a:defRPr/>
                </a:pPr>
                <a:endParaRPr lang="fr-FR">
                  <a:latin typeface="Arial" charset="0"/>
                </a:endParaRPr>
              </a:p>
            </p:txBody>
          </p:sp>
          <p:sp>
            <p:nvSpPr>
              <p:cNvPr id="68" name="Line 37"/>
              <p:cNvSpPr>
                <a:spLocks noChangeShapeType="1"/>
              </p:cNvSpPr>
              <p:nvPr/>
            </p:nvSpPr>
            <p:spPr bwMode="auto">
              <a:xfrm rot="16200000">
                <a:off x="2507" y="1205"/>
                <a:ext cx="0" cy="1322"/>
              </a:xfrm>
              <a:prstGeom prst="line">
                <a:avLst/>
              </a:prstGeom>
              <a:noFill/>
              <a:ln w="15875">
                <a:solidFill>
                  <a:srgbClr val="FF0000"/>
                </a:solidFill>
                <a:prstDash val="dash"/>
                <a:round/>
                <a:headEnd/>
                <a:tailEnd/>
              </a:ln>
              <a:effectLst/>
            </p:spPr>
            <p:txBody>
              <a:bodyPr>
                <a:prstTxWarp prst="textNoShape">
                  <a:avLst/>
                </a:prstTxWarp>
              </a:bodyPr>
              <a:lstStyle/>
              <a:p>
                <a:pPr>
                  <a:defRPr/>
                </a:pPr>
                <a:endParaRPr lang="fr-FR">
                  <a:latin typeface="Arial" charset="0"/>
                </a:endParaRPr>
              </a:p>
            </p:txBody>
          </p:sp>
          <p:sp>
            <p:nvSpPr>
              <p:cNvPr id="69" name="Line 38"/>
              <p:cNvSpPr>
                <a:spLocks noChangeShapeType="1"/>
              </p:cNvSpPr>
              <p:nvPr/>
            </p:nvSpPr>
            <p:spPr bwMode="auto">
              <a:xfrm rot="16200000">
                <a:off x="2727" y="2770"/>
                <a:ext cx="1313" cy="0"/>
              </a:xfrm>
              <a:prstGeom prst="line">
                <a:avLst/>
              </a:prstGeom>
              <a:noFill/>
              <a:ln w="15875">
                <a:solidFill>
                  <a:srgbClr val="FF0000"/>
                </a:solidFill>
                <a:prstDash val="dash"/>
                <a:round/>
                <a:headEnd/>
                <a:tailEnd/>
              </a:ln>
              <a:effectLst/>
            </p:spPr>
            <p:txBody>
              <a:bodyPr>
                <a:prstTxWarp prst="textNoShape">
                  <a:avLst/>
                </a:prstTxWarp>
              </a:bodyPr>
              <a:lstStyle/>
              <a:p>
                <a:pPr>
                  <a:defRPr/>
                </a:pPr>
                <a:endParaRPr lang="fr-FR">
                  <a:latin typeface="Arial" charset="0"/>
                </a:endParaRPr>
              </a:p>
            </p:txBody>
          </p:sp>
          <p:sp>
            <p:nvSpPr>
              <p:cNvPr id="70" name="Arc 39"/>
              <p:cNvSpPr>
                <a:spLocks/>
              </p:cNvSpPr>
              <p:nvPr/>
            </p:nvSpPr>
            <p:spPr bwMode="auto">
              <a:xfrm rot="16200000" flipH="1">
                <a:off x="1610" y="3402"/>
                <a:ext cx="224" cy="2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a:defRPr/>
                </a:pPr>
                <a:endParaRPr lang="fr-FR">
                  <a:latin typeface="Arial" charset="0"/>
                </a:endParaRPr>
              </a:p>
            </p:txBody>
          </p:sp>
          <p:sp>
            <p:nvSpPr>
              <p:cNvPr id="71" name="Arc 40"/>
              <p:cNvSpPr>
                <a:spLocks/>
              </p:cNvSpPr>
              <p:nvPr/>
            </p:nvSpPr>
            <p:spPr bwMode="auto">
              <a:xfrm rot="16200000">
                <a:off x="1621" y="1864"/>
                <a:ext cx="222" cy="2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a:defRPr/>
                </a:pPr>
                <a:endParaRPr lang="fr-FR">
                  <a:latin typeface="Arial" charset="0"/>
                </a:endParaRPr>
              </a:p>
            </p:txBody>
          </p:sp>
          <p:sp>
            <p:nvSpPr>
              <p:cNvPr id="72" name="Arc 41"/>
              <p:cNvSpPr>
                <a:spLocks/>
              </p:cNvSpPr>
              <p:nvPr/>
            </p:nvSpPr>
            <p:spPr bwMode="auto">
              <a:xfrm rot="11045370" flipH="1">
                <a:off x="3100" y="3359"/>
                <a:ext cx="276" cy="295"/>
              </a:xfrm>
              <a:custGeom>
                <a:avLst/>
                <a:gdLst>
                  <a:gd name="G0" fmla="+- 0 0 0"/>
                  <a:gd name="G1" fmla="+- 21600 0 0"/>
                  <a:gd name="G2" fmla="+- 21600 0 0"/>
                  <a:gd name="T0" fmla="*/ 0 w 21503"/>
                  <a:gd name="T1" fmla="*/ 0 h 21600"/>
                  <a:gd name="T2" fmla="*/ 21503 w 21503"/>
                  <a:gd name="T3" fmla="*/ 19560 h 21600"/>
                  <a:gd name="T4" fmla="*/ 0 w 21503"/>
                  <a:gd name="T5" fmla="*/ 21600 h 21600"/>
                </a:gdLst>
                <a:ahLst/>
                <a:cxnLst>
                  <a:cxn ang="0">
                    <a:pos x="T0" y="T1"/>
                  </a:cxn>
                  <a:cxn ang="0">
                    <a:pos x="T2" y="T3"/>
                  </a:cxn>
                  <a:cxn ang="0">
                    <a:pos x="T4" y="T5"/>
                  </a:cxn>
                </a:cxnLst>
                <a:rect l="0" t="0" r="r" b="b"/>
                <a:pathLst>
                  <a:path w="21503" h="21600" fill="none" extrusionOk="0">
                    <a:moveTo>
                      <a:pt x="0" y="-1"/>
                    </a:moveTo>
                    <a:cubicBezTo>
                      <a:pt x="11139" y="-1"/>
                      <a:pt x="20451" y="8470"/>
                      <a:pt x="21503" y="19559"/>
                    </a:cubicBezTo>
                  </a:path>
                  <a:path w="21503" h="21600" stroke="0" extrusionOk="0">
                    <a:moveTo>
                      <a:pt x="0" y="-1"/>
                    </a:moveTo>
                    <a:cubicBezTo>
                      <a:pt x="11139" y="-1"/>
                      <a:pt x="20451" y="8470"/>
                      <a:pt x="21503" y="19559"/>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a:defRPr/>
                </a:pPr>
                <a:endParaRPr lang="fr-FR">
                  <a:latin typeface="Arial" charset="0"/>
                </a:endParaRPr>
              </a:p>
            </p:txBody>
          </p:sp>
          <p:sp>
            <p:nvSpPr>
              <p:cNvPr id="73" name="Arc 42"/>
              <p:cNvSpPr>
                <a:spLocks/>
              </p:cNvSpPr>
              <p:nvPr/>
            </p:nvSpPr>
            <p:spPr bwMode="auto">
              <a:xfrm rot="5397114" flipH="1">
                <a:off x="3132" y="1856"/>
                <a:ext cx="242" cy="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a:defRPr/>
                </a:pPr>
                <a:endParaRPr lang="fr-FR">
                  <a:latin typeface="Arial" charset="0"/>
                </a:endParaRPr>
              </a:p>
            </p:txBody>
          </p:sp>
          <p:sp>
            <p:nvSpPr>
              <p:cNvPr id="74" name="Line 43"/>
              <p:cNvSpPr>
                <a:spLocks noChangeShapeType="1"/>
              </p:cNvSpPr>
              <p:nvPr/>
            </p:nvSpPr>
            <p:spPr bwMode="auto">
              <a:xfrm rot="16200000">
                <a:off x="822" y="2781"/>
                <a:ext cx="1292" cy="0"/>
              </a:xfrm>
              <a:prstGeom prst="line">
                <a:avLst/>
              </a:prstGeom>
              <a:noFill/>
              <a:ln w="15875">
                <a:solidFill>
                  <a:srgbClr val="0000FF"/>
                </a:solidFill>
                <a:prstDash val="sysDot"/>
                <a:round/>
                <a:headEnd/>
                <a:tailEnd/>
              </a:ln>
              <a:effectLst/>
            </p:spPr>
            <p:txBody>
              <a:bodyPr>
                <a:prstTxWarp prst="textNoShape">
                  <a:avLst/>
                </a:prstTxWarp>
              </a:bodyPr>
              <a:lstStyle/>
              <a:p>
                <a:pPr>
                  <a:defRPr/>
                </a:pPr>
                <a:endParaRPr lang="fr-FR">
                  <a:latin typeface="Arial" charset="0"/>
                </a:endParaRPr>
              </a:p>
            </p:txBody>
          </p:sp>
          <p:sp>
            <p:nvSpPr>
              <p:cNvPr id="75" name="Line 44"/>
              <p:cNvSpPr>
                <a:spLocks noChangeShapeType="1"/>
              </p:cNvSpPr>
              <p:nvPr/>
            </p:nvSpPr>
            <p:spPr bwMode="auto">
              <a:xfrm rot="16200000">
                <a:off x="2506" y="3142"/>
                <a:ext cx="0" cy="1302"/>
              </a:xfrm>
              <a:prstGeom prst="line">
                <a:avLst/>
              </a:prstGeom>
              <a:noFill/>
              <a:ln w="15875">
                <a:solidFill>
                  <a:srgbClr val="0000FF"/>
                </a:solidFill>
                <a:prstDash val="sysDot"/>
                <a:round/>
                <a:headEnd/>
                <a:tailEnd/>
              </a:ln>
              <a:effectLst/>
            </p:spPr>
            <p:txBody>
              <a:bodyPr>
                <a:prstTxWarp prst="textNoShape">
                  <a:avLst/>
                </a:prstTxWarp>
              </a:bodyPr>
              <a:lstStyle/>
              <a:p>
                <a:pPr>
                  <a:defRPr/>
                </a:pPr>
                <a:endParaRPr lang="fr-FR">
                  <a:latin typeface="Arial" charset="0"/>
                </a:endParaRPr>
              </a:p>
            </p:txBody>
          </p:sp>
          <p:sp>
            <p:nvSpPr>
              <p:cNvPr id="76" name="Line 45"/>
              <p:cNvSpPr>
                <a:spLocks noChangeShapeType="1"/>
              </p:cNvSpPr>
              <p:nvPr/>
            </p:nvSpPr>
            <p:spPr bwMode="auto">
              <a:xfrm rot="16200000">
                <a:off x="2481" y="1115"/>
                <a:ext cx="0" cy="1253"/>
              </a:xfrm>
              <a:prstGeom prst="line">
                <a:avLst/>
              </a:prstGeom>
              <a:noFill/>
              <a:ln w="15875">
                <a:solidFill>
                  <a:srgbClr val="0000FF"/>
                </a:solidFill>
                <a:prstDash val="sysDot"/>
                <a:round/>
                <a:headEnd/>
                <a:tailEnd/>
              </a:ln>
              <a:effectLst/>
            </p:spPr>
            <p:txBody>
              <a:bodyPr>
                <a:prstTxWarp prst="textNoShape">
                  <a:avLst/>
                </a:prstTxWarp>
              </a:bodyPr>
              <a:lstStyle/>
              <a:p>
                <a:pPr>
                  <a:defRPr/>
                </a:pPr>
                <a:endParaRPr lang="fr-FR">
                  <a:latin typeface="Arial" charset="0"/>
                </a:endParaRPr>
              </a:p>
            </p:txBody>
          </p:sp>
          <p:sp>
            <p:nvSpPr>
              <p:cNvPr id="77" name="Line 46"/>
              <p:cNvSpPr>
                <a:spLocks noChangeShapeType="1"/>
              </p:cNvSpPr>
              <p:nvPr/>
            </p:nvSpPr>
            <p:spPr bwMode="auto">
              <a:xfrm rot="16200000">
                <a:off x="2864" y="2735"/>
                <a:ext cx="1322" cy="0"/>
              </a:xfrm>
              <a:prstGeom prst="line">
                <a:avLst/>
              </a:prstGeom>
              <a:noFill/>
              <a:ln w="15875">
                <a:solidFill>
                  <a:srgbClr val="0000FF"/>
                </a:solidFill>
                <a:prstDash val="sysDot"/>
                <a:round/>
                <a:headEnd/>
                <a:tailEnd/>
              </a:ln>
              <a:effectLst/>
            </p:spPr>
            <p:txBody>
              <a:bodyPr>
                <a:prstTxWarp prst="textNoShape">
                  <a:avLst/>
                </a:prstTxWarp>
              </a:bodyPr>
              <a:lstStyle/>
              <a:p>
                <a:pPr>
                  <a:defRPr/>
                </a:pPr>
                <a:endParaRPr lang="fr-FR">
                  <a:latin typeface="Arial" charset="0"/>
                </a:endParaRPr>
              </a:p>
            </p:txBody>
          </p:sp>
          <p:sp>
            <p:nvSpPr>
              <p:cNvPr id="78" name="Arc 47"/>
              <p:cNvSpPr>
                <a:spLocks/>
              </p:cNvSpPr>
              <p:nvPr/>
            </p:nvSpPr>
            <p:spPr bwMode="auto">
              <a:xfrm rot="16200000" flipH="1">
                <a:off x="1472" y="3402"/>
                <a:ext cx="376" cy="3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a:defRPr/>
                </a:pPr>
                <a:endParaRPr lang="fr-FR">
                  <a:latin typeface="Arial" charset="0"/>
                </a:endParaRPr>
              </a:p>
            </p:txBody>
          </p:sp>
          <p:sp>
            <p:nvSpPr>
              <p:cNvPr id="79" name="Arc 48"/>
              <p:cNvSpPr>
                <a:spLocks/>
              </p:cNvSpPr>
              <p:nvPr/>
            </p:nvSpPr>
            <p:spPr bwMode="auto">
              <a:xfrm rot="16200000">
                <a:off x="1487" y="1730"/>
                <a:ext cx="385" cy="4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a:defRPr/>
                </a:pPr>
                <a:endParaRPr lang="fr-FR">
                  <a:latin typeface="Arial" charset="0"/>
                </a:endParaRPr>
              </a:p>
            </p:txBody>
          </p:sp>
          <p:sp>
            <p:nvSpPr>
              <p:cNvPr id="80" name="Arc 49"/>
              <p:cNvSpPr>
                <a:spLocks/>
              </p:cNvSpPr>
              <p:nvPr/>
            </p:nvSpPr>
            <p:spPr bwMode="auto">
              <a:xfrm rot="11045370" flipH="1">
                <a:off x="3100" y="3364"/>
                <a:ext cx="415" cy="4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a:defRPr/>
                </a:pPr>
                <a:endParaRPr lang="fr-FR">
                  <a:latin typeface="Arial" charset="0"/>
                </a:endParaRPr>
              </a:p>
            </p:txBody>
          </p:sp>
          <p:sp>
            <p:nvSpPr>
              <p:cNvPr id="81" name="Arc 50"/>
              <p:cNvSpPr>
                <a:spLocks/>
              </p:cNvSpPr>
              <p:nvPr/>
            </p:nvSpPr>
            <p:spPr bwMode="auto">
              <a:xfrm rot="5397114" flipH="1">
                <a:off x="3127" y="1747"/>
                <a:ext cx="403" cy="3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a:defRPr/>
                </a:pPr>
                <a:endParaRPr lang="fr-FR">
                  <a:latin typeface="Arial" charset="0"/>
                </a:endParaRPr>
              </a:p>
            </p:txBody>
          </p:sp>
        </p:grpSp>
        <p:grpSp>
          <p:nvGrpSpPr>
            <p:cNvPr id="60" name="Group 51"/>
            <p:cNvGrpSpPr>
              <a:grpSpLocks/>
            </p:cNvGrpSpPr>
            <p:nvPr/>
          </p:nvGrpSpPr>
          <p:grpSpPr bwMode="auto">
            <a:xfrm>
              <a:off x="4743" y="1425"/>
              <a:ext cx="658" cy="644"/>
              <a:chOff x="7937" y="2103"/>
              <a:chExt cx="1517" cy="1607"/>
            </a:xfrm>
          </p:grpSpPr>
          <p:sp>
            <p:nvSpPr>
              <p:cNvPr id="61" name="Line 52"/>
              <p:cNvSpPr>
                <a:spLocks noChangeShapeType="1"/>
              </p:cNvSpPr>
              <p:nvPr/>
            </p:nvSpPr>
            <p:spPr bwMode="auto">
              <a:xfrm>
                <a:off x="7937" y="2722"/>
                <a:ext cx="270" cy="0"/>
              </a:xfrm>
              <a:prstGeom prst="line">
                <a:avLst/>
              </a:prstGeom>
              <a:noFill/>
              <a:ln w="15875">
                <a:solidFill>
                  <a:srgbClr val="0000FF"/>
                </a:solidFill>
                <a:prstDash val="sysDot"/>
                <a:round/>
                <a:headEnd/>
                <a:tailEnd/>
              </a:ln>
            </p:spPr>
            <p:txBody>
              <a:bodyPr>
                <a:prstTxWarp prst="textNoShape">
                  <a:avLst/>
                </a:prstTxWarp>
              </a:bodyPr>
              <a:lstStyle/>
              <a:p>
                <a:pPr>
                  <a:defRPr/>
                </a:pPr>
                <a:endParaRPr lang="fr-FR">
                  <a:latin typeface="Arial" charset="0"/>
                </a:endParaRPr>
              </a:p>
            </p:txBody>
          </p:sp>
          <p:sp>
            <p:nvSpPr>
              <p:cNvPr id="62" name="Line 53"/>
              <p:cNvSpPr>
                <a:spLocks noChangeShapeType="1"/>
              </p:cNvSpPr>
              <p:nvPr/>
            </p:nvSpPr>
            <p:spPr bwMode="auto">
              <a:xfrm>
                <a:off x="7937" y="2405"/>
                <a:ext cx="270" cy="0"/>
              </a:xfrm>
              <a:prstGeom prst="line">
                <a:avLst/>
              </a:prstGeom>
              <a:noFill/>
              <a:ln w="15875">
                <a:solidFill>
                  <a:srgbClr val="000000"/>
                </a:solidFill>
                <a:round/>
                <a:headEnd/>
                <a:tailEnd/>
              </a:ln>
            </p:spPr>
            <p:txBody>
              <a:bodyPr>
                <a:prstTxWarp prst="textNoShape">
                  <a:avLst/>
                </a:prstTxWarp>
              </a:bodyPr>
              <a:lstStyle/>
              <a:p>
                <a:pPr>
                  <a:defRPr/>
                </a:pPr>
                <a:endParaRPr lang="fr-FR">
                  <a:latin typeface="Arial" charset="0"/>
                </a:endParaRPr>
              </a:p>
            </p:txBody>
          </p:sp>
          <p:sp>
            <p:nvSpPr>
              <p:cNvPr id="63" name="Text Box 54"/>
              <p:cNvSpPr txBox="1">
                <a:spLocks noChangeArrowheads="1"/>
              </p:cNvSpPr>
              <p:nvPr/>
            </p:nvSpPr>
            <p:spPr bwMode="auto">
              <a:xfrm>
                <a:off x="8207" y="2103"/>
                <a:ext cx="1247" cy="1607"/>
              </a:xfrm>
              <a:prstGeom prst="rect">
                <a:avLst/>
              </a:prstGeom>
              <a:noFill/>
              <a:ln w="9525">
                <a:noFill/>
                <a:miter lim="800000"/>
                <a:headEnd/>
                <a:tailEnd/>
              </a:ln>
              <a:effectLst/>
            </p:spPr>
            <p:txBody>
              <a:bodyPr>
                <a:prstTxWarp prst="textNoShape">
                  <a:avLst/>
                </a:prstTxWarp>
                <a:spAutoFit/>
              </a:bodyPr>
              <a:lstStyle/>
              <a:p>
                <a:pPr>
                  <a:defRPr/>
                </a:pPr>
                <a:r>
                  <a:rPr lang="en-GB" sz="1500" b="1">
                    <a:effectLst/>
                    <a:latin typeface="Arial" charset="0"/>
                  </a:rPr>
                  <a:t>σ</a:t>
                </a:r>
                <a:r>
                  <a:rPr lang="en-GB" sz="1500" b="1" baseline="-25000">
                    <a:effectLst/>
                    <a:latin typeface="Arial" charset="0"/>
                  </a:rPr>
                  <a:t>0.2,meas</a:t>
                </a:r>
                <a:endParaRPr lang="en-GB" sz="1500" b="1">
                  <a:effectLst/>
                  <a:latin typeface="Arial" charset="0"/>
                </a:endParaRPr>
              </a:p>
              <a:p>
                <a:pPr>
                  <a:defRPr/>
                </a:pPr>
                <a:r>
                  <a:rPr lang="en-GB" sz="1500" b="1">
                    <a:effectLst/>
                    <a:latin typeface="Arial" charset="0"/>
                  </a:rPr>
                  <a:t>σ</a:t>
                </a:r>
                <a:r>
                  <a:rPr lang="en-GB" sz="1500" b="1" baseline="-25000">
                    <a:effectLst/>
                    <a:latin typeface="Arial" charset="0"/>
                  </a:rPr>
                  <a:t>0.2,mill</a:t>
                </a:r>
              </a:p>
              <a:p>
                <a:pPr>
                  <a:defRPr/>
                </a:pPr>
                <a:r>
                  <a:rPr lang="en-GB" sz="1500" b="1">
                    <a:effectLst/>
                    <a:latin typeface="Arial" charset="0"/>
                  </a:rPr>
                  <a:t>σ</a:t>
                </a:r>
                <a:r>
                  <a:rPr lang="en-GB" sz="1500" b="1" baseline="-25000">
                    <a:effectLst/>
                    <a:latin typeface="Arial" charset="0"/>
                  </a:rPr>
                  <a:t>0.2,min</a:t>
                </a:r>
                <a:endParaRPr lang="en-GB" sz="1500" b="1">
                  <a:effectLst/>
                  <a:latin typeface="Arial" charset="0"/>
                </a:endParaRPr>
              </a:p>
              <a:p>
                <a:pPr>
                  <a:defRPr/>
                </a:pPr>
                <a:endParaRPr lang="en-GB"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Arial" charset="0"/>
                </a:endParaRPr>
              </a:p>
            </p:txBody>
          </p:sp>
          <p:sp>
            <p:nvSpPr>
              <p:cNvPr id="64" name="Line 55"/>
              <p:cNvSpPr>
                <a:spLocks noChangeShapeType="1"/>
              </p:cNvSpPr>
              <p:nvPr/>
            </p:nvSpPr>
            <p:spPr bwMode="auto">
              <a:xfrm>
                <a:off x="7937" y="3019"/>
                <a:ext cx="270" cy="0"/>
              </a:xfrm>
              <a:prstGeom prst="line">
                <a:avLst/>
              </a:prstGeom>
              <a:noFill/>
              <a:ln w="15875">
                <a:solidFill>
                  <a:srgbClr val="FF0000"/>
                </a:solidFill>
                <a:prstDash val="dash"/>
                <a:round/>
                <a:headEnd/>
                <a:tailEnd/>
              </a:ln>
            </p:spPr>
            <p:txBody>
              <a:bodyPr>
                <a:prstTxWarp prst="textNoShape">
                  <a:avLst/>
                </a:prstTxWarp>
              </a:bodyPr>
              <a:lstStyle/>
              <a:p>
                <a:pPr>
                  <a:defRPr/>
                </a:pPr>
                <a:endParaRPr lang="fr-FR">
                  <a:latin typeface="Arial" charset="0"/>
                </a:endParaRPr>
              </a:p>
            </p:txBody>
          </p:sp>
        </p:grpSp>
      </p:grpSp>
      <p:sp>
        <p:nvSpPr>
          <p:cNvPr id="108" name="Rectangle 54"/>
          <p:cNvSpPr>
            <a:spLocks noChangeArrowheads="1"/>
          </p:cNvSpPr>
          <p:nvPr/>
        </p:nvSpPr>
        <p:spPr bwMode="auto">
          <a:xfrm>
            <a:off x="384175" y="5754583"/>
            <a:ext cx="835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sz="1200" dirty="0">
                <a:solidFill>
                  <a:schemeClr val="accent1">
                    <a:lumMod val="50000"/>
                  </a:schemeClr>
                </a:solidFill>
                <a:ea typeface="Times New Roman" panose="02020603050405020304" pitchFamily="18" charset="0"/>
                <a:cs typeface="Arial" panose="020B0604020202020204" pitchFamily="34" charset="0"/>
              </a:rPr>
              <a:t>Cruise, R. B. and Gardner, L. (2008). Strength enhancements induced during cold forming of stainless steel sections. Journal of Constructional Steel Research.</a:t>
            </a:r>
            <a:r>
              <a:rPr lang="en-GB" altLang="en-US" sz="1200" b="1" dirty="0">
                <a:solidFill>
                  <a:schemeClr val="accent1">
                    <a:lumMod val="50000"/>
                  </a:schemeClr>
                </a:solidFill>
                <a:ea typeface="Times New Roman" panose="02020603050405020304" pitchFamily="18" charset="0"/>
                <a:cs typeface="Arial" panose="020B0604020202020204" pitchFamily="34" charset="0"/>
              </a:rPr>
              <a:t> 64(11)</a:t>
            </a:r>
            <a:r>
              <a:rPr lang="en-GB" altLang="en-US" sz="1200" dirty="0">
                <a:solidFill>
                  <a:schemeClr val="accent1">
                    <a:lumMod val="50000"/>
                  </a:schemeClr>
                </a:solidFill>
                <a:ea typeface="Times New Roman" panose="02020603050405020304" pitchFamily="18" charset="0"/>
                <a:cs typeface="Arial" panose="020B0604020202020204" pitchFamily="34" charset="0"/>
              </a:rPr>
              <a:t>, 1310-1316.</a:t>
            </a:r>
          </a:p>
        </p:txBody>
      </p:sp>
    </p:spTree>
    <p:extLst>
      <p:ext uri="{BB962C8B-B14F-4D97-AF65-F5344CB8AC3E}">
        <p14:creationId xmlns:p14="http://schemas.microsoft.com/office/powerpoint/2010/main" val="1234732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Strain Hardening</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buNone/>
            </a:pPr>
            <a:endParaRPr lang="en-US" altLang="en-US" sz="2400" dirty="0" smtClean="0"/>
          </a:p>
          <a:p>
            <a:pPr marL="0" indent="0">
              <a:buNone/>
            </a:pPr>
            <a:r>
              <a:rPr lang="en-US" altLang="en-US" sz="2400" dirty="0" smtClean="0"/>
              <a:t>Strain hardening is not always useful</a:t>
            </a:r>
            <a:r>
              <a:rPr lang="en-US" altLang="en-US" sz="2400" dirty="0"/>
              <a:t>:</a:t>
            </a:r>
            <a:endParaRPr lang="en-US" altLang="en-US" sz="2400" dirty="0" smtClean="0"/>
          </a:p>
          <a:p>
            <a:pPr>
              <a:buFont typeface="Calibri" panose="020F0502020204030204" pitchFamily="34" charset="0"/>
              <a:buChar char="‒"/>
            </a:pPr>
            <a:endParaRPr lang="en-US" altLang="en-US" sz="2400" dirty="0" smtClean="0"/>
          </a:p>
          <a:p>
            <a:pPr>
              <a:buFont typeface="Calibri" panose="020F0502020204030204" pitchFamily="34" charset="0"/>
              <a:buChar char="‒"/>
            </a:pPr>
            <a:r>
              <a:rPr lang="en-US" altLang="en-US" sz="2400" dirty="0" smtClean="0"/>
              <a:t>Heavier and more powerful fabrication equipment since greater forces are required </a:t>
            </a:r>
          </a:p>
          <a:p>
            <a:pPr>
              <a:buFont typeface="Calibri" panose="020F0502020204030204" pitchFamily="34" charset="0"/>
              <a:buChar char="‒"/>
            </a:pPr>
            <a:r>
              <a:rPr lang="en-US" altLang="en-US" sz="2400" dirty="0" smtClean="0"/>
              <a:t>Reduced ductility (however, the initial ductility is high, especially for austenitic grades)</a:t>
            </a:r>
          </a:p>
          <a:p>
            <a:pPr>
              <a:buFont typeface="Calibri" panose="020F0502020204030204" pitchFamily="34" charset="0"/>
              <a:buChar char="‒"/>
            </a:pPr>
            <a:r>
              <a:rPr lang="en-US" altLang="en-US" sz="2400" dirty="0" smtClean="0"/>
              <a:t>Undesirable residual stresses may be produced</a:t>
            </a:r>
          </a:p>
          <a:p>
            <a:pPr marL="0" indent="0">
              <a:buNone/>
            </a:pPr>
            <a:endParaRPr lang="en-US" altLang="en-US" sz="2400" dirty="0" smtClean="0"/>
          </a:p>
          <a:p>
            <a:pPr marL="0" indent="0">
              <a:buNone/>
            </a:pPr>
            <a:endParaRPr lang="en-GB" altLang="en-US" sz="2400" dirty="0" smtClean="0"/>
          </a:p>
          <a:p>
            <a:pPr marL="0" indent="0">
              <a:buNone/>
            </a:pPr>
            <a:r>
              <a:rPr lang="en-GB" sz="2400" dirty="0" smtClean="0"/>
              <a:t> </a:t>
            </a:r>
            <a:endParaRPr lang="en-GB" sz="2000" dirty="0">
              <a:solidFill>
                <a:schemeClr val="bg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spTree>
    <p:extLst>
      <p:ext uri="{BB962C8B-B14F-4D97-AF65-F5344CB8AC3E}">
        <p14:creationId xmlns:p14="http://schemas.microsoft.com/office/powerpoint/2010/main" val="3642155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0218"/>
            <a:ext cx="7772400" cy="1450185"/>
          </a:xfrm>
        </p:spPr>
        <p:txBody>
          <a:bodyPr/>
          <a:lstStyle/>
          <a:p>
            <a:r>
              <a:rPr lang="en-US" dirty="0" smtClean="0"/>
              <a:t>Stainless Steel Design Rules</a:t>
            </a:r>
            <a:endParaRPr lang="en-US" dirty="0"/>
          </a:p>
        </p:txBody>
      </p:sp>
      <p:sp>
        <p:nvSpPr>
          <p:cNvPr id="3" name="Subtitle 2"/>
          <p:cNvSpPr>
            <a:spLocks noGrp="1"/>
          </p:cNvSpPr>
          <p:nvPr>
            <p:ph type="subTitle" idx="1"/>
          </p:nvPr>
        </p:nvSpPr>
        <p:spPr/>
        <p:txBody>
          <a:bodyPr/>
          <a:lstStyle/>
          <a:p>
            <a:r>
              <a:rPr lang="fr-FR" dirty="0" smtClean="0"/>
              <a:t>PUREST</a:t>
            </a:r>
            <a:endParaRPr lang="fr-FR" dirty="0"/>
          </a:p>
        </p:txBody>
      </p:sp>
    </p:spTree>
    <p:extLst>
      <p:ext uri="{BB962C8B-B14F-4D97-AF65-F5344CB8AC3E}">
        <p14:creationId xmlns:p14="http://schemas.microsoft.com/office/powerpoint/2010/main" val="238850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a:buFont typeface="Calibri" panose="020F0502020204030204" pitchFamily="34" charset="0"/>
              <a:buChar char="‒"/>
            </a:pPr>
            <a:endParaRPr lang="en-GB" dirty="0"/>
          </a:p>
          <a:p>
            <a:pPr>
              <a:buFont typeface="Calibri" panose="020F0502020204030204" pitchFamily="34" charset="0"/>
              <a:buChar char="‒"/>
            </a:pPr>
            <a:r>
              <a:rPr lang="en-GB" dirty="0" smtClean="0"/>
              <a:t>What is stainless steel?</a:t>
            </a:r>
          </a:p>
          <a:p>
            <a:pPr>
              <a:buFont typeface="Calibri" panose="020F0502020204030204" pitchFamily="34" charset="0"/>
              <a:buChar char="‒"/>
            </a:pPr>
            <a:r>
              <a:rPr lang="en-US" dirty="0"/>
              <a:t>Grades and Grade Selection </a:t>
            </a:r>
            <a:r>
              <a:rPr lang="en-US" dirty="0" smtClean="0"/>
              <a:t>Procedure</a:t>
            </a:r>
          </a:p>
          <a:p>
            <a:pPr>
              <a:buFont typeface="Calibri" panose="020F0502020204030204" pitchFamily="34" charset="0"/>
              <a:buChar char="‒"/>
            </a:pPr>
            <a:r>
              <a:rPr lang="en-US" dirty="0"/>
              <a:t>Properties of Stainless </a:t>
            </a:r>
            <a:r>
              <a:rPr lang="en-US" dirty="0" smtClean="0"/>
              <a:t>Steel</a:t>
            </a:r>
          </a:p>
          <a:p>
            <a:pPr>
              <a:buFont typeface="Calibri" panose="020F0502020204030204" pitchFamily="34" charset="0"/>
              <a:buChar char="‒"/>
            </a:pPr>
            <a:r>
              <a:rPr lang="en-US" dirty="0" smtClean="0"/>
              <a:t>Stainless </a:t>
            </a:r>
            <a:r>
              <a:rPr lang="en-US" dirty="0"/>
              <a:t>Steel Design </a:t>
            </a:r>
            <a:r>
              <a:rPr lang="en-US" dirty="0" smtClean="0"/>
              <a:t>Rules</a:t>
            </a:r>
          </a:p>
          <a:p>
            <a:pPr>
              <a:buFont typeface="Calibri" panose="020F0502020204030204" pitchFamily="34" charset="0"/>
              <a:buChar char="‒"/>
            </a:pPr>
            <a:r>
              <a:rPr lang="en-US" dirty="0"/>
              <a:t>Strength enhancement of cold formed sections</a:t>
            </a:r>
          </a:p>
          <a:p>
            <a:pPr>
              <a:buFont typeface="Calibri" panose="020F0502020204030204" pitchFamily="34" charset="0"/>
              <a:buChar char="‒"/>
            </a:pPr>
            <a:r>
              <a:rPr lang="en-GB" dirty="0" smtClean="0"/>
              <a:t>Continuous </a:t>
            </a:r>
            <a:r>
              <a:rPr lang="en-GB" dirty="0"/>
              <a:t>strength method (CSM)</a:t>
            </a:r>
          </a:p>
        </p:txBody>
      </p:sp>
    </p:spTree>
    <p:extLst>
      <p:ext uri="{BB962C8B-B14F-4D97-AF65-F5344CB8AC3E}">
        <p14:creationId xmlns:p14="http://schemas.microsoft.com/office/powerpoint/2010/main" val="415137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Eurocode 3</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buNone/>
            </a:pPr>
            <a:endParaRPr lang="en-US" altLang="en-US" sz="2400" dirty="0" smtClean="0"/>
          </a:p>
          <a:p>
            <a:pPr marL="0" indent="0">
              <a:buNone/>
            </a:pPr>
            <a:r>
              <a:rPr lang="en-US" altLang="en-US" sz="2400" dirty="0" smtClean="0"/>
              <a:t>Eurocode </a:t>
            </a:r>
            <a:r>
              <a:rPr lang="en-US" altLang="en-US" sz="2400" dirty="0"/>
              <a:t>3: Design of Steel Structures,  </a:t>
            </a:r>
            <a:r>
              <a:rPr lang="en-US" altLang="en-US" sz="2400" dirty="0" smtClean="0"/>
              <a:t>Part </a:t>
            </a:r>
            <a:r>
              <a:rPr lang="en-US" altLang="en-US" sz="2400" dirty="0"/>
              <a:t>1.4 Supplementary rules for stainless steels</a:t>
            </a:r>
          </a:p>
          <a:p>
            <a:pPr>
              <a:buFont typeface="Calibri" panose="020F0502020204030204" pitchFamily="34" charset="0"/>
              <a:buChar char="‒"/>
              <a:defRPr/>
            </a:pPr>
            <a:r>
              <a:rPr lang="en-GB" altLang="en-US" sz="2400" dirty="0"/>
              <a:t>Modifies and supplements rules for carbon steel given in other parts of Eurocode 3 where necessary</a:t>
            </a:r>
          </a:p>
          <a:p>
            <a:pPr>
              <a:buFont typeface="Calibri" panose="020F0502020204030204" pitchFamily="34" charset="0"/>
              <a:buChar char="‒"/>
              <a:defRPr/>
            </a:pPr>
            <a:r>
              <a:rPr lang="en-GB" altLang="en-US" sz="2400" dirty="0" smtClean="0"/>
              <a:t>Applies </a:t>
            </a:r>
            <a:r>
              <a:rPr lang="en-GB" altLang="en-US" sz="2400" dirty="0"/>
              <a:t>to buildings, bridges, tanks </a:t>
            </a:r>
            <a:r>
              <a:rPr lang="en-GB" altLang="en-US" sz="2400" dirty="0" err="1"/>
              <a:t>etc</a:t>
            </a:r>
            <a:endParaRPr lang="en-GB" altLang="en-US" sz="2400" dirty="0"/>
          </a:p>
          <a:p>
            <a:pPr marL="0" indent="0">
              <a:buNone/>
            </a:pPr>
            <a:endParaRPr lang="en-GB" altLang="en-US" sz="2400" dirty="0" smtClean="0"/>
          </a:p>
          <a:p>
            <a:pPr marL="0" indent="0">
              <a:buNone/>
            </a:pPr>
            <a:r>
              <a:rPr lang="en-GB" sz="2000" i="1" dirty="0" smtClean="0">
                <a:solidFill>
                  <a:schemeClr val="accent2"/>
                </a:solidFill>
              </a:rPr>
              <a:t>CEN</a:t>
            </a:r>
            <a:r>
              <a:rPr lang="en-GB" sz="2000" i="1" dirty="0">
                <a:solidFill>
                  <a:schemeClr val="accent2"/>
                </a:solidFill>
              </a:rPr>
              <a:t>. (2015). NBN EN 1993-1-4/A1, Eurocode 3 - Design of steel structures - Part 1-4: General rules – Supplementary rules for stainless steels. Brussels. </a:t>
            </a:r>
            <a:r>
              <a:rPr lang="en-GB" sz="2000" b="1" i="1" dirty="0">
                <a:solidFill>
                  <a:schemeClr val="accent2"/>
                </a:solidFill>
              </a:rPr>
              <a:t>Supplementary Amendments</a:t>
            </a:r>
            <a:r>
              <a:rPr lang="en-US" sz="2000" b="1" i="1" dirty="0">
                <a:solidFill>
                  <a:schemeClr val="accent2"/>
                </a:solidFill>
              </a:rPr>
              <a:t> </a:t>
            </a:r>
            <a:endParaRPr lang="fr-FR" sz="2000" b="1" i="1" dirty="0">
              <a:solidFill>
                <a:schemeClr val="accent2"/>
              </a:solidFill>
            </a:endParaRPr>
          </a:p>
          <a:p>
            <a:pPr marL="0" indent="0">
              <a:buNone/>
            </a:pPr>
            <a:endParaRPr lang="en-GB" sz="2000" dirty="0">
              <a:solidFill>
                <a:schemeClr val="bg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spTree>
    <p:extLst>
      <p:ext uri="{BB962C8B-B14F-4D97-AF65-F5344CB8AC3E}">
        <p14:creationId xmlns:p14="http://schemas.microsoft.com/office/powerpoint/2010/main" val="4051702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Eurocode 3</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5992" y="1190624"/>
                <a:ext cx="8092016" cy="4879975"/>
              </a:xfrm>
            </p:spPr>
            <p:txBody>
              <a:bodyPr/>
              <a:lstStyle/>
              <a:p>
                <a:pPr>
                  <a:buFont typeface="Calibri" panose="020F0502020204030204" pitchFamily="34" charset="0"/>
                  <a:buChar char="‒"/>
                </a:pPr>
                <a:r>
                  <a:rPr lang="en-US" altLang="en-US" sz="2400" dirty="0" smtClean="0"/>
                  <a:t>Follow same basic approach as carbon steel</a:t>
                </a:r>
              </a:p>
              <a:p>
                <a:pPr>
                  <a:buFont typeface="Calibri" panose="020F0502020204030204" pitchFamily="34" charset="0"/>
                  <a:buChar char="‒"/>
                </a:pPr>
                <a:r>
                  <a:rPr lang="en-US" altLang="en-US" sz="2400" dirty="0"/>
                  <a:t>Use same rules as for carbon steel for tension members &amp; restrained </a:t>
                </a:r>
                <a:r>
                  <a:rPr lang="en-US" altLang="en-US" sz="2400" dirty="0" smtClean="0"/>
                  <a:t>beams</a:t>
                </a:r>
              </a:p>
              <a:p>
                <a:pPr>
                  <a:buFont typeface="Calibri" panose="020F0502020204030204" pitchFamily="34" charset="0"/>
                  <a:buChar char="‒"/>
                </a:pPr>
                <a:r>
                  <a:rPr lang="en-US" sz="2400" dirty="0" smtClean="0"/>
                  <a:t>Safety factors:</a:t>
                </a:r>
              </a:p>
              <a:p>
                <a:pPr lvl="1">
                  <a:buFont typeface="Calibri" panose="020F0502020204030204" pitchFamily="34" charset="0"/>
                  <a:buChar char="‒"/>
                </a:pPr>
                <a14:m>
                  <m:oMath xmlns:m="http://schemas.openxmlformats.org/officeDocument/2006/math">
                    <m:sSub>
                      <m:sSubPr>
                        <m:ctrlPr>
                          <a:rPr lang="en-GB" sz="2000" i="1" smtClean="0">
                            <a:solidFill>
                              <a:schemeClr val="accent1">
                                <a:lumMod val="50000"/>
                              </a:schemeClr>
                            </a:solidFill>
                            <a:latin typeface="Cambria Math" panose="02040503050406030204" pitchFamily="18" charset="0"/>
                          </a:rPr>
                        </m:ctrlPr>
                      </m:sSubPr>
                      <m:e>
                        <m:r>
                          <a:rPr lang="en-GB" sz="2000" i="1" smtClean="0">
                            <a:solidFill>
                              <a:schemeClr val="accent1">
                                <a:lumMod val="50000"/>
                              </a:schemeClr>
                            </a:solidFill>
                            <a:latin typeface="Cambria Math" panose="02040503050406030204" pitchFamily="18" charset="0"/>
                            <a:ea typeface="Cambria Math" panose="02040503050406030204" pitchFamily="18" charset="0"/>
                          </a:rPr>
                          <m:t>𝛾</m:t>
                        </m:r>
                      </m:e>
                      <m:sub>
                        <m:r>
                          <a:rPr lang="fr-BE" sz="2000" b="0" i="1" smtClean="0">
                            <a:solidFill>
                              <a:schemeClr val="accent1">
                                <a:lumMod val="50000"/>
                              </a:schemeClr>
                            </a:solidFill>
                            <a:latin typeface="Cambria Math" panose="02040503050406030204" pitchFamily="18" charset="0"/>
                          </a:rPr>
                          <m:t>𝑀</m:t>
                        </m:r>
                        <m:r>
                          <a:rPr lang="fr-BE" sz="2000" b="0" i="1" smtClean="0">
                            <a:solidFill>
                              <a:schemeClr val="accent1">
                                <a:lumMod val="50000"/>
                              </a:schemeClr>
                            </a:solidFill>
                            <a:latin typeface="Cambria Math" panose="02040503050406030204" pitchFamily="18" charset="0"/>
                          </a:rPr>
                          <m:t>0</m:t>
                        </m:r>
                      </m:sub>
                    </m:sSub>
                    <m:r>
                      <a:rPr lang="fr-BE" sz="2000" b="0" i="1" smtClean="0">
                        <a:solidFill>
                          <a:schemeClr val="accent1">
                            <a:lumMod val="50000"/>
                          </a:schemeClr>
                        </a:solidFill>
                        <a:latin typeface="Cambria Math" panose="02040503050406030204" pitchFamily="18" charset="0"/>
                      </a:rPr>
                      <m:t>=1,1</m:t>
                    </m:r>
                  </m:oMath>
                </a14:m>
                <a:endParaRPr lang="en-GB" sz="2000" dirty="0" smtClean="0">
                  <a:solidFill>
                    <a:schemeClr val="accent1">
                      <a:lumMod val="50000"/>
                    </a:schemeClr>
                  </a:solidFill>
                </a:endParaRPr>
              </a:p>
              <a:p>
                <a:pPr lvl="1">
                  <a:buFont typeface="Calibri" panose="020F0502020204030204" pitchFamily="34" charset="0"/>
                  <a:buChar char="‒"/>
                </a:pP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𝛾</m:t>
                        </m:r>
                      </m:e>
                      <m:sub>
                        <m:r>
                          <a:rPr lang="fr-BE" sz="2000" i="1">
                            <a:latin typeface="Cambria Math" panose="02040503050406030204" pitchFamily="18" charset="0"/>
                          </a:rPr>
                          <m:t>𝑀</m:t>
                        </m:r>
                        <m:r>
                          <a:rPr lang="fr-BE" sz="2000" b="0" i="1" smtClean="0">
                            <a:latin typeface="Cambria Math" panose="02040503050406030204" pitchFamily="18" charset="0"/>
                          </a:rPr>
                          <m:t>1</m:t>
                        </m:r>
                      </m:sub>
                    </m:sSub>
                    <m:r>
                      <a:rPr lang="fr-BE" sz="2000" i="1">
                        <a:latin typeface="Cambria Math" panose="02040503050406030204" pitchFamily="18" charset="0"/>
                      </a:rPr>
                      <m:t>=1,1</m:t>
                    </m:r>
                  </m:oMath>
                </a14:m>
                <a:endParaRPr lang="en-GB" sz="2000" dirty="0"/>
              </a:p>
              <a:p>
                <a:pPr lvl="1">
                  <a:buFont typeface="Calibri" panose="020F0502020204030204" pitchFamily="34" charset="0"/>
                  <a:buChar char="‒"/>
                </a:pP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𝛾</m:t>
                        </m:r>
                      </m:e>
                      <m:sub>
                        <m:r>
                          <a:rPr lang="fr-BE" sz="2000" i="1">
                            <a:latin typeface="Cambria Math" panose="02040503050406030204" pitchFamily="18" charset="0"/>
                          </a:rPr>
                          <m:t>𝑀</m:t>
                        </m:r>
                        <m:r>
                          <a:rPr lang="fr-BE" sz="2000" b="0" i="1" smtClean="0">
                            <a:latin typeface="Cambria Math" panose="02040503050406030204" pitchFamily="18" charset="0"/>
                          </a:rPr>
                          <m:t>2</m:t>
                        </m:r>
                      </m:sub>
                    </m:sSub>
                    <m:r>
                      <a:rPr lang="fr-BE" sz="2000" i="1">
                        <a:latin typeface="Cambria Math" panose="02040503050406030204" pitchFamily="18" charset="0"/>
                      </a:rPr>
                      <m:t>=</m:t>
                    </m:r>
                    <m:r>
                      <a:rPr lang="fr-BE" sz="2000" b="0" i="1" smtClean="0">
                        <a:latin typeface="Cambria Math" panose="02040503050406030204" pitchFamily="18" charset="0"/>
                      </a:rPr>
                      <m:t>1,25</m:t>
                    </m:r>
                  </m:oMath>
                </a14:m>
                <a:endParaRPr lang="en-GB" sz="2000" dirty="0" smtClean="0">
                  <a:solidFill>
                    <a:schemeClr val="accent1">
                      <a:lumMod val="50000"/>
                    </a:schemeClr>
                  </a:solidFill>
                </a:endParaRPr>
              </a:p>
              <a:p>
                <a:pPr>
                  <a:buFont typeface="Calibri" panose="020F0502020204030204" pitchFamily="34" charset="0"/>
                  <a:buChar char="‒"/>
                </a:pPr>
                <a:r>
                  <a:rPr lang="en-GB" sz="2400" dirty="0" smtClean="0">
                    <a:solidFill>
                      <a:schemeClr val="accent1">
                        <a:lumMod val="50000"/>
                      </a:schemeClr>
                    </a:solidFill>
                  </a:rPr>
                  <a:t>Some </a:t>
                </a:r>
                <a:r>
                  <a:rPr lang="en-GB" altLang="en-US" sz="2400" dirty="0"/>
                  <a:t>differences in </a:t>
                </a:r>
                <a:r>
                  <a:rPr lang="en-GB" altLang="en-US" sz="2400" u="sng" dirty="0"/>
                  <a:t>section classification limits</a:t>
                </a:r>
                <a:r>
                  <a:rPr lang="en-GB" altLang="en-US" sz="2400" dirty="0"/>
                  <a:t>, </a:t>
                </a:r>
                <a:r>
                  <a:rPr lang="en-GB" altLang="en-US" sz="2400" u="sng" dirty="0"/>
                  <a:t>local buckling</a:t>
                </a:r>
                <a:r>
                  <a:rPr lang="en-GB" altLang="en-US" sz="2400" dirty="0"/>
                  <a:t> and </a:t>
                </a:r>
                <a:r>
                  <a:rPr lang="en-GB" altLang="en-US" sz="2400" u="sng" dirty="0"/>
                  <a:t>member buckling</a:t>
                </a:r>
                <a:r>
                  <a:rPr lang="en-GB" altLang="en-US" sz="2400" dirty="0"/>
                  <a:t> curves apply due to:</a:t>
                </a:r>
              </a:p>
              <a:p>
                <a:pPr lvl="1">
                  <a:buFont typeface="Calibri" panose="020F0502020204030204" pitchFamily="34" charset="0"/>
                  <a:buChar char="‒"/>
                </a:pPr>
                <a:r>
                  <a:rPr lang="en-GB" altLang="en-US" dirty="0"/>
                  <a:t>non-linear stress strain curve</a:t>
                </a:r>
              </a:p>
              <a:p>
                <a:pPr lvl="1">
                  <a:buFont typeface="Calibri" panose="020F0502020204030204" pitchFamily="34" charset="0"/>
                  <a:buChar char="‒"/>
                </a:pPr>
                <a:r>
                  <a:rPr lang="en-GB" altLang="en-US" dirty="0"/>
                  <a:t>strain hardening characteristics</a:t>
                </a:r>
              </a:p>
              <a:p>
                <a:pPr lvl="1">
                  <a:buFont typeface="Calibri" panose="020F0502020204030204" pitchFamily="34" charset="0"/>
                  <a:buChar char="‒"/>
                </a:pPr>
                <a:r>
                  <a:rPr lang="en-GB" altLang="en-US" dirty="0"/>
                  <a:t>different levels of residual stresses</a:t>
                </a:r>
              </a:p>
              <a:p>
                <a:pPr>
                  <a:buFont typeface="Calibri" panose="020F0502020204030204" pitchFamily="34" charset="0"/>
                  <a:buChar char="‒"/>
                </a:pPr>
                <a:endParaRPr lang="en-GB" sz="2400" dirty="0">
                  <a:solidFill>
                    <a:schemeClr val="accent1">
                      <a:lumMod val="50000"/>
                    </a:schemeClr>
                  </a:solidFill>
                </a:endParaRP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5992" y="1190624"/>
                <a:ext cx="8092016" cy="4879975"/>
              </a:xfrm>
              <a:blipFill rotWithShape="0">
                <a:blip r:embed="rId3"/>
                <a:stretch>
                  <a:fillRect l="-1205" t="-1873" r="-151"/>
                </a:stretch>
              </a:blipFill>
            </p:spPr>
            <p:txBody>
              <a:bodyPr/>
              <a:lstStyle/>
              <a:p>
                <a:r>
                  <a:rPr lang="nl-BE">
                    <a:noFill/>
                  </a:rPr>
                  <a:t> </a:t>
                </a:r>
              </a:p>
            </p:txBody>
          </p:sp>
        </mc:Fallback>
      </mc:AlternateContent>
    </p:spTree>
    <p:extLst>
      <p:ext uri="{BB962C8B-B14F-4D97-AF65-F5344CB8AC3E}">
        <p14:creationId xmlns:p14="http://schemas.microsoft.com/office/powerpoint/2010/main" val="679506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Eurocode 3</a:t>
            </a:r>
            <a:endParaRPr lang="en-GB" dirty="0"/>
          </a:p>
        </p:txBody>
      </p:sp>
      <mc:AlternateContent xmlns:mc="http://schemas.openxmlformats.org/markup-compatibility/2006" xmlns:a14="http://schemas.microsoft.com/office/drawing/2010/main">
        <mc:Choice Requires="a14">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016945377"/>
                  </p:ext>
                </p:extLst>
              </p:nvPr>
            </p:nvGraphicFramePr>
            <p:xfrm>
              <a:off x="1653983" y="1010903"/>
              <a:ext cx="5836034" cy="5167470"/>
            </p:xfrm>
            <a:graphic>
              <a:graphicData uri="http://schemas.openxmlformats.org/drawingml/2006/table">
                <a:tbl>
                  <a:tblPr>
                    <a:tableStyleId>{F5AB1C69-6EDB-4FF4-983F-18BD219EF322}</a:tableStyleId>
                  </a:tblPr>
                  <a:tblGrid>
                    <a:gridCol w="582851"/>
                    <a:gridCol w="582851"/>
                    <a:gridCol w="582851"/>
                    <a:gridCol w="499034"/>
                    <a:gridCol w="136257"/>
                    <a:gridCol w="499034"/>
                    <a:gridCol w="478402"/>
                    <a:gridCol w="437783"/>
                    <a:gridCol w="136257"/>
                    <a:gridCol w="494521"/>
                    <a:gridCol w="494521"/>
                    <a:gridCol w="494521"/>
                    <a:gridCol w="417151"/>
                  </a:tblGrid>
                  <a:tr h="143364">
                    <a:tc rowSpan="5">
                      <a:txBody>
                        <a:bodyPr/>
                        <a:lstStyle/>
                        <a:p>
                          <a:pPr>
                            <a:spcBef>
                              <a:spcPts val="200"/>
                            </a:spcBef>
                            <a:spcAft>
                              <a:spcPts val="200"/>
                            </a:spcAft>
                            <a:tabLst>
                              <a:tab pos="180340" algn="l"/>
                              <a:tab pos="540385" algn="l"/>
                            </a:tabLst>
                          </a:pPr>
                          <a:r>
                            <a:rPr lang="en-GB" sz="900" kern="1000" dirty="0">
                              <a:effectLst/>
                            </a:rPr>
                            <a:t> </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rowSpan="5">
                      <a:txBody>
                        <a:bodyPr/>
                        <a:lstStyle/>
                        <a:p>
                          <a:pPr>
                            <a:spcBef>
                              <a:spcPts val="200"/>
                            </a:spcBef>
                            <a:spcAft>
                              <a:spcPts val="200"/>
                            </a:spcAft>
                            <a:tabLst>
                              <a:tab pos="180340" algn="l"/>
                              <a:tab pos="540385" algn="l"/>
                            </a:tabLst>
                          </a:pPr>
                          <a:r>
                            <a:rPr lang="en-GB" sz="900" kern="1000">
                              <a:effectLst/>
                            </a:rPr>
                            <a:t>Grade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11">
                      <a:txBody>
                        <a:bodyPr/>
                        <a:lstStyle/>
                        <a:p>
                          <a:pPr algn="ctr">
                            <a:spcBef>
                              <a:spcPts val="200"/>
                            </a:spcBef>
                            <a:spcAft>
                              <a:spcPts val="200"/>
                            </a:spcAft>
                            <a:tabLst>
                              <a:tab pos="180340" algn="l"/>
                              <a:tab pos="540385" algn="l"/>
                            </a:tabLst>
                          </a:pPr>
                          <a:r>
                            <a:rPr lang="en-GB" sz="900" kern="1000">
                              <a:effectLst/>
                            </a:rPr>
                            <a:t>Product form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a:effectLst/>
                            </a:rPr>
                            <a:t>Cold rolled strip</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Hot rolled strip</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Hot rolled plate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Bars, rods &amp; sections</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r>
                  <a:tr h="143364">
                    <a:tc vMerge="1">
                      <a:txBody>
                        <a:bodyPr/>
                        <a:lstStyle/>
                        <a:p>
                          <a:endParaRPr lang="nl-BE"/>
                        </a:p>
                      </a:txBody>
                      <a:tcPr/>
                    </a:tc>
                    <a:tc vMerge="1">
                      <a:txBody>
                        <a:bodyPr/>
                        <a:lstStyle/>
                        <a:p>
                          <a:endParaRPr lang="nl-BE"/>
                        </a:p>
                      </a:txBody>
                      <a:tcPr/>
                    </a:tc>
                    <a:tc gridSpan="11">
                      <a:txBody>
                        <a:bodyPr/>
                        <a:lstStyle/>
                        <a:p>
                          <a:pPr algn="ctr">
                            <a:spcBef>
                              <a:spcPts val="200"/>
                            </a:spcBef>
                            <a:spcAft>
                              <a:spcPts val="200"/>
                            </a:spcAft>
                            <a:tabLst>
                              <a:tab pos="180340" algn="l"/>
                              <a:tab pos="540385" algn="l"/>
                            </a:tabLst>
                          </a:pPr>
                          <a:r>
                            <a:rPr lang="en-GB" sz="900" kern="1000">
                              <a:effectLst/>
                            </a:rPr>
                            <a:t>Nominal thickness 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8</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13,5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75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t or </a:t>
                          </a:r>
                          <a14:m>
                            <m:oMath xmlns:m="http://schemas.openxmlformats.org/officeDocument/2006/math">
                              <m:r>
                                <a:rPr lang="en-GB" sz="900" kern="1000">
                                  <a:effectLst/>
                                  <a:latin typeface="Cambria Math" panose="02040503050406030204" pitchFamily="18" charset="0"/>
                                </a:rPr>
                                <m:t>𝜙</m:t>
                              </m:r>
                            </m:oMath>
                          </a14:m>
                          <a:r>
                            <a:rPr lang="en-GB" sz="900" kern="1000">
                              <a:effectLst/>
                            </a:rPr>
                            <a:t> </a:t>
                          </a:r>
                          <a:r>
                            <a:rPr lang="en-GB" sz="900" kern="1000">
                              <a:effectLst/>
                              <a:sym typeface="Symbol" panose="05050102010706020507" pitchFamily="18" charset="2"/>
                            </a:rPr>
                            <a:t></a:t>
                          </a:r>
                          <a:r>
                            <a:rPr lang="en-GB" sz="900" kern="1000">
                              <a:effectLst/>
                            </a:rPr>
                            <a:t> 250</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r>
                  <a:tr h="203431">
                    <a:tc vMerge="1">
                      <a:txBody>
                        <a:bodyPr/>
                        <a:lstStyle/>
                        <a:p>
                          <a:endParaRPr lang="nl-BE"/>
                        </a:p>
                      </a:txBody>
                      <a:tcPr/>
                    </a:tc>
                    <a:tc vMerge="1">
                      <a:txBody>
                        <a:bodyPr/>
                        <a:lstStyle/>
                        <a:p>
                          <a:endParaRPr lang="nl-BE"/>
                        </a:p>
                      </a:txBody>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3">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y</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900" i="1" kern="800">
                                        <a:effectLst/>
                                        <a:latin typeface="Cambria Math" panose="02040503050406030204" pitchFamily="18" charset="0"/>
                                      </a:rPr>
                                    </m:ctrlPr>
                                  </m:sSubPr>
                                  <m:e>
                                    <m:r>
                                      <a:rPr lang="en-GB" sz="900" kern="1000">
                                        <a:effectLst/>
                                        <a:latin typeface="Cambria Math" panose="02040503050406030204" pitchFamily="18" charset="0"/>
                                      </a:rPr>
                                      <m:t>𝑓</m:t>
                                    </m:r>
                                  </m:e>
                                  <m:sub>
                                    <m:r>
                                      <m:rPr>
                                        <m:sty m:val="p"/>
                                      </m:rPr>
                                      <a:rPr lang="en-GB" sz="900" kern="1000">
                                        <a:effectLst/>
                                        <a:latin typeface="Cambria Math" panose="02040503050406030204" pitchFamily="18" charset="0"/>
                                      </a:rPr>
                                      <m:t>u</m:t>
                                    </m:r>
                                  </m:sub>
                                </m:sSub>
                              </m:oMath>
                            </m:oMathPara>
                          </a14:m>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rowSpan="7">
                      <a:txBody>
                        <a:bodyPr/>
                        <a:lstStyle/>
                        <a:p>
                          <a:pPr marL="71755" marR="71755" algn="ctr">
                            <a:spcBef>
                              <a:spcPts val="200"/>
                            </a:spcBef>
                            <a:spcAft>
                              <a:spcPts val="200"/>
                            </a:spcAft>
                            <a:tabLst>
                              <a:tab pos="180340" algn="l"/>
                              <a:tab pos="540385" algn="l"/>
                            </a:tabLst>
                          </a:pPr>
                          <a:r>
                            <a:rPr lang="en-GB" sz="900" kern="1000">
                              <a:effectLst/>
                            </a:rPr>
                            <a:t>Austenitic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1.4301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1.4307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220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175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1.4318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330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1.4541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1.4571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88910">
                    <a:tc rowSpan="6">
                      <a:txBody>
                        <a:bodyPr/>
                        <a:lstStyle/>
                        <a:p>
                          <a:pPr marL="71755" marR="71755" algn="ctr">
                            <a:spcBef>
                              <a:spcPts val="200"/>
                            </a:spcBef>
                            <a:spcAft>
                              <a:spcPts val="200"/>
                            </a:spcAft>
                            <a:tabLst>
                              <a:tab pos="180340" algn="l"/>
                              <a:tab pos="540385" algn="l"/>
                            </a:tabLst>
                          </a:pPr>
                          <a:r>
                            <a:rPr lang="en-GB" sz="900" kern="1000">
                              <a:effectLst/>
                            </a:rPr>
                            <a:t>Duplex</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480 </a:t>
                          </a:r>
                          <a:r>
                            <a:rPr lang="en-GB" sz="900" kern="1000" baseline="30000" dirty="0">
                              <a:effectLst/>
                            </a:rPr>
                            <a:t>2</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380 </a:t>
                          </a:r>
                          <a:r>
                            <a:rPr lang="en-GB" sz="900" kern="1000" baseline="30000">
                              <a:effectLst/>
                            </a:rPr>
                            <a:t>3</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1.4162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1.4482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660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550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750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rowSpan="5">
                      <a:txBody>
                        <a:bodyPr/>
                        <a:lstStyle/>
                        <a:p>
                          <a:pPr algn="ctr">
                            <a:spcBef>
                              <a:spcPts val="200"/>
                            </a:spcBef>
                            <a:spcAft>
                              <a:spcPts val="200"/>
                            </a:spcAft>
                            <a:tabLst>
                              <a:tab pos="180340" algn="l"/>
                              <a:tab pos="540385" algn="l"/>
                            </a:tabLst>
                          </a:pPr>
                          <a:r>
                            <a:rPr lang="en-GB" sz="900" kern="1000">
                              <a:effectLst/>
                            </a:rPr>
                            <a:t>Ferritic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1.4003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250 </a:t>
                          </a:r>
                          <a:r>
                            <a:rPr lang="en-GB" sz="900" kern="1000" baseline="30000">
                              <a:effectLst/>
                            </a:rPr>
                            <a:t>5</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450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260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1.4016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430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240 </a:t>
                          </a:r>
                          <a:r>
                            <a:rPr lang="en-GB" sz="900" kern="1000" baseline="30000" dirty="0">
                              <a:effectLst/>
                            </a:rPr>
                            <a:t>6</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1.4509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200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420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280</a:t>
                          </a:r>
                          <a:r>
                            <a:rPr lang="en-GB" sz="900" kern="1000" baseline="30000" dirty="0">
                              <a:effectLst/>
                            </a:rPr>
                            <a:t> 8</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420</a:t>
                          </a:r>
                          <a:r>
                            <a:rPr lang="en-GB" sz="900" kern="1000" baseline="30000">
                              <a:effectLst/>
                            </a:rPr>
                            <a:t> 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420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932303">
                    <a:tc gridSpan="13">
                      <a:txBody>
                        <a:bodyPr/>
                        <a:lstStyle/>
                        <a:p>
                          <a:pPr>
                            <a:spcBef>
                              <a:spcPts val="200"/>
                            </a:spcBef>
                            <a:spcAft>
                              <a:spcPts val="200"/>
                            </a:spcAft>
                            <a:tabLst>
                              <a:tab pos="180340" algn="l"/>
                              <a:tab pos="540385" algn="l"/>
                            </a:tabLst>
                          </a:pPr>
                          <a:r>
                            <a:rPr lang="en-GB" sz="800" kern="1000" dirty="0">
                              <a:effectLst/>
                            </a:rPr>
                            <a:t>The nominal values of </a:t>
                          </a:r>
                          <a14:m>
                            <m:oMath xmlns:m="http://schemas.openxmlformats.org/officeDocument/2006/math">
                              <m:sSub>
                                <m:sSubPr>
                                  <m:ctrlPr>
                                    <a:rPr lang="nl-BE" sz="800" i="1" kern="800">
                                      <a:effectLst/>
                                      <a:latin typeface="Cambria Math" panose="02040503050406030204" pitchFamily="18" charset="0"/>
                                    </a:rPr>
                                  </m:ctrlPr>
                                </m:sSubPr>
                                <m:e>
                                  <m:r>
                                    <a:rPr lang="en-GB" sz="800" kern="1000">
                                      <a:effectLst/>
                                      <a:latin typeface="Cambria Math" panose="02040503050406030204" pitchFamily="18" charset="0"/>
                                    </a:rPr>
                                    <m:t>𝑓</m:t>
                                  </m:r>
                                </m:e>
                                <m:sub>
                                  <m:r>
                                    <m:rPr>
                                      <m:sty m:val="p"/>
                                    </m:rPr>
                                    <a:rPr lang="en-GB" sz="800" kern="1000">
                                      <a:effectLst/>
                                      <a:latin typeface="Cambria Math" panose="02040503050406030204" pitchFamily="18" charset="0"/>
                                    </a:rPr>
                                    <m:t>y</m:t>
                                  </m:r>
                                </m:sub>
                              </m:sSub>
                            </m:oMath>
                          </a14:m>
                          <a:r>
                            <a:rPr lang="en-GB" sz="800" kern="1000" dirty="0">
                              <a:effectLst/>
                            </a:rPr>
                            <a:t> and </a:t>
                          </a:r>
                          <a14:m>
                            <m:oMath xmlns:m="http://schemas.openxmlformats.org/officeDocument/2006/math">
                              <m:sSub>
                                <m:sSubPr>
                                  <m:ctrlPr>
                                    <a:rPr lang="nl-BE" sz="800" i="1" kern="800">
                                      <a:effectLst/>
                                      <a:latin typeface="Cambria Math" panose="02040503050406030204" pitchFamily="18" charset="0"/>
                                    </a:rPr>
                                  </m:ctrlPr>
                                </m:sSubPr>
                                <m:e>
                                  <m:r>
                                    <a:rPr lang="en-GB" sz="800" kern="1000">
                                      <a:effectLst/>
                                      <a:latin typeface="Cambria Math" panose="02040503050406030204" pitchFamily="18" charset="0"/>
                                    </a:rPr>
                                    <m:t>𝑓</m:t>
                                  </m:r>
                                </m:e>
                                <m:sub>
                                  <m:r>
                                    <m:rPr>
                                      <m:sty m:val="p"/>
                                    </m:rPr>
                                    <a:rPr lang="en-GB" sz="800" kern="1000">
                                      <a:effectLst/>
                                      <a:latin typeface="Cambria Math" panose="02040503050406030204" pitchFamily="18" charset="0"/>
                                    </a:rPr>
                                    <m:t>u</m:t>
                                  </m:r>
                                </m:sub>
                              </m:sSub>
                            </m:oMath>
                          </a14:m>
                          <a:r>
                            <a:rPr lang="en-GB" sz="800" kern="1000" dirty="0">
                              <a:effectLst/>
                            </a:rPr>
                            <a:t> given in this table may be used in design without taking special account of anisotropy or strain hardening effects. For ferritic stainless steels, EN 10088-4 gives </a:t>
                          </a:r>
                          <a14:m>
                            <m:oMath xmlns:m="http://schemas.openxmlformats.org/officeDocument/2006/math">
                              <m:sSub>
                                <m:sSubPr>
                                  <m:ctrlPr>
                                    <a:rPr lang="nl-BE" sz="800" i="1" kern="800">
                                      <a:effectLst/>
                                      <a:latin typeface="Cambria Math" panose="02040503050406030204" pitchFamily="18" charset="0"/>
                                    </a:rPr>
                                  </m:ctrlPr>
                                </m:sSubPr>
                                <m:e>
                                  <m:r>
                                    <a:rPr lang="en-GB" sz="800" kern="1000">
                                      <a:effectLst/>
                                      <a:latin typeface="Cambria Math" panose="02040503050406030204" pitchFamily="18" charset="0"/>
                                    </a:rPr>
                                    <m:t>𝑓</m:t>
                                  </m:r>
                                </m:e>
                                <m:sub>
                                  <m:r>
                                    <m:rPr>
                                      <m:sty m:val="p"/>
                                    </m:rPr>
                                    <a:rPr lang="en-GB" sz="800" kern="1000">
                                      <a:effectLst/>
                                      <a:latin typeface="Cambria Math" panose="02040503050406030204" pitchFamily="18" charset="0"/>
                                    </a:rPr>
                                    <m:t>y</m:t>
                                  </m:r>
                                </m:sub>
                              </m:sSub>
                            </m:oMath>
                          </a14:m>
                          <a:r>
                            <a:rPr lang="en-GB" sz="800" kern="1000" dirty="0">
                              <a:effectLst/>
                            </a:rPr>
                            <a:t> values in the longitudinal and transvers direction. This table gives the longitudinal values which are generally about 20 N/mm</a:t>
                          </a:r>
                          <a:r>
                            <a:rPr lang="en-GB" sz="800" kern="1000" baseline="30000" dirty="0">
                              <a:effectLst/>
                            </a:rPr>
                            <a:t>2 </a:t>
                          </a:r>
                          <a:r>
                            <a:rPr lang="en-GB" sz="800" kern="1000" dirty="0">
                              <a:effectLst/>
                            </a:rPr>
                            <a:t>lower than the transverse values.</a:t>
                          </a:r>
                          <a:endParaRPr lang="nl-BE" sz="800" kern="1000" dirty="0">
                            <a:effectLst/>
                          </a:endParaRPr>
                        </a:p>
                        <a:p>
                          <a:pPr>
                            <a:spcBef>
                              <a:spcPts val="300"/>
                            </a:spcBef>
                            <a:spcAft>
                              <a:spcPts val="0"/>
                            </a:spcAft>
                            <a:tabLst>
                              <a:tab pos="180340" algn="l"/>
                              <a:tab pos="540385" algn="l"/>
                            </a:tabLst>
                          </a:pPr>
                          <a:r>
                            <a:rPr lang="en-GB" sz="800" kern="1000" dirty="0">
                              <a:effectLst/>
                            </a:rPr>
                            <a:t>1.4621, 1.4482, 1.4062 and 1.4662 are only covered in EN 10088-2 and 3.</a:t>
                          </a:r>
                          <a:endParaRPr lang="nl-BE" sz="800" kern="1000" dirty="0">
                            <a:effectLst/>
                          </a:endParaRPr>
                        </a:p>
                        <a:p>
                          <a:pPr>
                            <a:spcBef>
                              <a:spcPts val="300"/>
                            </a:spcBef>
                            <a:spcAft>
                              <a:spcPts val="600"/>
                            </a:spcAft>
                            <a:tabLst>
                              <a:tab pos="180340" algn="l"/>
                              <a:tab pos="540385" algn="l"/>
                            </a:tabLst>
                          </a:pPr>
                          <a:r>
                            <a:rPr lang="en-GB" sz="800" kern="1000" dirty="0">
                              <a:effectLst/>
                            </a:rPr>
                            <a:t>1.4509 bar is only covered in EN 10088-3.</a:t>
                          </a:r>
                          <a:endParaRPr lang="nl-BE" sz="8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545456">
                    <a:tc gridSpan="4">
                      <a:txBody>
                        <a:bodyPr/>
                        <a:lstStyle/>
                        <a:p>
                          <a:pPr>
                            <a:spcBef>
                              <a:spcPts val="200"/>
                            </a:spcBef>
                            <a:spcAft>
                              <a:spcPts val="200"/>
                            </a:spcAft>
                            <a:tabLst>
                              <a:tab pos="180340" algn="l"/>
                              <a:tab pos="540385" algn="l"/>
                            </a:tabLst>
                          </a:pPr>
                          <a:r>
                            <a:rPr lang="fr-BE" sz="900" kern="1000" baseline="30000">
                              <a:effectLst/>
                            </a:rPr>
                            <a:t>1</a:t>
                          </a:r>
                          <a:r>
                            <a:rPr lang="fr-BE" sz="800" kern="1000">
                              <a:effectLst/>
                            </a:rPr>
                            <a:t>	t </a:t>
                          </a:r>
                          <a:r>
                            <a:rPr lang="en-GB" sz="800" kern="1000">
                              <a:effectLst/>
                              <a:sym typeface="Symbol" panose="05050102010706020507" pitchFamily="18" charset="2"/>
                            </a:rPr>
                            <a:t></a:t>
                          </a:r>
                          <a:r>
                            <a:rPr lang="fr-BE" sz="800" kern="1000">
                              <a:effectLst/>
                            </a:rPr>
                            <a:t> 6,4 mm</a:t>
                          </a:r>
                          <a:endParaRPr lang="nl-BE" sz="800" kern="1000">
                            <a:effectLst/>
                          </a:endParaRPr>
                        </a:p>
                        <a:p>
                          <a:pPr>
                            <a:spcBef>
                              <a:spcPts val="200"/>
                            </a:spcBef>
                            <a:spcAft>
                              <a:spcPts val="200"/>
                            </a:spcAft>
                            <a:tabLst>
                              <a:tab pos="180340" algn="l"/>
                              <a:tab pos="540385" algn="l"/>
                            </a:tabLst>
                          </a:pPr>
                          <a:r>
                            <a:rPr lang="fr-BE" sz="900" kern="1000" baseline="30000">
                              <a:effectLst/>
                            </a:rPr>
                            <a:t>2</a:t>
                          </a:r>
                          <a:r>
                            <a:rPr lang="fr-BE" sz="800" kern="1000">
                              <a:effectLst/>
                            </a:rPr>
                            <a:t>	t </a:t>
                          </a:r>
                          <a:r>
                            <a:rPr lang="en-GB" sz="800" kern="1000">
                              <a:effectLst/>
                              <a:sym typeface="Symbol" panose="05050102010706020507" pitchFamily="18" charset="2"/>
                            </a:rPr>
                            <a:t></a:t>
                          </a:r>
                          <a:r>
                            <a:rPr lang="fr-BE" sz="800" kern="1000">
                              <a:effectLst/>
                            </a:rPr>
                            <a:t> 10 mm</a:t>
                          </a:r>
                          <a:endParaRPr lang="nl-BE" sz="800" kern="1000">
                            <a:effectLst/>
                          </a:endParaRPr>
                        </a:p>
                        <a:p>
                          <a:pPr>
                            <a:spcBef>
                              <a:spcPts val="200"/>
                            </a:spcBef>
                            <a:spcAft>
                              <a:spcPts val="200"/>
                            </a:spcAft>
                            <a:tabLst>
                              <a:tab pos="180340" algn="l"/>
                              <a:tab pos="540385" algn="l"/>
                            </a:tabLst>
                          </a:pPr>
                          <a:r>
                            <a:rPr lang="fr-BE" sz="900" kern="1000" baseline="30000">
                              <a:effectLst/>
                            </a:rPr>
                            <a:t>3</a:t>
                          </a:r>
                          <a:r>
                            <a:rPr lang="fr-BE" sz="800" kern="1000" baseline="30000">
                              <a:effectLst/>
                            </a:rPr>
                            <a:t>	</a:t>
                          </a:r>
                          <a:r>
                            <a:rPr lang="fr-BE" sz="800" kern="1000">
                              <a:effectLst/>
                            </a:rPr>
                            <a:t>t or </a:t>
                          </a:r>
                          <a14:m>
                            <m:oMath xmlns:m="http://schemas.openxmlformats.org/officeDocument/2006/math">
                              <m:r>
                                <a:rPr lang="en-GB" sz="800" kern="1000">
                                  <a:effectLst/>
                                  <a:latin typeface="Cambria Math" panose="02040503050406030204" pitchFamily="18" charset="0"/>
                                </a:rPr>
                                <m:t>𝜙</m:t>
                              </m:r>
                            </m:oMath>
                          </a14:m>
                          <a:r>
                            <a:rPr lang="en-GB" sz="800" kern="1000">
                              <a:effectLst/>
                            </a:rPr>
                            <a:t> </a:t>
                          </a:r>
                          <a:r>
                            <a:rPr lang="en-GB" sz="800" kern="1000">
                              <a:effectLst/>
                              <a:sym typeface="Symbol" panose="05050102010706020507" pitchFamily="18" charset="2"/>
                            </a:rPr>
                            <a:t></a:t>
                          </a:r>
                          <a:r>
                            <a:rPr lang="fr-BE" sz="800" kern="1000">
                              <a:effectLst/>
                            </a:rPr>
                            <a:t> 160 mm</a:t>
                          </a:r>
                          <a:endParaRPr lang="nl-BE" sz="8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hMerge="1">
                      <a:txBody>
                        <a:bodyPr/>
                        <a:lstStyle/>
                        <a:p>
                          <a:endParaRPr lang="nl-BE"/>
                        </a:p>
                      </a:txBody>
                      <a:tcPr/>
                    </a:tc>
                    <a:tc hMerge="1">
                      <a:txBody>
                        <a:bodyPr/>
                        <a:lstStyle/>
                        <a:p>
                          <a:endParaRPr lang="nl-BE"/>
                        </a:p>
                      </a:txBody>
                      <a:tcPr/>
                    </a:tc>
                    <a:tc gridSpan="4">
                      <a:txBody>
                        <a:bodyPr/>
                        <a:lstStyle/>
                        <a:p>
                          <a:pPr>
                            <a:spcBef>
                              <a:spcPts val="200"/>
                            </a:spcBef>
                            <a:spcAft>
                              <a:spcPts val="200"/>
                            </a:spcAft>
                            <a:tabLst>
                              <a:tab pos="180340" algn="l"/>
                              <a:tab pos="540385" algn="l"/>
                            </a:tabLst>
                          </a:pPr>
                          <a:r>
                            <a:rPr lang="fr-BE" sz="900" kern="1000" baseline="30000">
                              <a:effectLst/>
                            </a:rPr>
                            <a:t>4</a:t>
                          </a:r>
                          <a:r>
                            <a:rPr lang="fr-BE" sz="800" kern="1000" baseline="30000">
                              <a:effectLst/>
                            </a:rPr>
                            <a:t> 	</a:t>
                          </a:r>
                          <a:r>
                            <a:rPr lang="fr-BE" sz="800" kern="1000">
                              <a:effectLst/>
                            </a:rPr>
                            <a:t>t </a:t>
                          </a:r>
                          <a:r>
                            <a:rPr lang="en-GB" sz="800" kern="1000">
                              <a:effectLst/>
                              <a:sym typeface="Symbol" panose="05050102010706020507" pitchFamily="18" charset="2"/>
                            </a:rPr>
                            <a:t></a:t>
                          </a:r>
                          <a:r>
                            <a:rPr lang="fr-BE" sz="800" kern="1000">
                              <a:effectLst/>
                            </a:rPr>
                            <a:t> 13 mm</a:t>
                          </a:r>
                          <a:endParaRPr lang="nl-BE" sz="800" kern="1000">
                            <a:effectLst/>
                          </a:endParaRPr>
                        </a:p>
                        <a:p>
                          <a:pPr>
                            <a:spcBef>
                              <a:spcPts val="200"/>
                            </a:spcBef>
                            <a:spcAft>
                              <a:spcPts val="200"/>
                            </a:spcAft>
                            <a:tabLst>
                              <a:tab pos="180340" algn="l"/>
                              <a:tab pos="540385" algn="l"/>
                            </a:tabLst>
                          </a:pPr>
                          <a:r>
                            <a:rPr lang="fr-BE" sz="900" kern="1000" baseline="30000">
                              <a:effectLst/>
                            </a:rPr>
                            <a:t>5</a:t>
                          </a:r>
                          <a:r>
                            <a:rPr lang="fr-BE" sz="800" kern="1000" baseline="30000">
                              <a:effectLst/>
                            </a:rPr>
                            <a:t>	</a:t>
                          </a:r>
                          <a:r>
                            <a:rPr lang="fr-BE" sz="800" kern="1000">
                              <a:effectLst/>
                            </a:rPr>
                            <a:t>t </a:t>
                          </a:r>
                          <a:r>
                            <a:rPr lang="en-GB" sz="800" kern="1000">
                              <a:effectLst/>
                              <a:sym typeface="Symbol" panose="05050102010706020507" pitchFamily="18" charset="2"/>
                            </a:rPr>
                            <a:t></a:t>
                          </a:r>
                          <a:r>
                            <a:rPr lang="en-GB" sz="800" kern="1000">
                              <a:effectLst/>
                            </a:rPr>
                            <a:t> </a:t>
                          </a:r>
                          <a:r>
                            <a:rPr lang="fr-BE" sz="800" kern="1000">
                              <a:effectLst/>
                            </a:rPr>
                            <a:t>25 mm</a:t>
                          </a:r>
                          <a:endParaRPr lang="nl-BE" sz="800" kern="1000">
                            <a:effectLst/>
                          </a:endParaRPr>
                        </a:p>
                        <a:p>
                          <a:pPr>
                            <a:spcBef>
                              <a:spcPts val="200"/>
                            </a:spcBef>
                            <a:spcAft>
                              <a:spcPts val="200"/>
                            </a:spcAft>
                            <a:tabLst>
                              <a:tab pos="180340" algn="l"/>
                              <a:tab pos="540385" algn="l"/>
                            </a:tabLst>
                          </a:pPr>
                          <a:r>
                            <a:rPr lang="fr-BE" sz="900" kern="1000" baseline="30000">
                              <a:effectLst/>
                            </a:rPr>
                            <a:t>6 </a:t>
                          </a:r>
                          <a:r>
                            <a:rPr lang="fr-BE" sz="800" kern="1000" baseline="30000">
                              <a:effectLst/>
                            </a:rPr>
                            <a:t>	</a:t>
                          </a:r>
                          <a:r>
                            <a:rPr lang="fr-BE" sz="800" kern="1000">
                              <a:effectLst/>
                            </a:rPr>
                            <a:t>t or </a:t>
                          </a:r>
                          <a14:m>
                            <m:oMath xmlns:m="http://schemas.openxmlformats.org/officeDocument/2006/math">
                              <m:r>
                                <a:rPr lang="en-GB" sz="800" kern="1000">
                                  <a:effectLst/>
                                  <a:latin typeface="Cambria Math" panose="02040503050406030204" pitchFamily="18" charset="0"/>
                                </a:rPr>
                                <m:t>𝜙</m:t>
                              </m:r>
                            </m:oMath>
                          </a14:m>
                          <a:r>
                            <a:rPr lang="en-GB" sz="800" kern="1000">
                              <a:effectLst/>
                            </a:rPr>
                            <a:t> </a:t>
                          </a:r>
                          <a:r>
                            <a:rPr lang="en-GB" sz="800" kern="1000">
                              <a:effectLst/>
                              <a:sym typeface="Symbol" panose="05050102010706020507" pitchFamily="18" charset="2"/>
                            </a:rPr>
                            <a:t></a:t>
                          </a:r>
                          <a:r>
                            <a:rPr lang="fr-BE" sz="800" kern="1000">
                              <a:effectLst/>
                            </a:rPr>
                            <a:t> 100 mm</a:t>
                          </a:r>
                          <a:endParaRPr lang="nl-BE" sz="8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hMerge="1">
                      <a:txBody>
                        <a:bodyPr/>
                        <a:lstStyle/>
                        <a:p>
                          <a:endParaRPr lang="nl-BE"/>
                        </a:p>
                      </a:txBody>
                      <a:tcPr/>
                    </a:tc>
                    <a:tc hMerge="1">
                      <a:txBody>
                        <a:bodyPr/>
                        <a:lstStyle/>
                        <a:p>
                          <a:endParaRPr lang="nl-BE"/>
                        </a:p>
                      </a:txBody>
                      <a:tcPr/>
                    </a:tc>
                    <a:tc gridSpan="5">
                      <a:txBody>
                        <a:bodyPr/>
                        <a:lstStyle/>
                        <a:p>
                          <a:pPr>
                            <a:spcBef>
                              <a:spcPts val="200"/>
                            </a:spcBef>
                            <a:spcAft>
                              <a:spcPts val="200"/>
                            </a:spcAft>
                            <a:tabLst>
                              <a:tab pos="180340" algn="l"/>
                              <a:tab pos="540385" algn="l"/>
                            </a:tabLst>
                          </a:pPr>
                          <a:r>
                            <a:rPr lang="fr-BE" sz="900" kern="1000" baseline="30000" dirty="0">
                              <a:effectLst/>
                            </a:rPr>
                            <a:t>7</a:t>
                          </a:r>
                          <a:r>
                            <a:rPr lang="fr-BE" sz="800" kern="1000" dirty="0">
                              <a:effectLst/>
                            </a:rPr>
                            <a:t>	t or </a:t>
                          </a:r>
                          <a14:m>
                            <m:oMath xmlns:m="http://schemas.openxmlformats.org/officeDocument/2006/math">
                              <m:r>
                                <a:rPr lang="en-GB" sz="800" kern="1000">
                                  <a:effectLst/>
                                  <a:latin typeface="Cambria Math" panose="02040503050406030204" pitchFamily="18" charset="0"/>
                                </a:rPr>
                                <m:t>𝜙</m:t>
                              </m:r>
                            </m:oMath>
                          </a14:m>
                          <a:r>
                            <a:rPr lang="en-GB" sz="800" kern="1000" dirty="0">
                              <a:effectLst/>
                            </a:rPr>
                            <a:t> </a:t>
                          </a:r>
                          <a:r>
                            <a:rPr lang="en-GB" sz="800" kern="1000" dirty="0">
                              <a:effectLst/>
                              <a:sym typeface="Symbol" panose="05050102010706020507" pitchFamily="18" charset="2"/>
                            </a:rPr>
                            <a:t></a:t>
                          </a:r>
                          <a:r>
                            <a:rPr lang="fr-BE" sz="800" kern="1000" dirty="0">
                              <a:effectLst/>
                            </a:rPr>
                            <a:t> 50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8</a:t>
                          </a:r>
                          <a:r>
                            <a:rPr lang="fr-BE" sz="800" kern="1000" dirty="0">
                              <a:effectLst/>
                            </a:rPr>
                            <a:t>	t </a:t>
                          </a:r>
                          <a:r>
                            <a:rPr lang="en-GB" sz="800" kern="1000" dirty="0">
                              <a:effectLst/>
                              <a:sym typeface="Symbol" panose="05050102010706020507" pitchFamily="18" charset="2"/>
                            </a:rPr>
                            <a:t></a:t>
                          </a:r>
                          <a:r>
                            <a:rPr lang="fr-BE" sz="800" kern="1000" dirty="0">
                              <a:effectLst/>
                            </a:rPr>
                            <a:t> 12 mm</a:t>
                          </a:r>
                          <a:endParaRPr lang="nl-BE" sz="800" kern="1000" dirty="0">
                            <a:effectLst/>
                          </a:endParaRPr>
                        </a:p>
                        <a:p>
                          <a:pPr>
                            <a:spcBef>
                              <a:spcPts val="200"/>
                            </a:spcBef>
                            <a:spcAft>
                              <a:spcPts val="200"/>
                            </a:spcAft>
                            <a:tabLst>
                              <a:tab pos="180340" algn="l"/>
                              <a:tab pos="540385" algn="l"/>
                            </a:tabLst>
                          </a:pPr>
                          <a:r>
                            <a:rPr lang="fr-BE" sz="900" kern="1000" baseline="30000" dirty="0">
                              <a:effectLst/>
                            </a:rPr>
                            <a:t>9</a:t>
                          </a:r>
                          <a:r>
                            <a:rPr lang="fr-BE" sz="800" kern="1000" baseline="30000" dirty="0">
                              <a:effectLst/>
                            </a:rPr>
                            <a:t>	</a:t>
                          </a:r>
                          <a:r>
                            <a:rPr lang="fr-BE" sz="800" kern="1000" dirty="0">
                              <a:effectLst/>
                            </a:rPr>
                            <a:t>t </a:t>
                          </a:r>
                          <a:r>
                            <a:rPr lang="en-GB" sz="800" kern="1000" dirty="0">
                              <a:effectLst/>
                              <a:sym typeface="Symbol" panose="05050102010706020507" pitchFamily="18" charset="2"/>
                            </a:rPr>
                            <a:t></a:t>
                          </a:r>
                          <a:r>
                            <a:rPr lang="en-GB" sz="800" kern="1000" dirty="0">
                              <a:effectLst/>
                            </a:rPr>
                            <a:t> </a:t>
                          </a:r>
                          <a:r>
                            <a:rPr lang="fr-BE" sz="800" kern="1000" dirty="0">
                              <a:effectLst/>
                            </a:rPr>
                            <a:t>6 mm</a:t>
                          </a:r>
                          <a:endParaRPr lang="nl-BE" sz="8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mc:Choice>
        <mc:Fallback xmlns="">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016945377"/>
                  </p:ext>
                </p:extLst>
              </p:nvPr>
            </p:nvGraphicFramePr>
            <p:xfrm>
              <a:off x="1653983" y="1010903"/>
              <a:ext cx="5836034" cy="5167470"/>
            </p:xfrm>
            <a:graphic>
              <a:graphicData uri="http://schemas.openxmlformats.org/drawingml/2006/table">
                <a:tbl>
                  <a:tblPr>
                    <a:tableStyleId>{F5AB1C69-6EDB-4FF4-983F-18BD219EF322}</a:tableStyleId>
                  </a:tblPr>
                  <a:tblGrid>
                    <a:gridCol w="582851"/>
                    <a:gridCol w="582851"/>
                    <a:gridCol w="582851"/>
                    <a:gridCol w="499034"/>
                    <a:gridCol w="136257"/>
                    <a:gridCol w="499034"/>
                    <a:gridCol w="478402"/>
                    <a:gridCol w="437783"/>
                    <a:gridCol w="136257"/>
                    <a:gridCol w="494521"/>
                    <a:gridCol w="494521"/>
                    <a:gridCol w="494521"/>
                    <a:gridCol w="417151"/>
                  </a:tblGrid>
                  <a:tr h="143364">
                    <a:tc rowSpan="5">
                      <a:txBody>
                        <a:bodyPr/>
                        <a:lstStyle/>
                        <a:p>
                          <a:pPr>
                            <a:spcBef>
                              <a:spcPts val="200"/>
                            </a:spcBef>
                            <a:spcAft>
                              <a:spcPts val="200"/>
                            </a:spcAft>
                            <a:tabLst>
                              <a:tab pos="180340" algn="l"/>
                              <a:tab pos="540385" algn="l"/>
                            </a:tabLst>
                          </a:pPr>
                          <a:r>
                            <a:rPr lang="en-GB" sz="900" kern="1000" dirty="0">
                              <a:effectLst/>
                            </a:rPr>
                            <a:t> </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rowSpan="5">
                      <a:txBody>
                        <a:bodyPr/>
                        <a:lstStyle/>
                        <a:p>
                          <a:pPr>
                            <a:spcBef>
                              <a:spcPts val="200"/>
                            </a:spcBef>
                            <a:spcAft>
                              <a:spcPts val="200"/>
                            </a:spcAft>
                            <a:tabLst>
                              <a:tab pos="180340" algn="l"/>
                              <a:tab pos="540385" algn="l"/>
                            </a:tabLst>
                          </a:pPr>
                          <a:r>
                            <a:rPr lang="en-GB" sz="900" kern="1000">
                              <a:effectLst/>
                            </a:rPr>
                            <a:t>Grade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11">
                      <a:txBody>
                        <a:bodyPr/>
                        <a:lstStyle/>
                        <a:p>
                          <a:pPr algn="ctr">
                            <a:spcBef>
                              <a:spcPts val="200"/>
                            </a:spcBef>
                            <a:spcAft>
                              <a:spcPts val="200"/>
                            </a:spcAft>
                            <a:tabLst>
                              <a:tab pos="180340" algn="l"/>
                              <a:tab pos="540385" algn="l"/>
                            </a:tabLst>
                          </a:pPr>
                          <a:r>
                            <a:rPr lang="en-GB" sz="900" kern="1000">
                              <a:effectLst/>
                            </a:rPr>
                            <a:t>Product form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a:effectLst/>
                            </a:rPr>
                            <a:t>Cold rolled strip</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Hot rolled strip</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Hot rolled plate</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Bars, rods &amp; sections</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r>
                  <a:tr h="143364">
                    <a:tc vMerge="1">
                      <a:txBody>
                        <a:bodyPr/>
                        <a:lstStyle/>
                        <a:p>
                          <a:endParaRPr lang="nl-BE"/>
                        </a:p>
                      </a:txBody>
                      <a:tcPr/>
                    </a:tc>
                    <a:tc vMerge="1">
                      <a:txBody>
                        <a:bodyPr/>
                        <a:lstStyle/>
                        <a:p>
                          <a:endParaRPr lang="nl-BE"/>
                        </a:p>
                      </a:txBody>
                      <a:tcPr/>
                    </a:tc>
                    <a:tc gridSpan="11">
                      <a:txBody>
                        <a:bodyPr/>
                        <a:lstStyle/>
                        <a:p>
                          <a:pPr algn="ctr">
                            <a:spcBef>
                              <a:spcPts val="200"/>
                            </a:spcBef>
                            <a:spcAft>
                              <a:spcPts val="200"/>
                            </a:spcAft>
                            <a:tabLst>
                              <a:tab pos="180340" algn="l"/>
                              <a:tab pos="540385" algn="l"/>
                            </a:tabLst>
                          </a:pPr>
                          <a:r>
                            <a:rPr lang="en-GB" sz="900" kern="1000">
                              <a:effectLst/>
                            </a:rPr>
                            <a:t>Nominal thickness 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286727">
                    <a:tc vMerge="1">
                      <a:txBody>
                        <a:bodyPr/>
                        <a:lstStyle/>
                        <a:p>
                          <a:endParaRPr lang="nl-BE"/>
                        </a:p>
                      </a:txBody>
                      <a:tcPr/>
                    </a:tc>
                    <a:tc vMerge="1">
                      <a:txBody>
                        <a:bodyPr/>
                        <a:lstStyle/>
                        <a:p>
                          <a:endParaRPr lang="nl-BE"/>
                        </a:p>
                      </a:txBody>
                      <a:tcPr/>
                    </a:tc>
                    <a:tc gridSpan="3">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8</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13,5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4">
                      <a:txBody>
                        <a:bodyPr/>
                        <a:lstStyle/>
                        <a:p>
                          <a:pPr algn="ctr">
                            <a:spcBef>
                              <a:spcPts val="200"/>
                            </a:spcBef>
                            <a:spcAft>
                              <a:spcPts val="200"/>
                            </a:spcAft>
                            <a:tabLst>
                              <a:tab pos="180340" algn="l"/>
                              <a:tab pos="540385" algn="l"/>
                            </a:tabLst>
                          </a:pPr>
                          <a:r>
                            <a:rPr lang="en-GB" sz="900" kern="1000">
                              <a:effectLst/>
                            </a:rPr>
                            <a:t>t </a:t>
                          </a:r>
                          <a:r>
                            <a:rPr lang="en-GB" sz="900" kern="1000">
                              <a:effectLst/>
                              <a:sym typeface="Symbol" panose="05050102010706020507" pitchFamily="18" charset="2"/>
                            </a:rPr>
                            <a:t></a:t>
                          </a:r>
                          <a:r>
                            <a:rPr lang="en-GB" sz="900" kern="1000">
                              <a:effectLst/>
                            </a:rPr>
                            <a:t> 75</a:t>
                          </a:r>
                          <a:r>
                            <a:rPr lang="en-GB" sz="900" kern="1000" spc="-5">
                              <a:effectLst/>
                            </a:rPr>
                            <a:t> </a:t>
                          </a:r>
                          <a:r>
                            <a:rPr lang="en-GB" sz="900" kern="1000">
                              <a:effectLst/>
                            </a:rPr>
                            <a:t>mm</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hMerge="1">
                      <a:txBody>
                        <a:bodyPr/>
                        <a:lstStyle/>
                        <a:p>
                          <a:endParaRPr lang="nl-BE"/>
                        </a:p>
                      </a:txBody>
                      <a:tcPr/>
                    </a:tc>
                    <a:tc hMerge="1">
                      <a:txBody>
                        <a:bodyPr/>
                        <a:lstStyle/>
                        <a:p>
                          <a:endParaRPr lang="nl-BE"/>
                        </a:p>
                      </a:txBody>
                      <a:tcPr/>
                    </a:tc>
                    <a:tc gridSpan="2">
                      <a:txBody>
                        <a:bodyPr/>
                        <a:lstStyle/>
                        <a:p>
                          <a:endParaRPr lang="nl-BE"/>
                        </a:p>
                      </a:txBody>
                      <a:tcPr marL="72212" marR="72212" marT="0" marB="0" anchor="ctr">
                        <a:blipFill rotWithShape="0">
                          <a:blip r:embed="rId3"/>
                          <a:stretch>
                            <a:fillRect l="-539333" t="-210638" r="-1333" b="-1510638"/>
                          </a:stretch>
                        </a:blipFill>
                      </a:tcPr>
                    </a:tc>
                    <a:tc hMerge="1">
                      <a:txBody>
                        <a:bodyPr/>
                        <a:lstStyle/>
                        <a:p>
                          <a:endParaRPr lang="nl-BE"/>
                        </a:p>
                      </a:txBody>
                      <a:tcPr/>
                    </a:tc>
                  </a:tr>
                  <a:tr h="203431">
                    <a:tc vMerge="1">
                      <a:txBody>
                        <a:bodyPr/>
                        <a:lstStyle/>
                        <a:p>
                          <a:endParaRPr lang="nl-BE"/>
                        </a:p>
                      </a:txBody>
                      <a:tcPr/>
                    </a:tc>
                    <a:tc vMerge="1">
                      <a:txBody>
                        <a:bodyPr/>
                        <a:lstStyle/>
                        <a:p>
                          <a:endParaRPr lang="nl-BE"/>
                        </a:p>
                      </a:txBody>
                      <a:tcPr/>
                    </a:tc>
                    <a:tc>
                      <a:txBody>
                        <a:bodyPr/>
                        <a:lstStyle/>
                        <a:p>
                          <a:endParaRPr lang="nl-BE"/>
                        </a:p>
                      </a:txBody>
                      <a:tcPr marL="72212" marR="72212" marT="0" marB="0" anchor="ctr">
                        <a:blipFill rotWithShape="0">
                          <a:blip r:embed="rId3"/>
                          <a:stretch>
                            <a:fillRect l="-200000" t="-429412" r="-701042" b="-1988235"/>
                          </a:stretch>
                        </a:blipFill>
                      </a:tcPr>
                    </a:tc>
                    <a:tc gridSpan="2">
                      <a:txBody>
                        <a:bodyPr/>
                        <a:lstStyle/>
                        <a:p>
                          <a:endParaRPr lang="nl-BE"/>
                        </a:p>
                      </a:txBody>
                      <a:tcPr marL="72212" marR="72212" marT="0" marB="0" anchor="ctr">
                        <a:blipFill rotWithShape="0">
                          <a:blip r:embed="rId3"/>
                          <a:stretch>
                            <a:fillRect l="-276923" t="-429412" r="-547115" b="-1988235"/>
                          </a:stretch>
                        </a:blipFill>
                      </a:tcPr>
                    </a:tc>
                    <a:tc hMerge="1">
                      <a:txBody>
                        <a:bodyPr/>
                        <a:lstStyle/>
                        <a:p>
                          <a:endParaRPr lang="nl-BE"/>
                        </a:p>
                      </a:txBody>
                      <a:tcPr/>
                    </a:tc>
                    <a:tc>
                      <a:txBody>
                        <a:bodyPr/>
                        <a:lstStyle/>
                        <a:p>
                          <a:endParaRPr lang="nl-BE"/>
                        </a:p>
                      </a:txBody>
                      <a:tcPr marL="72212" marR="72212" marT="0" marB="0" anchor="ctr">
                        <a:blipFill rotWithShape="0">
                          <a:blip r:embed="rId3"/>
                          <a:stretch>
                            <a:fillRect l="-478049" t="-429412" r="-593902" b="-1988235"/>
                          </a:stretch>
                        </a:blipFill>
                      </a:tcPr>
                    </a:tc>
                    <a:tc>
                      <a:txBody>
                        <a:bodyPr/>
                        <a:lstStyle/>
                        <a:p>
                          <a:endParaRPr lang="nl-BE"/>
                        </a:p>
                      </a:txBody>
                      <a:tcPr marL="72212" marR="72212" marT="0" marB="0" anchor="ctr">
                        <a:blipFill rotWithShape="0">
                          <a:blip r:embed="rId3"/>
                          <a:stretch>
                            <a:fillRect l="-600000" t="-429412" r="-516456" b="-1988235"/>
                          </a:stretch>
                        </a:blipFill>
                      </a:tcPr>
                    </a:tc>
                    <a:tc gridSpan="3">
                      <a:txBody>
                        <a:bodyPr/>
                        <a:lstStyle/>
                        <a:p>
                          <a:endParaRPr lang="nl-BE"/>
                        </a:p>
                      </a:txBody>
                      <a:tcPr marL="72212" marR="72212" marT="0" marB="0" anchor="ctr">
                        <a:blipFill rotWithShape="0">
                          <a:blip r:embed="rId3"/>
                          <a:stretch>
                            <a:fillRect l="-316000" t="-429412" r="-133143" b="-1988235"/>
                          </a:stretch>
                        </a:blipFill>
                      </a:tcPr>
                    </a:tc>
                    <a:tc hMerge="1">
                      <a:txBody>
                        <a:bodyPr/>
                        <a:lstStyle/>
                        <a:p>
                          <a:endParaRPr lang="nl-BE"/>
                        </a:p>
                      </a:txBody>
                      <a:tcPr/>
                    </a:tc>
                    <a:tc hMerge="1">
                      <a:txBody>
                        <a:bodyPr/>
                        <a:lstStyle/>
                        <a:p>
                          <a:endParaRPr lang="nl-BE"/>
                        </a:p>
                      </a:txBody>
                      <a:tcPr/>
                    </a:tc>
                    <a:tc>
                      <a:txBody>
                        <a:bodyPr/>
                        <a:lstStyle/>
                        <a:p>
                          <a:endParaRPr lang="nl-BE"/>
                        </a:p>
                      </a:txBody>
                      <a:tcPr marL="72212" marR="72212" marT="0" marB="0" anchor="ctr">
                        <a:blipFill rotWithShape="0">
                          <a:blip r:embed="rId3"/>
                          <a:stretch>
                            <a:fillRect l="-898765" t="-429412" r="-187654" b="-1988235"/>
                          </a:stretch>
                        </a:blipFill>
                      </a:tcPr>
                    </a:tc>
                    <a:tc>
                      <a:txBody>
                        <a:bodyPr/>
                        <a:lstStyle/>
                        <a:p>
                          <a:endParaRPr lang="nl-BE"/>
                        </a:p>
                      </a:txBody>
                      <a:tcPr marL="72212" marR="72212" marT="0" marB="0" anchor="ctr">
                        <a:blipFill rotWithShape="0">
                          <a:blip r:embed="rId3"/>
                          <a:stretch>
                            <a:fillRect l="-986585" t="-429412" r="-85366" b="-1988235"/>
                          </a:stretch>
                        </a:blipFill>
                      </a:tcPr>
                    </a:tc>
                    <a:tc>
                      <a:txBody>
                        <a:bodyPr/>
                        <a:lstStyle/>
                        <a:p>
                          <a:endParaRPr lang="nl-BE"/>
                        </a:p>
                      </a:txBody>
                      <a:tcPr marL="72212" marR="72212" marT="0" marB="0" anchor="ctr">
                        <a:blipFill rotWithShape="0">
                          <a:blip r:embed="rId3"/>
                          <a:stretch>
                            <a:fillRect l="-1310294" t="-429412" r="-2941" b="-1988235"/>
                          </a:stretch>
                        </a:blipFill>
                      </a:tcPr>
                    </a:tc>
                  </a:tr>
                  <a:tr h="143364">
                    <a:tc rowSpan="7">
                      <a:txBody>
                        <a:bodyPr/>
                        <a:lstStyle/>
                        <a:p>
                          <a:pPr marL="71755" marR="71755" algn="ctr">
                            <a:spcBef>
                              <a:spcPts val="200"/>
                            </a:spcBef>
                            <a:spcAft>
                              <a:spcPts val="200"/>
                            </a:spcAft>
                            <a:tabLst>
                              <a:tab pos="180340" algn="l"/>
                              <a:tab pos="540385" algn="l"/>
                            </a:tabLst>
                          </a:pPr>
                          <a:r>
                            <a:rPr lang="en-GB" sz="900" kern="1000">
                              <a:effectLst/>
                            </a:rPr>
                            <a:t>Austenitic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1.4301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210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1.4307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220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175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1.4318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330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1.4404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530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1.4541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190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1.4571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520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88910">
                    <a:tc rowSpan="6">
                      <a:txBody>
                        <a:bodyPr/>
                        <a:lstStyle/>
                        <a:p>
                          <a:pPr marL="71755" marR="71755" algn="ctr">
                            <a:spcBef>
                              <a:spcPts val="200"/>
                            </a:spcBef>
                            <a:spcAft>
                              <a:spcPts val="200"/>
                            </a:spcAft>
                            <a:tabLst>
                              <a:tab pos="180340" algn="l"/>
                              <a:tab pos="540385" algn="l"/>
                            </a:tabLst>
                          </a:pPr>
                          <a:r>
                            <a:rPr lang="en-GB" sz="900" kern="1000">
                              <a:effectLst/>
                            </a:rPr>
                            <a:t>Duplex</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480 </a:t>
                          </a:r>
                          <a:r>
                            <a:rPr lang="en-GB" sz="900" kern="1000" baseline="30000" dirty="0">
                              <a:effectLst/>
                            </a:rPr>
                            <a:t>2</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380 </a:t>
                          </a:r>
                          <a:r>
                            <a:rPr lang="en-GB" sz="900" kern="1000" baseline="30000">
                              <a:effectLst/>
                            </a:rPr>
                            <a:t>3</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1.4162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530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1.4362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500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700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1.4482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700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480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660 </a:t>
                          </a:r>
                          <a:r>
                            <a:rPr lang="en-GB" sz="900" kern="1000" baseline="30000">
                              <a:effectLst/>
                            </a:rPr>
                            <a:t>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450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650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400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1.4662</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550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a:effectLst/>
                            </a:rPr>
                            <a:t>750 </a:t>
                          </a:r>
                          <a:r>
                            <a:rPr lang="en-GB" sz="900" kern="1000" baseline="30000">
                              <a:effectLst/>
                            </a:rPr>
                            <a:t>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550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750</a:t>
                          </a:r>
                          <a:r>
                            <a:rPr lang="en-GB" sz="900" kern="1000" baseline="30000">
                              <a:effectLst/>
                            </a:rPr>
                            <a:t> 4</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gridSpan="2">
                      <a:txBody>
                        <a:bodyPr/>
                        <a:lstStyle/>
                        <a:p>
                          <a:pPr algn="ctr">
                            <a:spcBef>
                              <a:spcPts val="200"/>
                            </a:spcBef>
                            <a:spcAft>
                              <a:spcPts val="200"/>
                            </a:spcAft>
                            <a:tabLst>
                              <a:tab pos="180340" algn="l"/>
                              <a:tab pos="540385" algn="l"/>
                            </a:tabLst>
                          </a:pPr>
                          <a:r>
                            <a:rPr lang="en-GB" sz="900" kern="1000" dirty="0">
                              <a:effectLst/>
                            </a:rPr>
                            <a:t>480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680</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450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c>
                      <a:txBody>
                        <a:bodyPr/>
                        <a:lstStyle/>
                        <a:p>
                          <a:pPr algn="ctr">
                            <a:spcBef>
                              <a:spcPts val="200"/>
                            </a:spcBef>
                            <a:spcAft>
                              <a:spcPts val="200"/>
                            </a:spcAft>
                            <a:tabLst>
                              <a:tab pos="180340" algn="l"/>
                              <a:tab pos="540385" algn="l"/>
                            </a:tabLst>
                          </a:pPr>
                          <a:r>
                            <a:rPr lang="en-GB" sz="900" kern="1000">
                              <a:effectLst/>
                            </a:rPr>
                            <a:t>650</a:t>
                          </a:r>
                          <a:r>
                            <a:rPr lang="en-GB" sz="700" kern="1000">
                              <a:effectLst/>
                            </a:rPr>
                            <a:t>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tc>
                  </a:tr>
                  <a:tr h="143364">
                    <a:tc rowSpan="5">
                      <a:txBody>
                        <a:bodyPr/>
                        <a:lstStyle/>
                        <a:p>
                          <a:pPr algn="ctr">
                            <a:spcBef>
                              <a:spcPts val="200"/>
                            </a:spcBef>
                            <a:spcAft>
                              <a:spcPts val="200"/>
                            </a:spcAft>
                            <a:tabLst>
                              <a:tab pos="180340" algn="l"/>
                              <a:tab pos="540385" algn="l"/>
                            </a:tabLst>
                          </a:pPr>
                          <a:r>
                            <a:rPr lang="en-GB" sz="900" kern="1000">
                              <a:effectLst/>
                            </a:rPr>
                            <a:t>Ferritic</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vert="vert270" anchor="ctr"/>
                    </a:tc>
                    <a:tc>
                      <a:txBody>
                        <a:bodyPr/>
                        <a:lstStyle/>
                        <a:p>
                          <a:pPr>
                            <a:spcBef>
                              <a:spcPts val="200"/>
                            </a:spcBef>
                            <a:spcAft>
                              <a:spcPts val="200"/>
                            </a:spcAft>
                            <a:tabLst>
                              <a:tab pos="180340" algn="l"/>
                              <a:tab pos="540385" algn="l"/>
                            </a:tabLst>
                          </a:pPr>
                          <a:r>
                            <a:rPr lang="en-GB" sz="900" kern="1000">
                              <a:effectLst/>
                            </a:rPr>
                            <a:t>1.4003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250 </a:t>
                          </a:r>
                          <a:r>
                            <a:rPr lang="en-GB" sz="900" kern="1000" baseline="30000">
                              <a:effectLst/>
                            </a:rPr>
                            <a:t>5</a:t>
                          </a:r>
                          <a:r>
                            <a:rPr lang="en-GB" sz="700" kern="1000">
                              <a:effectLst/>
                            </a:rPr>
                            <a:t> </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450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260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1.4016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260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450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dirty="0">
                              <a:effectLst/>
                            </a:rPr>
                            <a:t>430 </a:t>
                          </a:r>
                          <a:r>
                            <a:rPr lang="en-GB" sz="900" kern="1000" baseline="30000" dirty="0">
                              <a:effectLst/>
                            </a:rPr>
                            <a:t>5</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240 </a:t>
                          </a:r>
                          <a:r>
                            <a:rPr lang="en-GB" sz="900" kern="1000" baseline="30000" dirty="0">
                              <a:effectLst/>
                            </a:rPr>
                            <a:t>6</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6</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1.4509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430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200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420 </a:t>
                          </a:r>
                          <a:r>
                            <a:rPr lang="en-GB" sz="900" kern="1000" baseline="30000">
                              <a:effectLst/>
                            </a:rPr>
                            <a:t>3</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1.4521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300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420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280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dirty="0">
                              <a:effectLst/>
                            </a:rPr>
                            <a:t>280</a:t>
                          </a:r>
                          <a:r>
                            <a:rPr lang="en-GB" sz="900" kern="1000" baseline="30000" dirty="0">
                              <a:effectLst/>
                            </a:rPr>
                            <a:t> 8</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420</a:t>
                          </a:r>
                          <a:r>
                            <a:rPr lang="en-GB" sz="900" kern="1000" baseline="30000">
                              <a:effectLst/>
                            </a:rPr>
                            <a:t> 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dirty="0">
                              <a:effectLst/>
                            </a:rPr>
                            <a:t>-</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143364">
                    <a:tc vMerge="1">
                      <a:txBody>
                        <a:bodyPr/>
                        <a:lstStyle/>
                        <a:p>
                          <a:endParaRPr lang="nl-BE"/>
                        </a:p>
                      </a:txBody>
                      <a:tcPr/>
                    </a:tc>
                    <a:tc>
                      <a:txBody>
                        <a:bodyPr/>
                        <a:lstStyle/>
                        <a:p>
                          <a:pPr>
                            <a:spcBef>
                              <a:spcPts val="200"/>
                            </a:spcBef>
                            <a:spcAft>
                              <a:spcPts val="200"/>
                            </a:spcAft>
                            <a:tabLst>
                              <a:tab pos="180340" algn="l"/>
                              <a:tab pos="540385" algn="l"/>
                            </a:tabLst>
                          </a:pPr>
                          <a:r>
                            <a:rPr lang="en-GB" sz="900" kern="1000">
                              <a:effectLst/>
                            </a:rPr>
                            <a:t>1.4621</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5</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9</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230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a:effectLst/>
                            </a:rPr>
                            <a:t>400 </a:t>
                          </a:r>
                          <a:r>
                            <a:rPr lang="en-GB" sz="900" kern="1000" baseline="30000">
                              <a:effectLst/>
                            </a:rPr>
                            <a:t>8</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gridSpan="2">
                      <a:txBody>
                        <a:bodyPr/>
                        <a:lstStyle/>
                        <a:p>
                          <a:pPr algn="ctr">
                            <a:spcBef>
                              <a:spcPts val="200"/>
                            </a:spcBef>
                            <a:spcAft>
                              <a:spcPts val="200"/>
                            </a:spcAft>
                            <a:tabLst>
                              <a:tab pos="180340" algn="l"/>
                              <a:tab pos="540385" algn="l"/>
                            </a:tabLst>
                          </a:pPr>
                          <a:r>
                            <a:rPr lang="en-GB" sz="900" kern="1000">
                              <a:effectLst/>
                            </a:rPr>
                            <a:t>-</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hMerge="1">
                      <a:txBody>
                        <a:bodyPr/>
                        <a:lstStyle/>
                        <a:p>
                          <a:endParaRPr lang="nl-BE"/>
                        </a:p>
                      </a:txBody>
                      <a:tcPr/>
                    </a:tc>
                    <a:tc>
                      <a:txBody>
                        <a:bodyPr/>
                        <a:lstStyle/>
                        <a:p>
                          <a:pPr algn="ctr">
                            <a:spcBef>
                              <a:spcPts val="200"/>
                            </a:spcBef>
                            <a:spcAft>
                              <a:spcPts val="200"/>
                            </a:spcAft>
                            <a:tabLst>
                              <a:tab pos="180340" algn="l"/>
                              <a:tab pos="540385" algn="l"/>
                            </a:tabLst>
                          </a:pPr>
                          <a:r>
                            <a:rPr lang="en-GB" sz="900" kern="1000">
                              <a:effectLst/>
                            </a:rPr>
                            <a:t>240 </a:t>
                          </a:r>
                          <a:r>
                            <a:rPr lang="en-GB" sz="900" kern="1000" baseline="30000">
                              <a:effectLst/>
                            </a:rPr>
                            <a:t>7</a:t>
                          </a:r>
                          <a:endParaRPr lang="nl-BE" sz="9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c>
                      <a:txBody>
                        <a:bodyPr/>
                        <a:lstStyle/>
                        <a:p>
                          <a:pPr algn="ctr">
                            <a:spcBef>
                              <a:spcPts val="200"/>
                            </a:spcBef>
                            <a:spcAft>
                              <a:spcPts val="200"/>
                            </a:spcAft>
                            <a:tabLst>
                              <a:tab pos="180340" algn="l"/>
                              <a:tab pos="540385" algn="l"/>
                            </a:tabLst>
                          </a:pPr>
                          <a:r>
                            <a:rPr lang="en-GB" sz="900" kern="1000" dirty="0">
                              <a:effectLst/>
                            </a:rPr>
                            <a:t>420 </a:t>
                          </a:r>
                          <a:r>
                            <a:rPr lang="en-GB" sz="900" kern="1000" baseline="30000" dirty="0">
                              <a:effectLst/>
                            </a:rPr>
                            <a:t>7</a:t>
                          </a:r>
                          <a:endParaRPr lang="nl-BE" sz="9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212" marR="72212" marT="0" marB="0" anchor="ctr"/>
                    </a:tc>
                  </a:tr>
                  <a:tr h="932303">
                    <a:tc gridSpan="13">
                      <a:txBody>
                        <a:bodyPr/>
                        <a:lstStyle/>
                        <a:p>
                          <a:endParaRPr lang="nl-BE"/>
                        </a:p>
                      </a:txBody>
                      <a:tcPr marL="72212" marR="72212" marT="0" marB="0" anchor="ctr">
                        <a:blipFill rotWithShape="0">
                          <a:blip r:embed="rId3"/>
                          <a:stretch>
                            <a:fillRect l="-104" t="-399346" r="-209" b="-60131"/>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545456">
                    <a:tc gridSpan="4">
                      <a:txBody>
                        <a:bodyPr/>
                        <a:lstStyle/>
                        <a:p>
                          <a:endParaRPr lang="nl-BE"/>
                        </a:p>
                      </a:txBody>
                      <a:tcPr marL="72212" marR="72212" marT="0" marB="0">
                        <a:blipFill rotWithShape="0">
                          <a:blip r:embed="rId3"/>
                          <a:stretch>
                            <a:fillRect l="-271" t="-848889" r="-160163" b="-2222"/>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gridSpan="4">
                      <a:txBody>
                        <a:bodyPr/>
                        <a:lstStyle/>
                        <a:p>
                          <a:endParaRPr lang="nl-BE"/>
                        </a:p>
                      </a:txBody>
                      <a:tcPr marL="72212" marR="72212" marT="0" marB="0">
                        <a:blipFill rotWithShape="0">
                          <a:blip r:embed="rId3"/>
                          <a:stretch>
                            <a:fillRect l="-145098" t="-848889" r="-131765" b="-2222"/>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gridSpan="5">
                      <a:txBody>
                        <a:bodyPr/>
                        <a:lstStyle/>
                        <a:p>
                          <a:endParaRPr lang="nl-BE"/>
                        </a:p>
                      </a:txBody>
                      <a:tcPr marL="72212" marR="72212" marT="0" marB="0">
                        <a:blipFill rotWithShape="0">
                          <a:blip r:embed="rId3"/>
                          <a:stretch>
                            <a:fillRect l="-187126" t="-848889" r="-599" b="-2222"/>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mc:Fallback>
      </mc:AlternateContent>
    </p:spTree>
    <p:extLst>
      <p:ext uri="{BB962C8B-B14F-4D97-AF65-F5344CB8AC3E}">
        <p14:creationId xmlns:p14="http://schemas.microsoft.com/office/powerpoint/2010/main" val="320732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Section C</a:t>
            </a:r>
            <a:r>
              <a:rPr lang="en-GB" sz="4000" dirty="0" smtClean="0"/>
              <a:t>lassification </a:t>
            </a:r>
            <a:r>
              <a:rPr lang="en-GB" sz="4000" dirty="0"/>
              <a:t>&amp; </a:t>
            </a:r>
            <a:r>
              <a:rPr lang="en-GB" sz="4000" dirty="0" smtClean="0"/>
              <a:t>Local Buckling</a:t>
            </a:r>
            <a:endParaRPr lang="en-GB" sz="4000" dirty="0"/>
          </a:p>
        </p:txBody>
      </p:sp>
      <p:sp>
        <p:nvSpPr>
          <p:cNvPr id="3" name="Content Placeholder 2"/>
          <p:cNvSpPr>
            <a:spLocks noGrp="1"/>
          </p:cNvSpPr>
          <p:nvPr>
            <p:ph idx="1"/>
          </p:nvPr>
        </p:nvSpPr>
        <p:spPr>
          <a:xfrm>
            <a:off x="525992" y="1190624"/>
            <a:ext cx="8092016" cy="4879975"/>
          </a:xfrm>
        </p:spPr>
        <p:txBody>
          <a:bodyPr/>
          <a:lstStyle/>
          <a:p>
            <a:pPr marL="0" indent="0">
              <a:buNone/>
            </a:pPr>
            <a:r>
              <a:rPr lang="en-GB" sz="2400" dirty="0"/>
              <a:t>In compression, because of small thicknesses, the behaviour of </a:t>
            </a:r>
            <a:r>
              <a:rPr lang="en-GB" sz="2400" b="1" dirty="0"/>
              <a:t>plates </a:t>
            </a:r>
            <a:r>
              <a:rPr lang="en-GB" sz="2400" dirty="0"/>
              <a:t>is affected by instability phenomena called </a:t>
            </a:r>
            <a:r>
              <a:rPr lang="en-GB" sz="2400" b="1" dirty="0"/>
              <a:t>LOCAL buckling</a:t>
            </a:r>
            <a:r>
              <a:rPr lang="en-GB" sz="2400" dirty="0"/>
              <a:t>. </a:t>
            </a:r>
            <a:endParaRPr lang="en-GB" sz="2400" dirty="0" smtClean="0"/>
          </a:p>
          <a:p>
            <a:pPr marL="0" indent="0">
              <a:buNone/>
            </a:pPr>
            <a:r>
              <a:rPr lang="en-GB" sz="2400" dirty="0" smtClean="0"/>
              <a:t>Local </a:t>
            </a:r>
            <a:r>
              <a:rPr lang="en-GB" sz="2400" dirty="0"/>
              <a:t>buckling prevents the </a:t>
            </a:r>
            <a:br>
              <a:rPr lang="en-GB" sz="2400" dirty="0"/>
            </a:br>
            <a:r>
              <a:rPr lang="en-GB" sz="2400" dirty="0" smtClean="0"/>
              <a:t>cross-section </a:t>
            </a:r>
            <a:r>
              <a:rPr lang="en-GB" sz="2400" dirty="0"/>
              <a:t>to attain the </a:t>
            </a:r>
            <a:br>
              <a:rPr lang="en-GB" sz="2400" dirty="0"/>
            </a:br>
            <a:r>
              <a:rPr lang="en-GB" sz="2400" b="1" dirty="0" smtClean="0"/>
              <a:t>elastic </a:t>
            </a:r>
            <a:r>
              <a:rPr lang="en-GB" sz="2400" b="1" dirty="0"/>
              <a:t>resistance</a:t>
            </a:r>
            <a:endParaRPr lang="fr-FR" sz="2400" b="1" dirty="0"/>
          </a:p>
          <a:p>
            <a:pPr marL="0" indent="0">
              <a:buNone/>
            </a:pPr>
            <a:endParaRPr lang="en-GB" sz="2400" dirty="0"/>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pic>
        <p:nvPicPr>
          <p:cNvPr id="4" name="Image 95" descr="Capture d’écran 2012-03-30 à 10.26.12.png"/>
          <p:cNvPicPr>
            <a:picLocks noChangeAspect="1"/>
          </p:cNvPicPr>
          <p:nvPr/>
        </p:nvPicPr>
        <p:blipFill>
          <a:blip r:embed="rId3"/>
          <a:srcRect/>
          <a:stretch>
            <a:fillRect/>
          </a:stretch>
        </p:blipFill>
        <p:spPr bwMode="auto">
          <a:xfrm>
            <a:off x="4402847" y="2174939"/>
            <a:ext cx="4215161" cy="3777782"/>
          </a:xfrm>
          <a:prstGeom prst="rect">
            <a:avLst/>
          </a:prstGeom>
          <a:noFill/>
          <a:ln w="9525">
            <a:noFill/>
            <a:miter lim="800000"/>
            <a:headEnd/>
            <a:tailEnd/>
          </a:ln>
        </p:spPr>
      </p:pic>
    </p:spTree>
    <p:extLst>
      <p:ext uri="{BB962C8B-B14F-4D97-AF65-F5344CB8AC3E}">
        <p14:creationId xmlns:p14="http://schemas.microsoft.com/office/powerpoint/2010/main" val="3163284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Section </a:t>
            </a:r>
            <a:r>
              <a:rPr lang="en-GB" sz="4000" dirty="0" smtClean="0"/>
              <a:t>Classification </a:t>
            </a:r>
            <a:r>
              <a:rPr lang="en-GB" sz="4000" dirty="0"/>
              <a:t>&amp; </a:t>
            </a:r>
            <a:r>
              <a:rPr lang="en-GB" sz="4000" dirty="0" smtClean="0"/>
              <a:t>Local Buckling</a:t>
            </a:r>
            <a:endParaRPr lang="en-GB" sz="4000" dirty="0"/>
          </a:p>
        </p:txBody>
      </p:sp>
      <p:sp>
        <p:nvSpPr>
          <p:cNvPr id="3" name="Content Placeholder 2"/>
          <p:cNvSpPr>
            <a:spLocks noGrp="1"/>
          </p:cNvSpPr>
          <p:nvPr>
            <p:ph idx="1"/>
          </p:nvPr>
        </p:nvSpPr>
        <p:spPr>
          <a:xfrm>
            <a:off x="525991" y="1190624"/>
            <a:ext cx="8461891" cy="4879975"/>
          </a:xfrm>
        </p:spPr>
        <p:txBody>
          <a:bodyPr/>
          <a:lstStyle/>
          <a:p>
            <a:pPr marL="0" indent="0">
              <a:buNone/>
            </a:pPr>
            <a:r>
              <a:rPr lang="en-GB" sz="2400" b="1" dirty="0"/>
              <a:t>Classification </a:t>
            </a:r>
            <a:r>
              <a:rPr lang="en-GB" sz="2400" dirty="0"/>
              <a:t>is required to decide about the type of cross-section verification:</a:t>
            </a:r>
          </a:p>
          <a:p>
            <a:pPr lvl="1">
              <a:buFont typeface="Calibri" panose="020F0502020204030204" pitchFamily="34" charset="0"/>
              <a:buChar char="‒"/>
            </a:pPr>
            <a:r>
              <a:rPr lang="en-GB" sz="2000" b="1" dirty="0"/>
              <a:t>Elastic </a:t>
            </a:r>
            <a:r>
              <a:rPr lang="en-GB" sz="2000" dirty="0"/>
              <a:t>verification</a:t>
            </a:r>
          </a:p>
          <a:p>
            <a:pPr lvl="1">
              <a:buFont typeface="Calibri" panose="020F0502020204030204" pitchFamily="34" charset="0"/>
              <a:buChar char="‒"/>
            </a:pPr>
            <a:r>
              <a:rPr lang="en-GB" sz="2000" b="1" dirty="0"/>
              <a:t>Plastic </a:t>
            </a:r>
            <a:r>
              <a:rPr lang="en-GB" sz="2000" dirty="0"/>
              <a:t>(or partial plastic) verification</a:t>
            </a:r>
          </a:p>
          <a:p>
            <a:pPr lvl="1">
              <a:buFont typeface="Calibri" panose="020F0502020204030204" pitchFamily="34" charset="0"/>
              <a:buChar char="‒"/>
            </a:pPr>
            <a:r>
              <a:rPr lang="en-GB" sz="2000" b="1" dirty="0"/>
              <a:t>Effective </a:t>
            </a:r>
            <a:r>
              <a:rPr lang="en-GB" sz="2000" dirty="0"/>
              <a:t>cross-section properties (‘reduced’ cross-section properties: </a:t>
            </a:r>
            <a:r>
              <a:rPr lang="en-GB" sz="2000" dirty="0" err="1"/>
              <a:t>A</a:t>
            </a:r>
            <a:r>
              <a:rPr lang="en-GB" sz="2000" baseline="-25000" dirty="0" err="1"/>
              <a:t>eff</a:t>
            </a:r>
            <a:r>
              <a:rPr lang="en-GB" sz="2000" baseline="-25000" dirty="0"/>
              <a:t> </a:t>
            </a:r>
            <a:r>
              <a:rPr lang="en-GB" sz="2000" dirty="0"/>
              <a:t>and </a:t>
            </a:r>
            <a:r>
              <a:rPr lang="en-GB" sz="2000" dirty="0" err="1"/>
              <a:t>I</a:t>
            </a:r>
            <a:r>
              <a:rPr lang="en-GB" sz="2000" baseline="-25000" dirty="0" err="1"/>
              <a:t>eff</a:t>
            </a:r>
            <a:r>
              <a:rPr lang="en-GB" sz="2000" dirty="0"/>
              <a:t>)</a:t>
            </a:r>
            <a:endParaRPr lang="en-GB" sz="2000" baseline="-25000" dirty="0"/>
          </a:p>
          <a:p>
            <a:pPr marL="0" indent="0">
              <a:buNone/>
            </a:pPr>
            <a:r>
              <a:rPr lang="en-GB" sz="1800" b="1" dirty="0" smtClean="0"/>
              <a:t/>
            </a:r>
            <a:br>
              <a:rPr lang="en-GB" sz="1800" b="1" dirty="0" smtClean="0"/>
            </a:br>
            <a:r>
              <a:rPr lang="en-GB" sz="1800" b="1" dirty="0" smtClean="0"/>
              <a:t>Class 1 </a:t>
            </a:r>
            <a:r>
              <a:rPr lang="en-GB" sz="1800" b="1" dirty="0"/>
              <a:t>can form a plastic hinge</a:t>
            </a:r>
            <a:r>
              <a:rPr lang="en-GB" sz="1800" dirty="0"/>
              <a:t>, have sufficient rotation </a:t>
            </a:r>
            <a:r>
              <a:rPr lang="en-GB" sz="1800" dirty="0" smtClean="0"/>
              <a:t>capacity</a:t>
            </a:r>
            <a:endParaRPr lang="en-GB" sz="1800" dirty="0"/>
          </a:p>
          <a:p>
            <a:pPr marL="0" indent="0">
              <a:buNone/>
            </a:pPr>
            <a:r>
              <a:rPr lang="en-GB" sz="1800" b="1" dirty="0"/>
              <a:t>Class </a:t>
            </a:r>
            <a:r>
              <a:rPr lang="en-GB" sz="1800" b="1" dirty="0" smtClean="0"/>
              <a:t>2 </a:t>
            </a:r>
            <a:r>
              <a:rPr lang="en-GB" sz="1800" dirty="0"/>
              <a:t>cross-sections are those which </a:t>
            </a:r>
            <a:r>
              <a:rPr lang="en-GB" sz="1800" b="1" dirty="0"/>
              <a:t>can develop </a:t>
            </a:r>
            <a:r>
              <a:rPr lang="en-GB" sz="1800" dirty="0"/>
              <a:t>their </a:t>
            </a:r>
            <a:r>
              <a:rPr lang="en-GB" sz="1800" b="1" dirty="0"/>
              <a:t>plastic moment </a:t>
            </a:r>
            <a:r>
              <a:rPr lang="en-GB" sz="1800" dirty="0"/>
              <a:t>resistance, but have limited rotation capacity because of local buckling</a:t>
            </a:r>
          </a:p>
          <a:p>
            <a:pPr marL="0" indent="0">
              <a:buNone/>
            </a:pPr>
            <a:r>
              <a:rPr lang="en-GB" sz="1800" b="1" dirty="0" smtClean="0"/>
              <a:t>Class 3 </a:t>
            </a:r>
            <a:r>
              <a:rPr lang="en-GB" sz="1800" dirty="0"/>
              <a:t>cross-sections are those in which the stress in the extreme compression fibre of the steel member assuming an elastic distribution of stresses </a:t>
            </a:r>
            <a:r>
              <a:rPr lang="en-GB" sz="1800" b="1" dirty="0"/>
              <a:t>can reach the yield strength</a:t>
            </a:r>
            <a:r>
              <a:rPr lang="en-GB" sz="1800" dirty="0"/>
              <a:t>, but local buckling is liable to prevent development of the plastic moment resistance</a:t>
            </a:r>
          </a:p>
          <a:p>
            <a:pPr marL="0" indent="0">
              <a:buNone/>
            </a:pPr>
            <a:r>
              <a:rPr lang="en-GB" sz="1800" b="1" dirty="0" smtClean="0"/>
              <a:t>Class </a:t>
            </a:r>
            <a:r>
              <a:rPr lang="en-GB" sz="1800" b="1" dirty="0"/>
              <a:t>4 </a:t>
            </a:r>
            <a:r>
              <a:rPr lang="en-GB" sz="1800" dirty="0"/>
              <a:t>cross-sections are those in which </a:t>
            </a:r>
            <a:r>
              <a:rPr lang="en-GB" sz="1800" b="1" dirty="0"/>
              <a:t>local buckling </a:t>
            </a:r>
            <a:r>
              <a:rPr lang="en-GB" sz="1800" dirty="0"/>
              <a:t>will occur </a:t>
            </a:r>
            <a:r>
              <a:rPr lang="en-GB" sz="1800" b="1" dirty="0"/>
              <a:t>before </a:t>
            </a:r>
            <a:r>
              <a:rPr lang="en-GB" sz="1800" dirty="0"/>
              <a:t>the attainment of </a:t>
            </a:r>
            <a:r>
              <a:rPr lang="en-GB" sz="1800" b="1" dirty="0"/>
              <a:t>yield stress </a:t>
            </a:r>
            <a:r>
              <a:rPr lang="en-GB" sz="1800" dirty="0"/>
              <a:t>in one or more parts of the cross-section</a:t>
            </a:r>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spTree>
    <p:extLst>
      <p:ext uri="{BB962C8B-B14F-4D97-AF65-F5344CB8AC3E}">
        <p14:creationId xmlns:p14="http://schemas.microsoft.com/office/powerpoint/2010/main" val="1576986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Section Classification &amp; Local Buckling</a:t>
            </a:r>
          </a:p>
        </p:txBody>
      </p:sp>
      <p:sp>
        <p:nvSpPr>
          <p:cNvPr id="3" name="Content Placeholder 2"/>
          <p:cNvSpPr>
            <a:spLocks noGrp="1"/>
          </p:cNvSpPr>
          <p:nvPr>
            <p:ph idx="1"/>
          </p:nvPr>
        </p:nvSpPr>
        <p:spPr>
          <a:xfrm>
            <a:off x="525992" y="1190624"/>
            <a:ext cx="8092016" cy="4879975"/>
          </a:xfrm>
        </p:spPr>
        <p:txBody>
          <a:bodyPr/>
          <a:lstStyle/>
          <a:p>
            <a:pPr marL="0" indent="0">
              <a:buNone/>
            </a:pPr>
            <a:r>
              <a:rPr lang="en-GB" sz="2000" dirty="0"/>
              <a:t>Classification of a cross-section</a:t>
            </a:r>
          </a:p>
          <a:p>
            <a:pPr>
              <a:buFont typeface="Calibri" panose="020F0502020204030204" pitchFamily="34" charset="0"/>
              <a:buChar char="‒"/>
            </a:pPr>
            <a:r>
              <a:rPr lang="en-US" sz="2000" dirty="0"/>
              <a:t>depends on the classification of all its constitutive plate elements </a:t>
            </a:r>
            <a:r>
              <a:rPr lang="en-US" sz="2000" b="1" dirty="0"/>
              <a:t>totally </a:t>
            </a:r>
            <a:r>
              <a:rPr lang="en-US" sz="2000" dirty="0"/>
              <a:t>or </a:t>
            </a:r>
            <a:r>
              <a:rPr lang="en-US" sz="2000" b="1" dirty="0"/>
              <a:t>partially </a:t>
            </a:r>
            <a:r>
              <a:rPr lang="en-US" sz="2000" dirty="0"/>
              <a:t>in </a:t>
            </a:r>
            <a:r>
              <a:rPr lang="en-US" sz="2000" b="1" dirty="0"/>
              <a:t>compression</a:t>
            </a:r>
          </a:p>
          <a:p>
            <a:pPr>
              <a:buFont typeface="Calibri" panose="020F0502020204030204" pitchFamily="34" charset="0"/>
              <a:buChar char="‒"/>
            </a:pPr>
            <a:r>
              <a:rPr lang="en-US" sz="2000" dirty="0"/>
              <a:t>is </a:t>
            </a:r>
            <a:r>
              <a:rPr lang="en-US" sz="2000" b="1" dirty="0"/>
              <a:t>mainly </a:t>
            </a:r>
            <a:r>
              <a:rPr lang="en-US" sz="2000" dirty="0"/>
              <a:t>governed by the </a:t>
            </a:r>
            <a:r>
              <a:rPr lang="en-US" sz="2000" b="1" dirty="0"/>
              <a:t>plate slenderness </a:t>
            </a:r>
            <a:r>
              <a:rPr lang="en-US" sz="2000" dirty="0" smtClean="0"/>
              <a:t>c/t</a:t>
            </a:r>
          </a:p>
          <a:p>
            <a:pPr>
              <a:buFont typeface="Calibri" panose="020F0502020204030204" pitchFamily="34" charset="0"/>
              <a:buChar char="‒"/>
            </a:pPr>
            <a:endParaRPr lang="en-US" sz="2000" dirty="0"/>
          </a:p>
          <a:p>
            <a:pPr>
              <a:buFont typeface="Calibri" panose="020F0502020204030204" pitchFamily="34" charset="0"/>
              <a:buChar char="‒"/>
            </a:pPr>
            <a:endParaRPr lang="en-US" sz="2000" dirty="0" smtClean="0"/>
          </a:p>
          <a:p>
            <a:pPr>
              <a:buFont typeface="Calibri" panose="020F0502020204030204" pitchFamily="34" charset="0"/>
              <a:buChar char="‒"/>
            </a:pPr>
            <a:endParaRPr lang="en-US" sz="2000" dirty="0"/>
          </a:p>
          <a:p>
            <a:pPr>
              <a:buFont typeface="Calibri" panose="020F0502020204030204" pitchFamily="34" charset="0"/>
              <a:buChar char="‒"/>
            </a:pPr>
            <a:endParaRPr lang="en-US" sz="2000" dirty="0"/>
          </a:p>
          <a:p>
            <a:pPr>
              <a:buFont typeface="Calibri" panose="020F0502020204030204" pitchFamily="34" charset="0"/>
              <a:buChar char="‒"/>
            </a:pPr>
            <a:r>
              <a:rPr lang="en-US" sz="2000" b="1" dirty="0"/>
              <a:t>cross-section </a:t>
            </a:r>
            <a:r>
              <a:rPr lang="en-US" sz="2000" dirty="0" smtClean="0"/>
              <a:t>class = most </a:t>
            </a:r>
            <a:r>
              <a:rPr lang="en-US" sz="2000" dirty="0"/>
              <a:t>unfavorable class of its constitutive </a:t>
            </a:r>
            <a:r>
              <a:rPr lang="en-US" sz="2000" b="1" dirty="0"/>
              <a:t>plate </a:t>
            </a:r>
            <a:r>
              <a:rPr lang="en-US" sz="2000" dirty="0"/>
              <a:t>elements in compression </a:t>
            </a:r>
            <a:endParaRPr lang="en-US" sz="2000" dirty="0" smtClean="0"/>
          </a:p>
          <a:p>
            <a:pPr marL="0" indent="0">
              <a:buNone/>
            </a:pPr>
            <a:r>
              <a:rPr lang="fr-BE" sz="2000" dirty="0"/>
              <a:t>EN 1993-1-4 </a:t>
            </a:r>
            <a:r>
              <a:rPr lang="fr-BE" sz="2000" dirty="0" err="1"/>
              <a:t>gives</a:t>
            </a:r>
            <a:r>
              <a:rPr lang="fr-BE" sz="2000" dirty="0"/>
              <a:t> l</a:t>
            </a:r>
            <a:r>
              <a:rPr lang="en-GB" altLang="en-US" sz="2000" dirty="0" err="1"/>
              <a:t>ower</a:t>
            </a:r>
            <a:r>
              <a:rPr lang="en-GB" altLang="en-US" sz="2000" dirty="0"/>
              <a:t> limiting width-to-thickness ratios than for carbon steel and slightly different expressions for calculating effective widths of slender </a:t>
            </a:r>
            <a:r>
              <a:rPr lang="en-GB" altLang="en-US" sz="2000" dirty="0" smtClean="0"/>
              <a:t>elements. </a:t>
            </a:r>
            <a:r>
              <a:rPr lang="en-US" altLang="en-US" sz="2000" dirty="0" smtClean="0"/>
              <a:t>The </a:t>
            </a:r>
            <a:r>
              <a:rPr lang="en-US" altLang="en-US" sz="2000" dirty="0"/>
              <a:t>new version of EN 1993-1-4 contains less conservative limits &amp; effective width expressions.</a:t>
            </a:r>
          </a:p>
          <a:p>
            <a:pPr marL="0" indent="0">
              <a:buNone/>
            </a:pPr>
            <a:endParaRPr lang="en-US" sz="2400" dirty="0"/>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pic>
        <p:nvPicPr>
          <p:cNvPr id="5" name="Grafik 3"/>
          <p:cNvPicPr>
            <a:picLocks noChangeAspect="1" noChangeArrowheads="1"/>
          </p:cNvPicPr>
          <p:nvPr/>
        </p:nvPicPr>
        <p:blipFill>
          <a:blip r:embed="rId3"/>
          <a:srcRect t="2005" b="13400"/>
          <a:stretch>
            <a:fillRect/>
          </a:stretch>
        </p:blipFill>
        <p:spPr bwMode="auto">
          <a:xfrm>
            <a:off x="2006127" y="2722579"/>
            <a:ext cx="5131746" cy="1370013"/>
          </a:xfrm>
          <a:prstGeom prst="rect">
            <a:avLst/>
          </a:prstGeom>
          <a:noFill/>
          <a:ln w="9525">
            <a:noFill/>
            <a:miter lim="800000"/>
            <a:headEnd/>
            <a:tailEnd/>
          </a:ln>
        </p:spPr>
      </p:pic>
    </p:spTree>
    <p:extLst>
      <p:ext uri="{BB962C8B-B14F-4D97-AF65-F5344CB8AC3E}">
        <p14:creationId xmlns:p14="http://schemas.microsoft.com/office/powerpoint/2010/main" val="2932747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Section Classification &amp; Local Buckling</a:t>
            </a:r>
          </a:p>
        </p:txBody>
      </p:sp>
      <p:sp>
        <p:nvSpPr>
          <p:cNvPr id="3" name="Content Placeholder 2"/>
          <p:cNvSpPr>
            <a:spLocks noGrp="1"/>
          </p:cNvSpPr>
          <p:nvPr>
            <p:ph idx="1"/>
          </p:nvPr>
        </p:nvSpPr>
        <p:spPr>
          <a:xfrm>
            <a:off x="525991" y="1190624"/>
            <a:ext cx="8149657" cy="4879975"/>
          </a:xfrm>
        </p:spPr>
        <p:txBody>
          <a:bodyPr/>
          <a:lstStyle/>
          <a:p>
            <a:pPr marL="0" indent="0">
              <a:buNone/>
            </a:pPr>
            <a:r>
              <a:rPr lang="fr-BE" sz="2400" b="1" dirty="0" err="1" smtClean="0"/>
              <a:t>Internal</a:t>
            </a:r>
            <a:r>
              <a:rPr lang="fr-BE" sz="2400" b="1" dirty="0" smtClean="0"/>
              <a:t> compression parts</a:t>
            </a:r>
            <a:endParaRPr lang="en-US" altLang="en-US" sz="2400" b="1" dirty="0"/>
          </a:p>
          <a:p>
            <a:pPr marL="0" indent="0">
              <a:buNone/>
            </a:pPr>
            <a:endParaRPr lang="en-GB" altLang="en-US" sz="2400" dirty="0" smtClean="0"/>
          </a:p>
          <a:p>
            <a:pPr marL="0" indent="0">
              <a:buNone/>
            </a:pPr>
            <a:endParaRPr lang="en-GB" altLang="en-US" sz="2400" dirty="0"/>
          </a:p>
          <a:p>
            <a:pPr marL="0" indent="0">
              <a:buNone/>
            </a:pPr>
            <a:endParaRPr lang="en-US" sz="2400" dirty="0"/>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pic>
        <p:nvPicPr>
          <p:cNvPr id="8" name="Picture 138"/>
          <p:cNvPicPr/>
          <p:nvPr/>
        </p:nvPicPr>
        <p:blipFill>
          <a:blip r:embed="rId3">
            <a:extLst>
              <a:ext uri="{28A0092B-C50C-407E-A947-70E740481C1C}">
                <a14:useLocalDpi xmlns:a14="http://schemas.microsoft.com/office/drawing/2010/main" val="0"/>
              </a:ext>
            </a:extLst>
          </a:blip>
          <a:stretch>
            <a:fillRect/>
          </a:stretch>
        </p:blipFill>
        <p:spPr>
          <a:xfrm>
            <a:off x="296334" y="1748191"/>
            <a:ext cx="6535615" cy="1848643"/>
          </a:xfrm>
          <a:prstGeom prst="rect">
            <a:avLst/>
          </a:prstGeom>
        </p:spPr>
      </p:pic>
      <p:graphicFrame>
        <p:nvGraphicFramePr>
          <p:cNvPr id="10" name="Tabel 9"/>
          <p:cNvGraphicFramePr>
            <a:graphicFrameLocks noGrp="1"/>
          </p:cNvGraphicFramePr>
          <p:nvPr>
            <p:extLst>
              <p:ext uri="{D42A27DB-BD31-4B8C-83A1-F6EECF244321}">
                <p14:modId xmlns:p14="http://schemas.microsoft.com/office/powerpoint/2010/main" val="2730424712"/>
              </p:ext>
            </p:extLst>
          </p:nvPr>
        </p:nvGraphicFramePr>
        <p:xfrm>
          <a:off x="563382" y="3889890"/>
          <a:ext cx="8112267" cy="2020255"/>
        </p:xfrm>
        <a:graphic>
          <a:graphicData uri="http://schemas.openxmlformats.org/drawingml/2006/table">
            <a:tbl>
              <a:tblPr firstRow="1" bandRow="1">
                <a:tableStyleId>{F5AB1C69-6EDB-4FF4-983F-18BD219EF322}</a:tableStyleId>
              </a:tblPr>
              <a:tblGrid>
                <a:gridCol w="606525"/>
                <a:gridCol w="1250957"/>
                <a:gridCol w="1250957"/>
                <a:gridCol w="1250957"/>
                <a:gridCol w="1250957"/>
                <a:gridCol w="1250957"/>
                <a:gridCol w="1250957"/>
              </a:tblGrid>
              <a:tr h="404051">
                <a:tc>
                  <a:txBody>
                    <a:bodyPr/>
                    <a:lstStyle/>
                    <a:p>
                      <a:endParaRPr lang="nl-BE" dirty="0"/>
                    </a:p>
                  </a:txBody>
                  <a:tcPr>
                    <a:solidFill>
                      <a:schemeClr val="bg1"/>
                    </a:solidFill>
                  </a:tcPr>
                </a:tc>
                <a:tc gridSpan="2">
                  <a:txBody>
                    <a:bodyPr/>
                    <a:lstStyle/>
                    <a:p>
                      <a:pPr algn="ctr"/>
                      <a:r>
                        <a:rPr lang="nl-BE" sz="1600" dirty="0" smtClean="0"/>
                        <a:t>EC3-1-1: carbon</a:t>
                      </a:r>
                      <a:r>
                        <a:rPr lang="nl-BE" sz="1600" baseline="0" dirty="0" smtClean="0"/>
                        <a:t> steel</a:t>
                      </a:r>
                      <a:endParaRPr lang="nl-BE" sz="1600" dirty="0"/>
                    </a:p>
                  </a:txBody>
                  <a:tcPr/>
                </a:tc>
                <a:tc hMerge="1">
                  <a:txBody>
                    <a:bodyPr/>
                    <a:lstStyle/>
                    <a:p>
                      <a:endParaRPr lang="nl-BE" dirty="0"/>
                    </a:p>
                  </a:txBody>
                  <a:tcPr/>
                </a:tc>
                <a:tc gridSpan="2">
                  <a:txBody>
                    <a:bodyPr/>
                    <a:lstStyle/>
                    <a:p>
                      <a:pPr algn="ctr"/>
                      <a:r>
                        <a:rPr lang="nl-BE" sz="1600" dirty="0" smtClean="0"/>
                        <a:t>EC3-1-4: </a:t>
                      </a:r>
                      <a:r>
                        <a:rPr lang="nl-BE" sz="1600" dirty="0" err="1" smtClean="0"/>
                        <a:t>stainless</a:t>
                      </a:r>
                      <a:r>
                        <a:rPr lang="nl-BE" sz="1600" dirty="0" smtClean="0"/>
                        <a:t> steel</a:t>
                      </a:r>
                      <a:endParaRPr lang="nl-BE" sz="1600" dirty="0"/>
                    </a:p>
                  </a:txBody>
                  <a:tcPr/>
                </a:tc>
                <a:tc hMerge="1">
                  <a:txBody>
                    <a:bodyPr/>
                    <a:lstStyle/>
                    <a:p>
                      <a:endParaRPr lang="nl-BE" dirty="0"/>
                    </a:p>
                  </a:txBody>
                  <a:tcPr/>
                </a:tc>
                <a:tc gridSpan="2">
                  <a:txBody>
                    <a:bodyPr/>
                    <a:lstStyle/>
                    <a:p>
                      <a:pPr algn="ctr"/>
                      <a:r>
                        <a:rPr lang="nl-BE" sz="1600" dirty="0" smtClean="0"/>
                        <a:t>EC3-1-4: New </a:t>
                      </a:r>
                      <a:r>
                        <a:rPr lang="nl-BE" sz="1600" baseline="0" dirty="0" smtClean="0"/>
                        <a:t>r</a:t>
                      </a:r>
                      <a:r>
                        <a:rPr lang="nl-BE" sz="1600" dirty="0" smtClean="0"/>
                        <a:t>evision</a:t>
                      </a:r>
                      <a:endParaRPr lang="nl-BE" sz="1600" dirty="0"/>
                    </a:p>
                  </a:txBody>
                  <a:tcPr/>
                </a:tc>
                <a:tc hMerge="1">
                  <a:txBody>
                    <a:bodyPr/>
                    <a:lstStyle/>
                    <a:p>
                      <a:endParaRPr lang="nl-BE" dirty="0"/>
                    </a:p>
                  </a:txBody>
                  <a:tcPr/>
                </a:tc>
              </a:tr>
              <a:tr h="404051">
                <a:tc>
                  <a:txBody>
                    <a:bodyPr/>
                    <a:lstStyle/>
                    <a:p>
                      <a:pPr marL="0" algn="ctr" defTabSz="914400" rtl="0" eaLnBrk="1" latinLnBrk="0" hangingPunct="1"/>
                      <a:r>
                        <a:rPr lang="nl-BE" sz="1400" b="1" kern="1200" dirty="0" smtClean="0">
                          <a:solidFill>
                            <a:schemeClr val="bg1"/>
                          </a:solidFill>
                        </a:rPr>
                        <a:t>Class</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Bending</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Bending</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Bending</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endParaRPr lang="nl-BE" sz="1400" b="1" kern="1200" dirty="0">
                        <a:solidFill>
                          <a:schemeClr val="bg1"/>
                        </a:solidFill>
                        <a:latin typeface="+mn-lt"/>
                        <a:ea typeface="+mn-ea"/>
                        <a:cs typeface="+mn-cs"/>
                      </a:endParaRPr>
                    </a:p>
                  </a:txBody>
                  <a:tcPr>
                    <a:solidFill>
                      <a:schemeClr val="accent3"/>
                    </a:solidFill>
                  </a:tcPr>
                </a:tc>
              </a:tr>
              <a:tr h="404051">
                <a:tc>
                  <a:txBody>
                    <a:bodyPr/>
                    <a:lstStyle/>
                    <a:p>
                      <a:pPr algn="ctr"/>
                      <a:r>
                        <a:rPr lang="nl-BE" sz="1400" dirty="0" smtClean="0"/>
                        <a:t>1</a:t>
                      </a:r>
                      <a:endParaRPr lang="nl-BE" sz="1400" b="1" dirty="0">
                        <a:solidFill>
                          <a:schemeClr val="bg1"/>
                        </a:solidFill>
                      </a:endParaRPr>
                    </a:p>
                  </a:txBody>
                  <a:tcPr anchor="ctr"/>
                </a:tc>
                <a:tc>
                  <a:txBody>
                    <a:bodyPr/>
                    <a:lstStyle/>
                    <a:p>
                      <a:pPr algn="ctr"/>
                      <a:r>
                        <a:rPr lang="nl-BE" sz="1400" dirty="0" smtClean="0"/>
                        <a:t>c/t ≤ 72</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33</a:t>
                      </a:r>
                      <a:r>
                        <a:rPr lang="el-GR" sz="1400" dirty="0" smtClean="0"/>
                        <a:t>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56ε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25,7</a:t>
                      </a:r>
                      <a:r>
                        <a:rPr lang="el-GR" sz="1400" dirty="0" smtClean="0"/>
                        <a:t>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72ε</a:t>
                      </a:r>
                      <a:endParaRPr lang="nl-BE"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33ε</a:t>
                      </a:r>
                      <a:endParaRPr lang="nl-BE" sz="1400" b="1" dirty="0" smtClean="0"/>
                    </a:p>
                  </a:txBody>
                  <a:tcPr/>
                </a:tc>
              </a:tr>
              <a:tr h="404051">
                <a:tc>
                  <a:txBody>
                    <a:bodyPr/>
                    <a:lstStyle/>
                    <a:p>
                      <a:pPr algn="ctr"/>
                      <a:r>
                        <a:rPr lang="nl-BE" sz="1400" dirty="0" smtClean="0"/>
                        <a:t>2</a:t>
                      </a:r>
                      <a:endParaRPr lang="nl-BE" sz="1400" b="1" dirty="0" smtClean="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83</a:t>
                      </a:r>
                      <a:r>
                        <a:rPr lang="el-GR" sz="1400" dirty="0" smtClean="0"/>
                        <a:t>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38</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58,</a:t>
                      </a:r>
                      <a:r>
                        <a:rPr lang="el-GR" sz="1400" dirty="0" smtClean="0"/>
                        <a:t>2ε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26,7</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76ε</a:t>
                      </a:r>
                      <a:endParaRPr lang="nl-BE"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35ε</a:t>
                      </a:r>
                      <a:endParaRPr lang="nl-BE" sz="1400" b="1" dirty="0"/>
                    </a:p>
                  </a:txBody>
                  <a:tcPr/>
                </a:tc>
              </a:tr>
              <a:tr h="404051">
                <a:tc>
                  <a:txBody>
                    <a:bodyPr/>
                    <a:lstStyle/>
                    <a:p>
                      <a:pPr algn="ctr"/>
                      <a:r>
                        <a:rPr lang="nl-BE" sz="1400" dirty="0" smtClean="0"/>
                        <a:t>3</a:t>
                      </a:r>
                      <a:endParaRPr lang="nl-BE" sz="1400" b="1"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124</a:t>
                      </a:r>
                      <a:r>
                        <a:rPr lang="el-GR" sz="1400" dirty="0" smtClean="0"/>
                        <a:t>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42</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74,8</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30,7</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90</a:t>
                      </a:r>
                      <a:r>
                        <a:rPr lang="el-GR" sz="1400" dirty="0" smtClean="0"/>
                        <a:t>ε</a:t>
                      </a:r>
                      <a:endParaRPr lang="nl-BE"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37</a:t>
                      </a:r>
                      <a:r>
                        <a:rPr lang="el-GR" sz="1400" dirty="0" smtClean="0"/>
                        <a:t>ε</a:t>
                      </a:r>
                      <a:endParaRPr lang="nl-BE" sz="1400" b="1" dirty="0"/>
                    </a:p>
                  </a:txBody>
                  <a:tcPr/>
                </a:tc>
              </a:tr>
            </a:tbl>
          </a:graphicData>
        </a:graphic>
      </p:graphicFrame>
      <mc:AlternateContent xmlns:mc="http://schemas.openxmlformats.org/markup-compatibility/2006" xmlns:a14="http://schemas.microsoft.com/office/drawing/2010/main">
        <mc:Choice Requires="a14">
          <p:sp>
            <p:nvSpPr>
              <p:cNvPr id="11" name="Tekstvak 10"/>
              <p:cNvSpPr txBox="1"/>
              <p:nvPr/>
            </p:nvSpPr>
            <p:spPr>
              <a:xfrm>
                <a:off x="7173491" y="2330237"/>
                <a:ext cx="1674176"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BE" sz="1600" i="1" smtClean="0">
                          <a:latin typeface="Cambria Math" panose="02040503050406030204" pitchFamily="18" charset="0"/>
                          <a:ea typeface="Cambria Math" panose="02040503050406030204" pitchFamily="18" charset="0"/>
                        </a:rPr>
                        <m:t>𝜀</m:t>
                      </m:r>
                      <m:r>
                        <a:rPr lang="nl-BE" sz="1600" b="0" i="1" smtClean="0">
                          <a:latin typeface="Cambria Math" panose="02040503050406030204" pitchFamily="18" charset="0"/>
                          <a:ea typeface="Cambria Math" panose="02040503050406030204" pitchFamily="18" charset="0"/>
                        </a:rPr>
                        <m:t>=</m:t>
                      </m:r>
                      <m:rad>
                        <m:radPr>
                          <m:degHide m:val="on"/>
                          <m:ctrlPr>
                            <a:rPr lang="nl-BE" sz="1600" b="0" i="1" smtClean="0">
                              <a:latin typeface="Cambria Math" panose="02040503050406030204" pitchFamily="18" charset="0"/>
                              <a:ea typeface="Cambria Math" panose="02040503050406030204" pitchFamily="18" charset="0"/>
                            </a:rPr>
                          </m:ctrlPr>
                        </m:radPr>
                        <m:deg/>
                        <m:e>
                          <m:f>
                            <m:fPr>
                              <m:ctrlPr>
                                <a:rPr lang="nl-BE" sz="1600" b="0" i="1" smtClean="0">
                                  <a:latin typeface="Cambria Math" panose="02040503050406030204" pitchFamily="18" charset="0"/>
                                  <a:ea typeface="Cambria Math" panose="02040503050406030204" pitchFamily="18" charset="0"/>
                                </a:rPr>
                              </m:ctrlPr>
                            </m:fPr>
                            <m:num>
                              <m:r>
                                <a:rPr lang="nl-BE" sz="1600" b="0" i="1" smtClean="0">
                                  <a:latin typeface="Cambria Math" panose="02040503050406030204" pitchFamily="18" charset="0"/>
                                  <a:ea typeface="Cambria Math" panose="02040503050406030204" pitchFamily="18" charset="0"/>
                                </a:rPr>
                                <m:t>235</m:t>
                              </m:r>
                            </m:num>
                            <m:den>
                              <m:sSub>
                                <m:sSubPr>
                                  <m:ctrlPr>
                                    <a:rPr lang="nl-BE" sz="1600" b="0" i="1" smtClean="0">
                                      <a:latin typeface="Cambria Math" panose="02040503050406030204" pitchFamily="18" charset="0"/>
                                      <a:ea typeface="Cambria Math" panose="02040503050406030204" pitchFamily="18" charset="0"/>
                                    </a:rPr>
                                  </m:ctrlPr>
                                </m:sSubPr>
                                <m:e>
                                  <m:r>
                                    <a:rPr lang="nl-BE" sz="1600" b="0" i="1" smtClean="0">
                                      <a:latin typeface="Cambria Math" panose="02040503050406030204" pitchFamily="18" charset="0"/>
                                      <a:ea typeface="Cambria Math" panose="02040503050406030204" pitchFamily="18" charset="0"/>
                                    </a:rPr>
                                    <m:t>𝑓</m:t>
                                  </m:r>
                                </m:e>
                                <m:sub>
                                  <m:r>
                                    <a:rPr lang="nl-BE" sz="1600" b="0" i="1" smtClean="0">
                                      <a:latin typeface="Cambria Math" panose="02040503050406030204" pitchFamily="18" charset="0"/>
                                      <a:ea typeface="Cambria Math" panose="02040503050406030204" pitchFamily="18" charset="0"/>
                                    </a:rPr>
                                    <m:t>𝑦</m:t>
                                  </m:r>
                                </m:sub>
                              </m:sSub>
                            </m:den>
                          </m:f>
                          <m:r>
                            <a:rPr lang="nl-BE" sz="1600" b="0" i="1" smtClean="0">
                              <a:latin typeface="Cambria Math" panose="02040503050406030204" pitchFamily="18" charset="0"/>
                              <a:ea typeface="Cambria Math" panose="02040503050406030204" pitchFamily="18" charset="0"/>
                            </a:rPr>
                            <m:t> </m:t>
                          </m:r>
                          <m:f>
                            <m:fPr>
                              <m:ctrlPr>
                                <a:rPr lang="nl-BE" sz="1600" b="0" i="1" smtClean="0">
                                  <a:latin typeface="Cambria Math" panose="02040503050406030204" pitchFamily="18" charset="0"/>
                                  <a:ea typeface="Cambria Math" panose="02040503050406030204" pitchFamily="18" charset="0"/>
                                </a:rPr>
                              </m:ctrlPr>
                            </m:fPr>
                            <m:num>
                              <m:r>
                                <a:rPr lang="nl-BE" sz="1600" b="0" i="1" smtClean="0">
                                  <a:latin typeface="Cambria Math" panose="02040503050406030204" pitchFamily="18" charset="0"/>
                                  <a:ea typeface="Cambria Math" panose="02040503050406030204" pitchFamily="18" charset="0"/>
                                </a:rPr>
                                <m:t>𝐸</m:t>
                              </m:r>
                            </m:num>
                            <m:den>
                              <m:r>
                                <a:rPr lang="nl-BE" sz="1600" b="0" i="1" smtClean="0">
                                  <a:latin typeface="Cambria Math" panose="02040503050406030204" pitchFamily="18" charset="0"/>
                                  <a:ea typeface="Cambria Math" panose="02040503050406030204" pitchFamily="18" charset="0"/>
                                </a:rPr>
                                <m:t>210000</m:t>
                              </m:r>
                            </m:den>
                          </m:f>
                        </m:e>
                      </m:rad>
                    </m:oMath>
                  </m:oMathPara>
                </a14:m>
                <a:endParaRPr lang="nl-BE" sz="1600" dirty="0"/>
              </a:p>
            </p:txBody>
          </p:sp>
        </mc:Choice>
        <mc:Fallback xmlns="">
          <p:sp>
            <p:nvSpPr>
              <p:cNvPr id="11" name="Tekstvak 10"/>
              <p:cNvSpPr txBox="1">
                <a:spLocks noRot="1" noChangeAspect="1" noMove="1" noResize="1" noEditPoints="1" noAdjustHandles="1" noChangeArrowheads="1" noChangeShapeType="1" noTextEdit="1"/>
              </p:cNvSpPr>
              <p:nvPr/>
            </p:nvSpPr>
            <p:spPr>
              <a:xfrm>
                <a:off x="7173491" y="2330237"/>
                <a:ext cx="1674176" cy="727507"/>
              </a:xfrm>
              <a:prstGeom prst="rect">
                <a:avLst/>
              </a:prstGeom>
              <a:blipFill rotWithShape="0">
                <a:blip r:embed="rId4"/>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2098237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Section Classification &amp; Local Buckling</a:t>
            </a:r>
          </a:p>
        </p:txBody>
      </p:sp>
      <p:sp>
        <p:nvSpPr>
          <p:cNvPr id="3" name="Content Placeholder 2"/>
          <p:cNvSpPr>
            <a:spLocks noGrp="1"/>
          </p:cNvSpPr>
          <p:nvPr>
            <p:ph idx="1"/>
          </p:nvPr>
        </p:nvSpPr>
        <p:spPr>
          <a:xfrm>
            <a:off x="525991" y="1190624"/>
            <a:ext cx="8149657" cy="4879975"/>
          </a:xfrm>
        </p:spPr>
        <p:txBody>
          <a:bodyPr/>
          <a:lstStyle/>
          <a:p>
            <a:pPr marL="0" indent="0">
              <a:buNone/>
            </a:pPr>
            <a:r>
              <a:rPr lang="fr-BE" sz="2400" b="1" dirty="0" err="1" smtClean="0"/>
              <a:t>External</a:t>
            </a:r>
            <a:r>
              <a:rPr lang="fr-BE" sz="2400" b="1" dirty="0" smtClean="0"/>
              <a:t> compression parts</a:t>
            </a:r>
            <a:endParaRPr lang="en-US" altLang="en-US" sz="2400" b="1" dirty="0"/>
          </a:p>
          <a:p>
            <a:pPr marL="0" indent="0">
              <a:buNone/>
            </a:pPr>
            <a:endParaRPr lang="en-GB" altLang="en-US" sz="2400" dirty="0" smtClean="0"/>
          </a:p>
          <a:p>
            <a:pPr marL="0" indent="0">
              <a:buNone/>
            </a:pPr>
            <a:endParaRPr lang="en-GB" altLang="en-US" sz="2400" dirty="0"/>
          </a:p>
          <a:p>
            <a:pPr marL="0" indent="0">
              <a:buNone/>
            </a:pPr>
            <a:endParaRPr lang="en-US" sz="2400" dirty="0"/>
          </a:p>
          <a:p>
            <a:pPr>
              <a:buFont typeface="Calibri" panose="020F0502020204030204" pitchFamily="34" charset="0"/>
              <a:buChar char="‒"/>
            </a:pPr>
            <a:endParaRPr lang="en-GB" altLang="en-US" sz="2400" dirty="0" smtClean="0"/>
          </a:p>
          <a:p>
            <a:pPr marL="0" indent="0">
              <a:lnSpc>
                <a:spcPct val="100000"/>
              </a:lnSpc>
              <a:spcBef>
                <a:spcPts val="0"/>
              </a:spcBef>
              <a:buNone/>
              <a:defRPr/>
            </a:pPr>
            <a:endParaRPr lang="fr-FR" sz="2400" dirty="0" smtClean="0"/>
          </a:p>
        </p:txBody>
      </p:sp>
      <p:pic>
        <p:nvPicPr>
          <p:cNvPr id="6" name="Tijdelijke aanduiding voor inhoud 3"/>
          <p:cNvPicPr>
            <a:picLocks noChangeAspect="1"/>
          </p:cNvPicPr>
          <p:nvPr/>
        </p:nvPicPr>
        <p:blipFill>
          <a:blip r:embed="rId3"/>
          <a:stretch>
            <a:fillRect/>
          </a:stretch>
        </p:blipFill>
        <p:spPr>
          <a:xfrm>
            <a:off x="3273300" y="1819672"/>
            <a:ext cx="4124325" cy="1714500"/>
          </a:xfrm>
          <a:prstGeom prst="rect">
            <a:avLst/>
          </a:prstGeom>
        </p:spPr>
      </p:pic>
      <p:pic>
        <p:nvPicPr>
          <p:cNvPr id="7" name="Afbeelding 6"/>
          <p:cNvPicPr>
            <a:picLocks noChangeAspect="1"/>
          </p:cNvPicPr>
          <p:nvPr/>
        </p:nvPicPr>
        <p:blipFill>
          <a:blip r:embed="rId4"/>
          <a:stretch>
            <a:fillRect/>
          </a:stretch>
        </p:blipFill>
        <p:spPr>
          <a:xfrm>
            <a:off x="1644948" y="1819672"/>
            <a:ext cx="1123950" cy="1762125"/>
          </a:xfrm>
          <a:prstGeom prst="rect">
            <a:avLst/>
          </a:prstGeom>
        </p:spPr>
      </p:pic>
      <p:graphicFrame>
        <p:nvGraphicFramePr>
          <p:cNvPr id="9" name="Tabel 8"/>
          <p:cNvGraphicFramePr>
            <a:graphicFrameLocks noGrp="1"/>
          </p:cNvGraphicFramePr>
          <p:nvPr>
            <p:extLst>
              <p:ext uri="{D42A27DB-BD31-4B8C-83A1-F6EECF244321}">
                <p14:modId xmlns:p14="http://schemas.microsoft.com/office/powerpoint/2010/main" val="637549756"/>
              </p:ext>
            </p:extLst>
          </p:nvPr>
        </p:nvGraphicFramePr>
        <p:xfrm>
          <a:off x="620959" y="3825438"/>
          <a:ext cx="7902082" cy="2001520"/>
        </p:xfrm>
        <a:graphic>
          <a:graphicData uri="http://schemas.openxmlformats.org/drawingml/2006/table">
            <a:tbl>
              <a:tblPr firstRow="1" bandRow="1">
                <a:tableStyleId>{F5AB1C69-6EDB-4FF4-983F-18BD219EF322}</a:tableStyleId>
              </a:tblPr>
              <a:tblGrid>
                <a:gridCol w="651294"/>
                <a:gridCol w="1985640"/>
                <a:gridCol w="1333588"/>
                <a:gridCol w="1659614"/>
                <a:gridCol w="2271946"/>
              </a:tblGrid>
              <a:tr h="370840">
                <a:tc>
                  <a:txBody>
                    <a:bodyPr/>
                    <a:lstStyle/>
                    <a:p>
                      <a:pPr algn="ctr"/>
                      <a:endParaRPr lang="nl-BE" dirty="0"/>
                    </a:p>
                  </a:txBody>
                  <a:tcPr>
                    <a:solidFill>
                      <a:schemeClr val="bg1"/>
                    </a:solidFill>
                  </a:tcPr>
                </a:tc>
                <a:tc>
                  <a:txBody>
                    <a:bodyPr/>
                    <a:lstStyle/>
                    <a:p>
                      <a:pPr algn="ctr"/>
                      <a:r>
                        <a:rPr lang="nl-BE" sz="1600" dirty="0" smtClean="0"/>
                        <a:t>EC3-1-1: carbon</a:t>
                      </a:r>
                      <a:r>
                        <a:rPr lang="nl-BE" sz="1600" baseline="0" dirty="0" smtClean="0"/>
                        <a:t> steel</a:t>
                      </a:r>
                      <a:endParaRPr lang="nl-BE" sz="1600" b="1" dirty="0"/>
                    </a:p>
                  </a:txBody>
                  <a:tcPr/>
                </a:tc>
                <a:tc gridSpan="2">
                  <a:txBody>
                    <a:bodyPr/>
                    <a:lstStyle/>
                    <a:p>
                      <a:pPr algn="ctr"/>
                      <a:r>
                        <a:rPr lang="nl-BE" sz="1600" dirty="0" smtClean="0"/>
                        <a:t>EC3-1-4: </a:t>
                      </a:r>
                      <a:r>
                        <a:rPr lang="nl-BE" sz="1600" dirty="0" err="1" smtClean="0"/>
                        <a:t>stainless</a:t>
                      </a:r>
                      <a:r>
                        <a:rPr lang="nl-BE" sz="1600" dirty="0" smtClean="0"/>
                        <a:t> steel</a:t>
                      </a:r>
                      <a:endParaRPr lang="nl-BE" sz="1600" dirty="0"/>
                    </a:p>
                  </a:txBody>
                  <a:tcPr/>
                </a:tc>
                <a:tc hMerge="1">
                  <a:txBody>
                    <a:bodyPr/>
                    <a:lstStyle/>
                    <a:p>
                      <a:endParaRPr lang="nl-BE"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nl-BE" sz="1600" dirty="0" smtClean="0"/>
                        <a:t>EC3-1-4: New </a:t>
                      </a:r>
                      <a:r>
                        <a:rPr lang="nl-BE" sz="1600" baseline="0" dirty="0" smtClean="0"/>
                        <a:t>r</a:t>
                      </a:r>
                      <a:r>
                        <a:rPr lang="nl-BE" sz="1600" dirty="0" smtClean="0"/>
                        <a:t>evision</a:t>
                      </a:r>
                      <a:endParaRPr lang="nl-BE" sz="1600" dirty="0"/>
                    </a:p>
                  </a:txBody>
                  <a:tcPr/>
                </a:tc>
              </a:tr>
              <a:tr h="370840">
                <a:tc>
                  <a:txBody>
                    <a:bodyPr/>
                    <a:lstStyle/>
                    <a:p>
                      <a:pPr marL="0" algn="ctr" defTabSz="914400" rtl="0" eaLnBrk="1" latinLnBrk="0" hangingPunct="1"/>
                      <a:r>
                        <a:rPr lang="nl-BE" sz="1400" b="1" kern="1200" dirty="0" smtClean="0">
                          <a:solidFill>
                            <a:schemeClr val="bg1"/>
                          </a:solidFill>
                        </a:rPr>
                        <a:t>Class</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r>
                        <a:rPr lang="nl-BE" sz="1400" b="1" kern="1200" dirty="0" smtClean="0">
                          <a:solidFill>
                            <a:schemeClr val="bg1"/>
                          </a:solidFill>
                        </a:rPr>
                        <a:t/>
                      </a:r>
                      <a:br>
                        <a:rPr lang="nl-BE" sz="1400" b="1" kern="1200" dirty="0" smtClean="0">
                          <a:solidFill>
                            <a:schemeClr val="bg1"/>
                          </a:solidFill>
                        </a:rPr>
                      </a:br>
                      <a:r>
                        <a:rPr lang="nl-BE" sz="1400" b="1" kern="1200" dirty="0" err="1" smtClean="0">
                          <a:solidFill>
                            <a:schemeClr val="bg1"/>
                          </a:solidFill>
                        </a:rPr>
                        <a:t>Welded</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endParaRPr lang="nl-BE" sz="1400" b="1" kern="1200" dirty="0" smtClean="0">
                        <a:solidFill>
                          <a:schemeClr val="bg1"/>
                        </a:solidFill>
                      </a:endParaRPr>
                    </a:p>
                    <a:p>
                      <a:pPr marL="0" algn="ctr" defTabSz="914400" rtl="0" eaLnBrk="1" latinLnBrk="0" hangingPunct="1"/>
                      <a:r>
                        <a:rPr lang="nl-BE" sz="1400" b="1" kern="1200" dirty="0" err="1" smtClean="0">
                          <a:solidFill>
                            <a:schemeClr val="bg1"/>
                          </a:solidFill>
                        </a:rPr>
                        <a:t>Cold-formed</a:t>
                      </a:r>
                      <a:endParaRPr lang="nl-BE" sz="1400" b="1" kern="1200" dirty="0">
                        <a:solidFill>
                          <a:schemeClr val="bg1"/>
                        </a:solidFill>
                        <a:latin typeface="+mn-lt"/>
                        <a:ea typeface="+mn-ea"/>
                        <a:cs typeface="+mn-cs"/>
                      </a:endParaRPr>
                    </a:p>
                  </a:txBody>
                  <a:tcPr>
                    <a:solidFill>
                      <a:schemeClr val="accent3"/>
                    </a:solidFill>
                  </a:tcPr>
                </a:tc>
                <a:tc>
                  <a:txBody>
                    <a:bodyPr/>
                    <a:lstStyle/>
                    <a:p>
                      <a:pPr marL="0" algn="ctr" defTabSz="914400" rtl="0" eaLnBrk="1" latinLnBrk="0" hangingPunct="1"/>
                      <a:r>
                        <a:rPr lang="nl-BE" sz="1400" b="1" kern="1200" dirty="0" err="1" smtClean="0">
                          <a:solidFill>
                            <a:schemeClr val="bg1"/>
                          </a:solidFill>
                        </a:rPr>
                        <a:t>Compression</a:t>
                      </a:r>
                      <a:endParaRPr lang="nl-BE" sz="1400" b="1" kern="1200" dirty="0">
                        <a:solidFill>
                          <a:schemeClr val="bg1"/>
                        </a:solidFill>
                        <a:latin typeface="+mn-lt"/>
                        <a:ea typeface="+mn-ea"/>
                        <a:cs typeface="+mn-cs"/>
                      </a:endParaRPr>
                    </a:p>
                  </a:txBody>
                  <a:tcPr>
                    <a:solidFill>
                      <a:schemeClr val="accent3"/>
                    </a:solidFill>
                  </a:tcPr>
                </a:tc>
              </a:tr>
              <a:tr h="370840">
                <a:tc>
                  <a:txBody>
                    <a:bodyPr/>
                    <a:lstStyle/>
                    <a:p>
                      <a:pPr algn="ctr"/>
                      <a:r>
                        <a:rPr lang="nl-BE" sz="1400" dirty="0" smtClean="0"/>
                        <a:t>1</a:t>
                      </a:r>
                      <a:endParaRPr lang="nl-BE" sz="1400" b="1"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9</a:t>
                      </a:r>
                      <a:r>
                        <a:rPr lang="el-GR" sz="1400" dirty="0" smtClean="0"/>
                        <a:t>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a:t>
                      </a:r>
                      <a:r>
                        <a:rPr lang="nl-BE" sz="1400" smtClean="0"/>
                        <a:t>≤ </a:t>
                      </a:r>
                      <a:r>
                        <a:rPr lang="el-GR" sz="1400" smtClean="0"/>
                        <a:t>9ε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10</a:t>
                      </a:r>
                      <a:r>
                        <a:rPr lang="el-GR" sz="1400" dirty="0" smtClean="0"/>
                        <a:t>ε</a:t>
                      </a:r>
                      <a:endParaRPr lang="nl-BE"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9ε</a:t>
                      </a:r>
                      <a:endParaRPr lang="nl-BE" sz="1400" b="1" dirty="0" smtClean="0"/>
                    </a:p>
                  </a:txBody>
                  <a:tcPr/>
                </a:tc>
              </a:tr>
              <a:tr h="370840">
                <a:tc>
                  <a:txBody>
                    <a:bodyPr/>
                    <a:lstStyle/>
                    <a:p>
                      <a:pPr algn="ctr"/>
                      <a:r>
                        <a:rPr lang="nl-BE" sz="1400" dirty="0" smtClean="0"/>
                        <a:t>2</a:t>
                      </a:r>
                      <a:endParaRPr lang="nl-BE" sz="1400" b="1" dirty="0" smtClean="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10</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a:t>
                      </a:r>
                      <a:r>
                        <a:rPr lang="nl-BE" sz="1400" smtClean="0"/>
                        <a:t>≤ 9,</a:t>
                      </a:r>
                      <a:r>
                        <a:rPr lang="el-GR" sz="1400" smtClean="0"/>
                        <a:t>4ε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10,4</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a:t>
                      </a:r>
                      <a:r>
                        <a:rPr lang="el-GR" sz="1400" dirty="0" smtClean="0"/>
                        <a:t>10ε</a:t>
                      </a:r>
                      <a:endParaRPr lang="nl-BE" sz="1400" b="1" dirty="0"/>
                    </a:p>
                  </a:txBody>
                  <a:tcPr/>
                </a:tc>
              </a:tr>
              <a:tr h="370840">
                <a:tc>
                  <a:txBody>
                    <a:bodyPr/>
                    <a:lstStyle/>
                    <a:p>
                      <a:pPr algn="ctr"/>
                      <a:r>
                        <a:rPr lang="nl-BE" sz="1400" dirty="0" smtClean="0"/>
                        <a:t>3</a:t>
                      </a:r>
                      <a:endParaRPr lang="nl-BE" sz="1400" b="1"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14</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11</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11,9</a:t>
                      </a:r>
                      <a:r>
                        <a:rPr lang="el-GR" sz="1400" dirty="0" smtClean="0"/>
                        <a:t>ε</a:t>
                      </a:r>
                      <a:endParaRPr lang="nl-BE"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smtClean="0"/>
                        <a:t>c/t ≤ 14</a:t>
                      </a:r>
                      <a:r>
                        <a:rPr lang="el-GR" sz="1400" dirty="0" smtClean="0"/>
                        <a:t>ε</a:t>
                      </a:r>
                      <a:endParaRPr lang="nl-BE" sz="1400" b="1" dirty="0"/>
                    </a:p>
                  </a:txBody>
                  <a:tcPr/>
                </a:tc>
              </a:tr>
            </a:tbl>
          </a:graphicData>
        </a:graphic>
      </p:graphicFrame>
    </p:spTree>
    <p:extLst>
      <p:ext uri="{BB962C8B-B14F-4D97-AF65-F5344CB8AC3E}">
        <p14:creationId xmlns:p14="http://schemas.microsoft.com/office/powerpoint/2010/main" val="2781108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Naming System</a:t>
            </a:r>
            <a:endParaRPr lang="en-GB" dirty="0"/>
          </a:p>
        </p:txBody>
      </p:sp>
      <mc:AlternateContent xmlns:mc="http://schemas.openxmlformats.org/markup-compatibility/2006" xmlns:a14="http://schemas.microsoft.com/office/drawing/2010/main">
        <mc:Choice Requires="a14">
          <p:sp>
            <p:nvSpPr>
              <p:cNvPr id="7" name="Tijdelijke aanduiding voor inhoud 6"/>
              <p:cNvSpPr>
                <a:spLocks noGrp="1"/>
              </p:cNvSpPr>
              <p:nvPr>
                <p:ph idx="1"/>
              </p:nvPr>
            </p:nvSpPr>
            <p:spPr/>
            <p:txBody>
              <a:bodyPr/>
              <a:lstStyle/>
              <a:p>
                <a:pPr>
                  <a:buFont typeface="Calibri" panose="020F0502020204030204" pitchFamily="34" charset="0"/>
                  <a:buChar char="‒"/>
                </a:pPr>
                <a:r>
                  <a:rPr lang="fr-FR" sz="2400" dirty="0" smtClean="0"/>
                  <a:t>N  = tension/compression force</a:t>
                </a:r>
              </a:p>
              <a:p>
                <a:pPr>
                  <a:buFont typeface="Calibri" panose="020F0502020204030204" pitchFamily="34" charset="0"/>
                  <a:buChar char="‒"/>
                </a:pPr>
                <a:r>
                  <a:rPr lang="fr-FR" sz="2400" dirty="0"/>
                  <a:t>M = </a:t>
                </a:r>
                <a:r>
                  <a:rPr lang="fr-FR" sz="2400" dirty="0" err="1"/>
                  <a:t>bending</a:t>
                </a:r>
                <a:r>
                  <a:rPr lang="fr-FR" sz="2400" dirty="0"/>
                  <a:t> moment</a:t>
                </a:r>
              </a:p>
              <a:p>
                <a:pPr>
                  <a:buFont typeface="Calibri" panose="020F0502020204030204" pitchFamily="34" charset="0"/>
                  <a:buChar char="‒"/>
                </a:pPr>
                <a:r>
                  <a:rPr lang="fr-FR" sz="2400" dirty="0"/>
                  <a:t>V</a:t>
                </a:r>
                <a:r>
                  <a:rPr lang="fr-FR" sz="800" dirty="0"/>
                  <a:t> </a:t>
                </a:r>
                <a:r>
                  <a:rPr lang="fr-FR" sz="2400" dirty="0"/>
                  <a:t>  = </a:t>
                </a:r>
                <a:r>
                  <a:rPr lang="fr-FR" sz="2400" dirty="0" err="1"/>
                  <a:t>shear</a:t>
                </a:r>
                <a:r>
                  <a:rPr lang="fr-FR" sz="2400" dirty="0"/>
                  <a:t> force</a:t>
                </a:r>
              </a:p>
              <a:p>
                <a:pPr>
                  <a:buFont typeface="Calibri" panose="020F0502020204030204" pitchFamily="34" charset="0"/>
                  <a:buChar char="‒"/>
                </a:pPr>
                <a:endParaRPr lang="fr-FR" sz="2400" dirty="0"/>
              </a:p>
              <a:p>
                <a:pPr>
                  <a:buFont typeface="Calibri" panose="020F0502020204030204" pitchFamily="34" charset="0"/>
                  <a:buChar char="‒"/>
                </a:pPr>
                <a:r>
                  <a:rPr lang="fr-FR" sz="2400" dirty="0" err="1"/>
                  <a:t>Subscript</a:t>
                </a:r>
                <a:r>
                  <a:rPr lang="fr-FR" sz="2400" dirty="0"/>
                  <a:t>: </a:t>
                </a:r>
                <a:endParaRPr lang="fr-FR" sz="2000" dirty="0"/>
              </a:p>
              <a:p>
                <a:pPr lvl="1">
                  <a:buFont typeface="Calibri" panose="020F0502020204030204" pitchFamily="34" charset="0"/>
                  <a:buChar char="‒"/>
                </a:pPr>
                <a:r>
                  <a:rPr lang="fr-FR" sz="2000" dirty="0"/>
                  <a:t>t = tension</a:t>
                </a:r>
              </a:p>
              <a:p>
                <a:pPr lvl="1">
                  <a:buFont typeface="Calibri" panose="020F0502020204030204" pitchFamily="34" charset="0"/>
                  <a:buChar char="‒"/>
                </a:pPr>
                <a:r>
                  <a:rPr lang="fr-FR" sz="2000" dirty="0"/>
                  <a:t>c = compression</a:t>
                </a:r>
              </a:p>
              <a:p>
                <a:pPr lvl="1">
                  <a:buFont typeface="Calibri" panose="020F0502020204030204" pitchFamily="34" charset="0"/>
                  <a:buChar char="‒"/>
                </a:pPr>
                <a:r>
                  <a:rPr lang="fr-FR" sz="2000" dirty="0"/>
                  <a:t>b = </a:t>
                </a:r>
                <a:r>
                  <a:rPr lang="fr-FR" sz="2000" dirty="0" err="1"/>
                  <a:t>bending</a:t>
                </a:r>
                <a:endParaRPr lang="fr-FR" sz="2000" dirty="0"/>
              </a:p>
              <a:p>
                <a:pPr lvl="1">
                  <a:buFont typeface="Calibri" panose="020F0502020204030204" pitchFamily="34" charset="0"/>
                  <a:buChar char="‒"/>
                </a:pPr>
                <a:r>
                  <a:rPr lang="fr-FR" sz="2000" dirty="0"/>
                  <a:t>R</a:t>
                </a:r>
                <a:r>
                  <a:rPr lang="fr-FR" sz="2000" baseline="-25000" dirty="0"/>
                  <a:t>d</a:t>
                </a:r>
                <a:r>
                  <a:rPr lang="fr-FR" sz="2000" dirty="0"/>
                  <a:t> = design </a:t>
                </a:r>
                <a:r>
                  <a:rPr lang="fr-FR" sz="2000" dirty="0" err="1"/>
                  <a:t>resistance</a:t>
                </a:r>
                <a:r>
                  <a:rPr lang="fr-FR" sz="2000" dirty="0"/>
                  <a:t> </a:t>
                </a:r>
              </a:p>
              <a:p>
                <a:pPr lvl="1">
                  <a:buFont typeface="Calibri" panose="020F0502020204030204" pitchFamily="34" charset="0"/>
                  <a:buChar char="‒"/>
                </a:pPr>
                <a:r>
                  <a:rPr lang="fr-FR" sz="2000" dirty="0"/>
                  <a:t>E</a:t>
                </a:r>
                <a:r>
                  <a:rPr lang="fr-FR" sz="2000" baseline="-25000" dirty="0"/>
                  <a:t>d</a:t>
                </a:r>
                <a:r>
                  <a:rPr lang="fr-FR" sz="2000" dirty="0"/>
                  <a:t> = design </a:t>
                </a:r>
                <a:r>
                  <a:rPr lang="fr-FR" sz="2000" dirty="0" err="1"/>
                  <a:t>load</a:t>
                </a:r>
                <a:r>
                  <a:rPr lang="fr-FR" sz="2000" dirty="0"/>
                  <a:t> </a:t>
                </a:r>
                <a:r>
                  <a:rPr lang="fr-FR" sz="2000" dirty="0" err="1" smtClean="0"/>
                  <a:t>effect</a:t>
                </a:r>
                <a:endParaRPr lang="fr-FR" sz="2000" dirty="0" smtClean="0"/>
              </a:p>
              <a:p>
                <a:pPr lvl="1">
                  <a:buFont typeface="Calibri" panose="020F0502020204030204" pitchFamily="34" charset="0"/>
                  <a:buChar char="‒"/>
                </a:pPr>
                <a:endParaRPr lang="fr-FR" sz="2000" dirty="0" smtClean="0"/>
              </a:p>
              <a:p>
                <a:pPr marL="0" lvl="1" indent="0">
                  <a:buNone/>
                </a:pPr>
                <a:r>
                  <a:rPr lang="fr-FR" sz="2000" dirty="0" err="1" smtClean="0"/>
                  <a:t>Example</a:t>
                </a:r>
                <a:r>
                  <a:rPr lang="fr-FR" sz="2000" dirty="0" smtClean="0"/>
                  <a:t>: </a:t>
                </a:r>
                <a14:m>
                  <m:oMath xmlns:m="http://schemas.openxmlformats.org/officeDocument/2006/math">
                    <m:sSub>
                      <m:sSubPr>
                        <m:ctrlPr>
                          <a:rPr lang="fr-FR" sz="2000" i="1" smtClean="0">
                            <a:latin typeface="Cambria Math" panose="02040503050406030204" pitchFamily="18" charset="0"/>
                          </a:rPr>
                        </m:ctrlPr>
                      </m:sSubPr>
                      <m:e>
                        <m:r>
                          <a:rPr lang="fr-BE" sz="2000" b="0" i="1" smtClean="0">
                            <a:latin typeface="Cambria Math" panose="02040503050406030204" pitchFamily="18" charset="0"/>
                          </a:rPr>
                          <m:t>𝑁</m:t>
                        </m:r>
                      </m:e>
                      <m:sub>
                        <m:r>
                          <a:rPr lang="fr-BE" sz="2000" b="0" i="1" smtClean="0">
                            <a:latin typeface="Cambria Math" panose="02040503050406030204" pitchFamily="18" charset="0"/>
                          </a:rPr>
                          <m:t>𝑡</m:t>
                        </m:r>
                        <m:r>
                          <a:rPr lang="fr-BE" sz="2000" b="0" i="1" smtClean="0">
                            <a:latin typeface="Cambria Math" panose="02040503050406030204" pitchFamily="18" charset="0"/>
                          </a:rPr>
                          <m:t>,</m:t>
                        </m:r>
                        <m:r>
                          <a:rPr lang="fr-BE" sz="2000" b="0" i="1" smtClean="0">
                            <a:latin typeface="Cambria Math" panose="02040503050406030204" pitchFamily="18" charset="0"/>
                          </a:rPr>
                          <m:t>𝑅𝑑</m:t>
                        </m:r>
                      </m:sub>
                    </m:sSub>
                    <m:r>
                      <a:rPr lang="fr-BE" sz="2000" b="0" i="1" smtClean="0">
                        <a:latin typeface="Cambria Math" panose="02040503050406030204" pitchFamily="18" charset="0"/>
                      </a:rPr>
                      <m:t>=</m:t>
                    </m:r>
                  </m:oMath>
                </a14:m>
                <a:r>
                  <a:rPr lang="fr-FR" sz="2000" dirty="0" smtClean="0"/>
                  <a:t> Design tension </a:t>
                </a:r>
                <a:r>
                  <a:rPr lang="fr-FR" sz="2000" dirty="0" err="1" smtClean="0"/>
                  <a:t>resistance</a:t>
                </a:r>
                <a:endParaRPr lang="fr-FR" sz="2000" dirty="0"/>
              </a:p>
            </p:txBody>
          </p:sp>
        </mc:Choice>
        <mc:Fallback xmlns="">
          <p:sp>
            <p:nvSpPr>
              <p:cNvPr id="7" name="Tijdelijke aanduiding voor inhoud 6"/>
              <p:cNvSpPr>
                <a:spLocks noGrp="1" noRot="1" noChangeAspect="1" noMove="1" noResize="1" noEditPoints="1" noAdjustHandles="1" noChangeArrowheads="1" noChangeShapeType="1" noTextEdit="1"/>
              </p:cNvSpPr>
              <p:nvPr>
                <p:ph idx="1"/>
              </p:nvPr>
            </p:nvSpPr>
            <p:spPr>
              <a:blipFill rotWithShape="0">
                <a:blip r:embed="rId3"/>
                <a:stretch>
                  <a:fillRect l="-1205" t="-1894"/>
                </a:stretch>
              </a:blipFill>
            </p:spPr>
            <p:txBody>
              <a:bodyPr/>
              <a:lstStyle/>
              <a:p>
                <a:r>
                  <a:rPr lang="fr-FR">
                    <a:noFill/>
                  </a:rPr>
                  <a:t> </a:t>
                </a:r>
              </a:p>
            </p:txBody>
          </p:sp>
        </mc:Fallback>
      </mc:AlternateContent>
      <p:grpSp>
        <p:nvGrpSpPr>
          <p:cNvPr id="122" name="Group 13"/>
          <p:cNvGrpSpPr>
            <a:grpSpLocks/>
          </p:cNvGrpSpPr>
          <p:nvPr/>
        </p:nvGrpSpPr>
        <p:grpSpPr bwMode="auto">
          <a:xfrm>
            <a:off x="6954966" y="4470687"/>
            <a:ext cx="1401762" cy="1543050"/>
            <a:chOff x="61" y="1447"/>
            <a:chExt cx="883" cy="972"/>
          </a:xfrm>
        </p:grpSpPr>
        <p:grpSp>
          <p:nvGrpSpPr>
            <p:cNvPr id="123" name="Group 14"/>
            <p:cNvGrpSpPr>
              <a:grpSpLocks/>
            </p:cNvGrpSpPr>
            <p:nvPr/>
          </p:nvGrpSpPr>
          <p:grpSpPr bwMode="auto">
            <a:xfrm>
              <a:off x="61" y="2029"/>
              <a:ext cx="883" cy="7"/>
              <a:chOff x="61" y="2029"/>
              <a:chExt cx="883" cy="7"/>
            </a:xfrm>
          </p:grpSpPr>
          <p:sp>
            <p:nvSpPr>
              <p:cNvPr id="147" name="Freeform 15"/>
              <p:cNvSpPr>
                <a:spLocks/>
              </p:cNvSpPr>
              <p:nvPr/>
            </p:nvSpPr>
            <p:spPr bwMode="auto">
              <a:xfrm>
                <a:off x="61" y="2029"/>
                <a:ext cx="68" cy="7"/>
              </a:xfrm>
              <a:custGeom>
                <a:avLst/>
                <a:gdLst>
                  <a:gd name="T0" fmla="*/ 5 w 68"/>
                  <a:gd name="T1" fmla="*/ 0 h 7"/>
                  <a:gd name="T2" fmla="*/ 4 w 68"/>
                  <a:gd name="T3" fmla="*/ 0 h 7"/>
                  <a:gd name="T4" fmla="*/ 3 w 68"/>
                  <a:gd name="T5" fmla="*/ 1 h 7"/>
                  <a:gd name="T6" fmla="*/ 1 w 68"/>
                  <a:gd name="T7" fmla="*/ 2 h 7"/>
                  <a:gd name="T8" fmla="*/ 0 w 68"/>
                  <a:gd name="T9" fmla="*/ 4 h 7"/>
                  <a:gd name="T10" fmla="*/ 0 w 68"/>
                  <a:gd name="T11" fmla="*/ 4 h 7"/>
                  <a:gd name="T12" fmla="*/ 1 w 68"/>
                  <a:gd name="T13" fmla="*/ 5 h 7"/>
                  <a:gd name="T14" fmla="*/ 3 w 68"/>
                  <a:gd name="T15" fmla="*/ 6 h 7"/>
                  <a:gd name="T16" fmla="*/ 4 w 68"/>
                  <a:gd name="T17" fmla="*/ 7 h 7"/>
                  <a:gd name="T18" fmla="*/ 63 w 68"/>
                  <a:gd name="T19" fmla="*/ 7 h 7"/>
                  <a:gd name="T20" fmla="*/ 64 w 68"/>
                  <a:gd name="T21" fmla="*/ 7 h 7"/>
                  <a:gd name="T22" fmla="*/ 65 w 68"/>
                  <a:gd name="T23" fmla="*/ 7 h 7"/>
                  <a:gd name="T24" fmla="*/ 66 w 68"/>
                  <a:gd name="T25" fmla="*/ 6 h 7"/>
                  <a:gd name="T26" fmla="*/ 68 w 68"/>
                  <a:gd name="T27" fmla="*/ 5 h 7"/>
                  <a:gd name="T28" fmla="*/ 68 w 68"/>
                  <a:gd name="T29" fmla="*/ 4 h 7"/>
                  <a:gd name="T30" fmla="*/ 66 w 68"/>
                  <a:gd name="T31" fmla="*/ 2 h 7"/>
                  <a:gd name="T32" fmla="*/ 65 w 68"/>
                  <a:gd name="T33" fmla="*/ 1 h 7"/>
                  <a:gd name="T34" fmla="*/ 64 w 68"/>
                  <a:gd name="T35" fmla="*/ 0 h 7"/>
                  <a:gd name="T36" fmla="*/ 5 w 68"/>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7"/>
                  <a:gd name="T59" fmla="*/ 68 w 68"/>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7">
                    <a:moveTo>
                      <a:pt x="5" y="0"/>
                    </a:moveTo>
                    <a:lnTo>
                      <a:pt x="4" y="0"/>
                    </a:lnTo>
                    <a:lnTo>
                      <a:pt x="3" y="1"/>
                    </a:lnTo>
                    <a:lnTo>
                      <a:pt x="1" y="2"/>
                    </a:lnTo>
                    <a:lnTo>
                      <a:pt x="0" y="4"/>
                    </a:lnTo>
                    <a:lnTo>
                      <a:pt x="1" y="5"/>
                    </a:lnTo>
                    <a:lnTo>
                      <a:pt x="3" y="6"/>
                    </a:lnTo>
                    <a:lnTo>
                      <a:pt x="4" y="7"/>
                    </a:lnTo>
                    <a:lnTo>
                      <a:pt x="63" y="7"/>
                    </a:lnTo>
                    <a:lnTo>
                      <a:pt x="64" y="7"/>
                    </a:lnTo>
                    <a:lnTo>
                      <a:pt x="65" y="7"/>
                    </a:lnTo>
                    <a:lnTo>
                      <a:pt x="66" y="6"/>
                    </a:lnTo>
                    <a:lnTo>
                      <a:pt x="68" y="5"/>
                    </a:lnTo>
                    <a:lnTo>
                      <a:pt x="68" y="4"/>
                    </a:lnTo>
                    <a:lnTo>
                      <a:pt x="66" y="2"/>
                    </a:lnTo>
                    <a:lnTo>
                      <a:pt x="65" y="1"/>
                    </a:lnTo>
                    <a:lnTo>
                      <a:pt x="64" y="0"/>
                    </a:lnTo>
                    <a:lnTo>
                      <a:pt x="5"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48" name="Freeform 16"/>
              <p:cNvSpPr>
                <a:spLocks/>
              </p:cNvSpPr>
              <p:nvPr/>
            </p:nvSpPr>
            <p:spPr bwMode="auto">
              <a:xfrm>
                <a:off x="144" y="2029"/>
                <a:ext cx="14" cy="7"/>
              </a:xfrm>
              <a:custGeom>
                <a:avLst/>
                <a:gdLst>
                  <a:gd name="T0" fmla="*/ 3 w 14"/>
                  <a:gd name="T1" fmla="*/ 0 h 7"/>
                  <a:gd name="T2" fmla="*/ 2 w 14"/>
                  <a:gd name="T3" fmla="*/ 0 h 7"/>
                  <a:gd name="T4" fmla="*/ 1 w 14"/>
                  <a:gd name="T5" fmla="*/ 1 h 7"/>
                  <a:gd name="T6" fmla="*/ 0 w 14"/>
                  <a:gd name="T7" fmla="*/ 2 h 7"/>
                  <a:gd name="T8" fmla="*/ 0 w 14"/>
                  <a:gd name="T9" fmla="*/ 4 h 7"/>
                  <a:gd name="T10" fmla="*/ 0 w 14"/>
                  <a:gd name="T11" fmla="*/ 5 h 7"/>
                  <a:gd name="T12" fmla="*/ 0 w 14"/>
                  <a:gd name="T13" fmla="*/ 6 h 7"/>
                  <a:gd name="T14" fmla="*/ 1 w 14"/>
                  <a:gd name="T15" fmla="*/ 7 h 7"/>
                  <a:gd name="T16" fmla="*/ 2 w 14"/>
                  <a:gd name="T17" fmla="*/ 7 h 7"/>
                  <a:gd name="T18" fmla="*/ 9 w 14"/>
                  <a:gd name="T19" fmla="*/ 7 h 7"/>
                  <a:gd name="T20" fmla="*/ 11 w 14"/>
                  <a:gd name="T21" fmla="*/ 7 h 7"/>
                  <a:gd name="T22" fmla="*/ 12 w 14"/>
                  <a:gd name="T23" fmla="*/ 7 h 7"/>
                  <a:gd name="T24" fmla="*/ 13 w 14"/>
                  <a:gd name="T25" fmla="*/ 6 h 7"/>
                  <a:gd name="T26" fmla="*/ 14 w 14"/>
                  <a:gd name="T27" fmla="*/ 5 h 7"/>
                  <a:gd name="T28" fmla="*/ 14 w 14"/>
                  <a:gd name="T29" fmla="*/ 4 h 7"/>
                  <a:gd name="T30" fmla="*/ 13 w 14"/>
                  <a:gd name="T31" fmla="*/ 2 h 7"/>
                  <a:gd name="T32" fmla="*/ 12 w 14"/>
                  <a:gd name="T33" fmla="*/ 1 h 7"/>
                  <a:gd name="T34" fmla="*/ 11 w 14"/>
                  <a:gd name="T35" fmla="*/ 0 h 7"/>
                  <a:gd name="T36" fmla="*/ 3 w 14"/>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7"/>
                  <a:gd name="T59" fmla="*/ 14 w 14"/>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7">
                    <a:moveTo>
                      <a:pt x="3" y="0"/>
                    </a:moveTo>
                    <a:lnTo>
                      <a:pt x="2" y="0"/>
                    </a:lnTo>
                    <a:lnTo>
                      <a:pt x="1" y="1"/>
                    </a:lnTo>
                    <a:lnTo>
                      <a:pt x="0" y="2"/>
                    </a:lnTo>
                    <a:lnTo>
                      <a:pt x="0" y="4"/>
                    </a:lnTo>
                    <a:lnTo>
                      <a:pt x="0" y="5"/>
                    </a:lnTo>
                    <a:lnTo>
                      <a:pt x="0" y="6"/>
                    </a:lnTo>
                    <a:lnTo>
                      <a:pt x="1" y="7"/>
                    </a:lnTo>
                    <a:lnTo>
                      <a:pt x="2" y="7"/>
                    </a:lnTo>
                    <a:lnTo>
                      <a:pt x="9" y="7"/>
                    </a:lnTo>
                    <a:lnTo>
                      <a:pt x="11" y="7"/>
                    </a:lnTo>
                    <a:lnTo>
                      <a:pt x="12" y="7"/>
                    </a:lnTo>
                    <a:lnTo>
                      <a:pt x="13" y="6"/>
                    </a:lnTo>
                    <a:lnTo>
                      <a:pt x="14" y="5"/>
                    </a:lnTo>
                    <a:lnTo>
                      <a:pt x="14" y="4"/>
                    </a:lnTo>
                    <a:lnTo>
                      <a:pt x="13" y="2"/>
                    </a:lnTo>
                    <a:lnTo>
                      <a:pt x="12" y="1"/>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49" name="Freeform 17"/>
              <p:cNvSpPr>
                <a:spLocks/>
              </p:cNvSpPr>
              <p:nvPr/>
            </p:nvSpPr>
            <p:spPr bwMode="auto">
              <a:xfrm>
                <a:off x="173" y="2029"/>
                <a:ext cx="68" cy="7"/>
              </a:xfrm>
              <a:custGeom>
                <a:avLst/>
                <a:gdLst>
                  <a:gd name="T0" fmla="*/ 4 w 68"/>
                  <a:gd name="T1" fmla="*/ 0 h 7"/>
                  <a:gd name="T2" fmla="*/ 3 w 68"/>
                  <a:gd name="T3" fmla="*/ 0 h 7"/>
                  <a:gd name="T4" fmla="*/ 2 w 68"/>
                  <a:gd name="T5" fmla="*/ 1 h 7"/>
                  <a:gd name="T6" fmla="*/ 0 w 68"/>
                  <a:gd name="T7" fmla="*/ 2 h 7"/>
                  <a:gd name="T8" fmla="*/ 0 w 68"/>
                  <a:gd name="T9" fmla="*/ 4 h 7"/>
                  <a:gd name="T10" fmla="*/ 0 w 68"/>
                  <a:gd name="T11" fmla="*/ 5 h 7"/>
                  <a:gd name="T12" fmla="*/ 0 w 68"/>
                  <a:gd name="T13" fmla="*/ 6 h 7"/>
                  <a:gd name="T14" fmla="*/ 2 w 68"/>
                  <a:gd name="T15" fmla="*/ 7 h 7"/>
                  <a:gd name="T16" fmla="*/ 3 w 68"/>
                  <a:gd name="T17" fmla="*/ 7 h 7"/>
                  <a:gd name="T18" fmla="*/ 63 w 68"/>
                  <a:gd name="T19" fmla="*/ 7 h 7"/>
                  <a:gd name="T20" fmla="*/ 64 w 68"/>
                  <a:gd name="T21" fmla="*/ 7 h 7"/>
                  <a:gd name="T22" fmla="*/ 65 w 68"/>
                  <a:gd name="T23" fmla="*/ 7 h 7"/>
                  <a:gd name="T24" fmla="*/ 67 w 68"/>
                  <a:gd name="T25" fmla="*/ 6 h 7"/>
                  <a:gd name="T26" fmla="*/ 68 w 68"/>
                  <a:gd name="T27" fmla="*/ 5 h 7"/>
                  <a:gd name="T28" fmla="*/ 68 w 68"/>
                  <a:gd name="T29" fmla="*/ 4 h 7"/>
                  <a:gd name="T30" fmla="*/ 67 w 68"/>
                  <a:gd name="T31" fmla="*/ 2 h 7"/>
                  <a:gd name="T32" fmla="*/ 65 w 68"/>
                  <a:gd name="T33" fmla="*/ 1 h 7"/>
                  <a:gd name="T34" fmla="*/ 64 w 68"/>
                  <a:gd name="T35" fmla="*/ 0 h 7"/>
                  <a:gd name="T36" fmla="*/ 4 w 68"/>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7"/>
                  <a:gd name="T59" fmla="*/ 68 w 68"/>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7">
                    <a:moveTo>
                      <a:pt x="4" y="0"/>
                    </a:moveTo>
                    <a:lnTo>
                      <a:pt x="3" y="0"/>
                    </a:lnTo>
                    <a:lnTo>
                      <a:pt x="2" y="1"/>
                    </a:lnTo>
                    <a:lnTo>
                      <a:pt x="0" y="2"/>
                    </a:lnTo>
                    <a:lnTo>
                      <a:pt x="0" y="4"/>
                    </a:lnTo>
                    <a:lnTo>
                      <a:pt x="0" y="5"/>
                    </a:lnTo>
                    <a:lnTo>
                      <a:pt x="0" y="6"/>
                    </a:lnTo>
                    <a:lnTo>
                      <a:pt x="2" y="7"/>
                    </a:lnTo>
                    <a:lnTo>
                      <a:pt x="3" y="7"/>
                    </a:lnTo>
                    <a:lnTo>
                      <a:pt x="63" y="7"/>
                    </a:lnTo>
                    <a:lnTo>
                      <a:pt x="64" y="7"/>
                    </a:lnTo>
                    <a:lnTo>
                      <a:pt x="65" y="7"/>
                    </a:lnTo>
                    <a:lnTo>
                      <a:pt x="67" y="6"/>
                    </a:lnTo>
                    <a:lnTo>
                      <a:pt x="68" y="5"/>
                    </a:lnTo>
                    <a:lnTo>
                      <a:pt x="68" y="4"/>
                    </a:lnTo>
                    <a:lnTo>
                      <a:pt x="67" y="2"/>
                    </a:lnTo>
                    <a:lnTo>
                      <a:pt x="65" y="1"/>
                    </a:lnTo>
                    <a:lnTo>
                      <a:pt x="64"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0" name="Freeform 18"/>
              <p:cNvSpPr>
                <a:spLocks/>
              </p:cNvSpPr>
              <p:nvPr/>
            </p:nvSpPr>
            <p:spPr bwMode="auto">
              <a:xfrm>
                <a:off x="256" y="2029"/>
                <a:ext cx="15" cy="7"/>
              </a:xfrm>
              <a:custGeom>
                <a:avLst/>
                <a:gdLst>
                  <a:gd name="T0" fmla="*/ 3 w 15"/>
                  <a:gd name="T1" fmla="*/ 0 h 7"/>
                  <a:gd name="T2" fmla="*/ 2 w 15"/>
                  <a:gd name="T3" fmla="*/ 0 h 7"/>
                  <a:gd name="T4" fmla="*/ 1 w 15"/>
                  <a:gd name="T5" fmla="*/ 1 h 7"/>
                  <a:gd name="T6" fmla="*/ 0 w 15"/>
                  <a:gd name="T7" fmla="*/ 2 h 7"/>
                  <a:gd name="T8" fmla="*/ 0 w 15"/>
                  <a:gd name="T9" fmla="*/ 4 h 7"/>
                  <a:gd name="T10" fmla="*/ 0 w 15"/>
                  <a:gd name="T11" fmla="*/ 5 h 7"/>
                  <a:gd name="T12" fmla="*/ 0 w 15"/>
                  <a:gd name="T13" fmla="*/ 6 h 7"/>
                  <a:gd name="T14" fmla="*/ 1 w 15"/>
                  <a:gd name="T15" fmla="*/ 7 h 7"/>
                  <a:gd name="T16" fmla="*/ 2 w 15"/>
                  <a:gd name="T17" fmla="*/ 7 h 7"/>
                  <a:gd name="T18" fmla="*/ 10 w 15"/>
                  <a:gd name="T19" fmla="*/ 7 h 7"/>
                  <a:gd name="T20" fmla="*/ 11 w 15"/>
                  <a:gd name="T21" fmla="*/ 7 h 7"/>
                  <a:gd name="T22" fmla="*/ 12 w 15"/>
                  <a:gd name="T23" fmla="*/ 7 h 7"/>
                  <a:gd name="T24" fmla="*/ 13 w 15"/>
                  <a:gd name="T25" fmla="*/ 6 h 7"/>
                  <a:gd name="T26" fmla="*/ 15 w 15"/>
                  <a:gd name="T27" fmla="*/ 5 h 7"/>
                  <a:gd name="T28" fmla="*/ 15 w 15"/>
                  <a:gd name="T29" fmla="*/ 4 h 7"/>
                  <a:gd name="T30" fmla="*/ 13 w 15"/>
                  <a:gd name="T31" fmla="*/ 2 h 7"/>
                  <a:gd name="T32" fmla="*/ 12 w 15"/>
                  <a:gd name="T33" fmla="*/ 1 h 7"/>
                  <a:gd name="T34" fmla="*/ 11 w 15"/>
                  <a:gd name="T35" fmla="*/ 0 h 7"/>
                  <a:gd name="T36" fmla="*/ 3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3" y="0"/>
                    </a:moveTo>
                    <a:lnTo>
                      <a:pt x="2" y="0"/>
                    </a:lnTo>
                    <a:lnTo>
                      <a:pt x="1" y="1"/>
                    </a:lnTo>
                    <a:lnTo>
                      <a:pt x="0" y="2"/>
                    </a:lnTo>
                    <a:lnTo>
                      <a:pt x="0" y="4"/>
                    </a:lnTo>
                    <a:lnTo>
                      <a:pt x="0" y="5"/>
                    </a:lnTo>
                    <a:lnTo>
                      <a:pt x="0" y="6"/>
                    </a:lnTo>
                    <a:lnTo>
                      <a:pt x="1" y="7"/>
                    </a:lnTo>
                    <a:lnTo>
                      <a:pt x="2" y="7"/>
                    </a:lnTo>
                    <a:lnTo>
                      <a:pt x="10" y="7"/>
                    </a:lnTo>
                    <a:lnTo>
                      <a:pt x="11" y="7"/>
                    </a:lnTo>
                    <a:lnTo>
                      <a:pt x="12" y="7"/>
                    </a:lnTo>
                    <a:lnTo>
                      <a:pt x="13" y="6"/>
                    </a:lnTo>
                    <a:lnTo>
                      <a:pt x="15" y="5"/>
                    </a:lnTo>
                    <a:lnTo>
                      <a:pt x="15" y="4"/>
                    </a:lnTo>
                    <a:lnTo>
                      <a:pt x="13" y="2"/>
                    </a:lnTo>
                    <a:lnTo>
                      <a:pt x="12" y="1"/>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1" name="Freeform 19"/>
              <p:cNvSpPr>
                <a:spLocks/>
              </p:cNvSpPr>
              <p:nvPr/>
            </p:nvSpPr>
            <p:spPr bwMode="auto">
              <a:xfrm>
                <a:off x="286" y="2029"/>
                <a:ext cx="67" cy="7"/>
              </a:xfrm>
              <a:custGeom>
                <a:avLst/>
                <a:gdLst>
                  <a:gd name="T0" fmla="*/ 3 w 67"/>
                  <a:gd name="T1" fmla="*/ 0 h 7"/>
                  <a:gd name="T2" fmla="*/ 2 w 67"/>
                  <a:gd name="T3" fmla="*/ 0 h 7"/>
                  <a:gd name="T4" fmla="*/ 1 w 67"/>
                  <a:gd name="T5" fmla="*/ 1 h 7"/>
                  <a:gd name="T6" fmla="*/ 0 w 67"/>
                  <a:gd name="T7" fmla="*/ 2 h 7"/>
                  <a:gd name="T8" fmla="*/ 0 w 67"/>
                  <a:gd name="T9" fmla="*/ 4 h 7"/>
                  <a:gd name="T10" fmla="*/ 0 w 67"/>
                  <a:gd name="T11" fmla="*/ 5 h 7"/>
                  <a:gd name="T12" fmla="*/ 0 w 67"/>
                  <a:gd name="T13" fmla="*/ 6 h 7"/>
                  <a:gd name="T14" fmla="*/ 1 w 67"/>
                  <a:gd name="T15" fmla="*/ 7 h 7"/>
                  <a:gd name="T16" fmla="*/ 2 w 67"/>
                  <a:gd name="T17" fmla="*/ 7 h 7"/>
                  <a:gd name="T18" fmla="*/ 62 w 67"/>
                  <a:gd name="T19" fmla="*/ 7 h 7"/>
                  <a:gd name="T20" fmla="*/ 63 w 67"/>
                  <a:gd name="T21" fmla="*/ 7 h 7"/>
                  <a:gd name="T22" fmla="*/ 64 w 67"/>
                  <a:gd name="T23" fmla="*/ 7 h 7"/>
                  <a:gd name="T24" fmla="*/ 66 w 67"/>
                  <a:gd name="T25" fmla="*/ 6 h 7"/>
                  <a:gd name="T26" fmla="*/ 67 w 67"/>
                  <a:gd name="T27" fmla="*/ 5 h 7"/>
                  <a:gd name="T28" fmla="*/ 67 w 67"/>
                  <a:gd name="T29" fmla="*/ 4 h 7"/>
                  <a:gd name="T30" fmla="*/ 66 w 67"/>
                  <a:gd name="T31" fmla="*/ 2 h 7"/>
                  <a:gd name="T32" fmla="*/ 64 w 67"/>
                  <a:gd name="T33" fmla="*/ 1 h 7"/>
                  <a:gd name="T34" fmla="*/ 63 w 67"/>
                  <a:gd name="T35" fmla="*/ 0 h 7"/>
                  <a:gd name="T36" fmla="*/ 3 w 6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
                  <a:gd name="T59" fmla="*/ 67 w 67"/>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
                    <a:moveTo>
                      <a:pt x="3" y="0"/>
                    </a:moveTo>
                    <a:lnTo>
                      <a:pt x="2" y="0"/>
                    </a:lnTo>
                    <a:lnTo>
                      <a:pt x="1" y="1"/>
                    </a:lnTo>
                    <a:lnTo>
                      <a:pt x="0" y="2"/>
                    </a:lnTo>
                    <a:lnTo>
                      <a:pt x="0" y="4"/>
                    </a:lnTo>
                    <a:lnTo>
                      <a:pt x="0" y="5"/>
                    </a:lnTo>
                    <a:lnTo>
                      <a:pt x="0" y="6"/>
                    </a:lnTo>
                    <a:lnTo>
                      <a:pt x="1" y="7"/>
                    </a:lnTo>
                    <a:lnTo>
                      <a:pt x="2" y="7"/>
                    </a:lnTo>
                    <a:lnTo>
                      <a:pt x="62" y="7"/>
                    </a:lnTo>
                    <a:lnTo>
                      <a:pt x="63" y="7"/>
                    </a:lnTo>
                    <a:lnTo>
                      <a:pt x="64" y="7"/>
                    </a:lnTo>
                    <a:lnTo>
                      <a:pt x="66" y="6"/>
                    </a:lnTo>
                    <a:lnTo>
                      <a:pt x="67" y="5"/>
                    </a:lnTo>
                    <a:lnTo>
                      <a:pt x="67" y="4"/>
                    </a:lnTo>
                    <a:lnTo>
                      <a:pt x="66" y="2"/>
                    </a:lnTo>
                    <a:lnTo>
                      <a:pt x="64" y="1"/>
                    </a:lnTo>
                    <a:lnTo>
                      <a:pt x="63"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2" name="Freeform 20"/>
              <p:cNvSpPr>
                <a:spLocks/>
              </p:cNvSpPr>
              <p:nvPr/>
            </p:nvSpPr>
            <p:spPr bwMode="auto">
              <a:xfrm>
                <a:off x="368" y="2029"/>
                <a:ext cx="15" cy="7"/>
              </a:xfrm>
              <a:custGeom>
                <a:avLst/>
                <a:gdLst>
                  <a:gd name="T0" fmla="*/ 4 w 15"/>
                  <a:gd name="T1" fmla="*/ 0 h 7"/>
                  <a:gd name="T2" fmla="*/ 2 w 15"/>
                  <a:gd name="T3" fmla="*/ 0 h 7"/>
                  <a:gd name="T4" fmla="*/ 1 w 15"/>
                  <a:gd name="T5" fmla="*/ 1 h 7"/>
                  <a:gd name="T6" fmla="*/ 0 w 15"/>
                  <a:gd name="T7" fmla="*/ 2 h 7"/>
                  <a:gd name="T8" fmla="*/ 0 w 15"/>
                  <a:gd name="T9" fmla="*/ 4 h 7"/>
                  <a:gd name="T10" fmla="*/ 0 w 15"/>
                  <a:gd name="T11" fmla="*/ 5 h 7"/>
                  <a:gd name="T12" fmla="*/ 0 w 15"/>
                  <a:gd name="T13" fmla="*/ 6 h 7"/>
                  <a:gd name="T14" fmla="*/ 1 w 15"/>
                  <a:gd name="T15" fmla="*/ 7 h 7"/>
                  <a:gd name="T16" fmla="*/ 2 w 15"/>
                  <a:gd name="T17" fmla="*/ 7 h 7"/>
                  <a:gd name="T18" fmla="*/ 10 w 15"/>
                  <a:gd name="T19" fmla="*/ 7 h 7"/>
                  <a:gd name="T20" fmla="*/ 11 w 15"/>
                  <a:gd name="T21" fmla="*/ 7 h 7"/>
                  <a:gd name="T22" fmla="*/ 12 w 15"/>
                  <a:gd name="T23" fmla="*/ 7 h 7"/>
                  <a:gd name="T24" fmla="*/ 14 w 15"/>
                  <a:gd name="T25" fmla="*/ 6 h 7"/>
                  <a:gd name="T26" fmla="*/ 15 w 15"/>
                  <a:gd name="T27" fmla="*/ 5 h 7"/>
                  <a:gd name="T28" fmla="*/ 15 w 15"/>
                  <a:gd name="T29" fmla="*/ 4 h 7"/>
                  <a:gd name="T30" fmla="*/ 14 w 15"/>
                  <a:gd name="T31" fmla="*/ 2 h 7"/>
                  <a:gd name="T32" fmla="*/ 12 w 15"/>
                  <a:gd name="T33" fmla="*/ 1 h 7"/>
                  <a:gd name="T34" fmla="*/ 11 w 15"/>
                  <a:gd name="T35" fmla="*/ 0 h 7"/>
                  <a:gd name="T36" fmla="*/ 4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4" y="0"/>
                    </a:moveTo>
                    <a:lnTo>
                      <a:pt x="2" y="0"/>
                    </a:lnTo>
                    <a:lnTo>
                      <a:pt x="1" y="1"/>
                    </a:lnTo>
                    <a:lnTo>
                      <a:pt x="0" y="2"/>
                    </a:lnTo>
                    <a:lnTo>
                      <a:pt x="0" y="4"/>
                    </a:lnTo>
                    <a:lnTo>
                      <a:pt x="0" y="5"/>
                    </a:lnTo>
                    <a:lnTo>
                      <a:pt x="0" y="6"/>
                    </a:lnTo>
                    <a:lnTo>
                      <a:pt x="1" y="7"/>
                    </a:lnTo>
                    <a:lnTo>
                      <a:pt x="2" y="7"/>
                    </a:lnTo>
                    <a:lnTo>
                      <a:pt x="10" y="7"/>
                    </a:lnTo>
                    <a:lnTo>
                      <a:pt x="11" y="7"/>
                    </a:lnTo>
                    <a:lnTo>
                      <a:pt x="12" y="7"/>
                    </a:lnTo>
                    <a:lnTo>
                      <a:pt x="14" y="6"/>
                    </a:lnTo>
                    <a:lnTo>
                      <a:pt x="15" y="5"/>
                    </a:lnTo>
                    <a:lnTo>
                      <a:pt x="15" y="4"/>
                    </a:lnTo>
                    <a:lnTo>
                      <a:pt x="14" y="2"/>
                    </a:lnTo>
                    <a:lnTo>
                      <a:pt x="12" y="1"/>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3" name="Freeform 21"/>
              <p:cNvSpPr>
                <a:spLocks/>
              </p:cNvSpPr>
              <p:nvPr/>
            </p:nvSpPr>
            <p:spPr bwMode="auto">
              <a:xfrm>
                <a:off x="398" y="2029"/>
                <a:ext cx="67" cy="7"/>
              </a:xfrm>
              <a:custGeom>
                <a:avLst/>
                <a:gdLst>
                  <a:gd name="T0" fmla="*/ 4 w 67"/>
                  <a:gd name="T1" fmla="*/ 0 h 7"/>
                  <a:gd name="T2" fmla="*/ 2 w 67"/>
                  <a:gd name="T3" fmla="*/ 0 h 7"/>
                  <a:gd name="T4" fmla="*/ 1 w 67"/>
                  <a:gd name="T5" fmla="*/ 1 h 7"/>
                  <a:gd name="T6" fmla="*/ 0 w 67"/>
                  <a:gd name="T7" fmla="*/ 2 h 7"/>
                  <a:gd name="T8" fmla="*/ 0 w 67"/>
                  <a:gd name="T9" fmla="*/ 4 h 7"/>
                  <a:gd name="T10" fmla="*/ 0 w 67"/>
                  <a:gd name="T11" fmla="*/ 5 h 7"/>
                  <a:gd name="T12" fmla="*/ 0 w 67"/>
                  <a:gd name="T13" fmla="*/ 6 h 7"/>
                  <a:gd name="T14" fmla="*/ 1 w 67"/>
                  <a:gd name="T15" fmla="*/ 7 h 7"/>
                  <a:gd name="T16" fmla="*/ 2 w 67"/>
                  <a:gd name="T17" fmla="*/ 7 h 7"/>
                  <a:gd name="T18" fmla="*/ 62 w 67"/>
                  <a:gd name="T19" fmla="*/ 7 h 7"/>
                  <a:gd name="T20" fmla="*/ 63 w 67"/>
                  <a:gd name="T21" fmla="*/ 7 h 7"/>
                  <a:gd name="T22" fmla="*/ 65 w 67"/>
                  <a:gd name="T23" fmla="*/ 7 h 7"/>
                  <a:gd name="T24" fmla="*/ 66 w 67"/>
                  <a:gd name="T25" fmla="*/ 6 h 7"/>
                  <a:gd name="T26" fmla="*/ 67 w 67"/>
                  <a:gd name="T27" fmla="*/ 5 h 7"/>
                  <a:gd name="T28" fmla="*/ 67 w 67"/>
                  <a:gd name="T29" fmla="*/ 4 h 7"/>
                  <a:gd name="T30" fmla="*/ 66 w 67"/>
                  <a:gd name="T31" fmla="*/ 2 h 7"/>
                  <a:gd name="T32" fmla="*/ 65 w 67"/>
                  <a:gd name="T33" fmla="*/ 1 h 7"/>
                  <a:gd name="T34" fmla="*/ 63 w 67"/>
                  <a:gd name="T35" fmla="*/ 0 h 7"/>
                  <a:gd name="T36" fmla="*/ 4 w 6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
                  <a:gd name="T59" fmla="*/ 67 w 67"/>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
                    <a:moveTo>
                      <a:pt x="4" y="0"/>
                    </a:moveTo>
                    <a:lnTo>
                      <a:pt x="2" y="0"/>
                    </a:lnTo>
                    <a:lnTo>
                      <a:pt x="1" y="1"/>
                    </a:lnTo>
                    <a:lnTo>
                      <a:pt x="0" y="2"/>
                    </a:lnTo>
                    <a:lnTo>
                      <a:pt x="0" y="4"/>
                    </a:lnTo>
                    <a:lnTo>
                      <a:pt x="0" y="5"/>
                    </a:lnTo>
                    <a:lnTo>
                      <a:pt x="0" y="6"/>
                    </a:lnTo>
                    <a:lnTo>
                      <a:pt x="1" y="7"/>
                    </a:lnTo>
                    <a:lnTo>
                      <a:pt x="2" y="7"/>
                    </a:lnTo>
                    <a:lnTo>
                      <a:pt x="62" y="7"/>
                    </a:lnTo>
                    <a:lnTo>
                      <a:pt x="63" y="7"/>
                    </a:lnTo>
                    <a:lnTo>
                      <a:pt x="65" y="7"/>
                    </a:lnTo>
                    <a:lnTo>
                      <a:pt x="66" y="6"/>
                    </a:lnTo>
                    <a:lnTo>
                      <a:pt x="67" y="5"/>
                    </a:lnTo>
                    <a:lnTo>
                      <a:pt x="67" y="4"/>
                    </a:lnTo>
                    <a:lnTo>
                      <a:pt x="66" y="2"/>
                    </a:lnTo>
                    <a:lnTo>
                      <a:pt x="65" y="1"/>
                    </a:lnTo>
                    <a:lnTo>
                      <a:pt x="63"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4" name="Freeform 22"/>
              <p:cNvSpPr>
                <a:spLocks/>
              </p:cNvSpPr>
              <p:nvPr/>
            </p:nvSpPr>
            <p:spPr bwMode="auto">
              <a:xfrm>
                <a:off x="480" y="2029"/>
                <a:ext cx="15" cy="7"/>
              </a:xfrm>
              <a:custGeom>
                <a:avLst/>
                <a:gdLst>
                  <a:gd name="T0" fmla="*/ 4 w 15"/>
                  <a:gd name="T1" fmla="*/ 0 h 7"/>
                  <a:gd name="T2" fmla="*/ 3 w 15"/>
                  <a:gd name="T3" fmla="*/ 0 h 7"/>
                  <a:gd name="T4" fmla="*/ 1 w 15"/>
                  <a:gd name="T5" fmla="*/ 1 h 7"/>
                  <a:gd name="T6" fmla="*/ 0 w 15"/>
                  <a:gd name="T7" fmla="*/ 2 h 7"/>
                  <a:gd name="T8" fmla="*/ 0 w 15"/>
                  <a:gd name="T9" fmla="*/ 4 h 7"/>
                  <a:gd name="T10" fmla="*/ 0 w 15"/>
                  <a:gd name="T11" fmla="*/ 5 h 7"/>
                  <a:gd name="T12" fmla="*/ 0 w 15"/>
                  <a:gd name="T13" fmla="*/ 6 h 7"/>
                  <a:gd name="T14" fmla="*/ 1 w 15"/>
                  <a:gd name="T15" fmla="*/ 7 h 7"/>
                  <a:gd name="T16" fmla="*/ 3 w 15"/>
                  <a:gd name="T17" fmla="*/ 7 h 7"/>
                  <a:gd name="T18" fmla="*/ 10 w 15"/>
                  <a:gd name="T19" fmla="*/ 7 h 7"/>
                  <a:gd name="T20" fmla="*/ 11 w 15"/>
                  <a:gd name="T21" fmla="*/ 7 h 7"/>
                  <a:gd name="T22" fmla="*/ 13 w 15"/>
                  <a:gd name="T23" fmla="*/ 7 h 7"/>
                  <a:gd name="T24" fmla="*/ 14 w 15"/>
                  <a:gd name="T25" fmla="*/ 6 h 7"/>
                  <a:gd name="T26" fmla="*/ 15 w 15"/>
                  <a:gd name="T27" fmla="*/ 5 h 7"/>
                  <a:gd name="T28" fmla="*/ 15 w 15"/>
                  <a:gd name="T29" fmla="*/ 4 h 7"/>
                  <a:gd name="T30" fmla="*/ 14 w 15"/>
                  <a:gd name="T31" fmla="*/ 2 h 7"/>
                  <a:gd name="T32" fmla="*/ 13 w 15"/>
                  <a:gd name="T33" fmla="*/ 1 h 7"/>
                  <a:gd name="T34" fmla="*/ 11 w 15"/>
                  <a:gd name="T35" fmla="*/ 0 h 7"/>
                  <a:gd name="T36" fmla="*/ 4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4" y="0"/>
                    </a:moveTo>
                    <a:lnTo>
                      <a:pt x="3" y="0"/>
                    </a:lnTo>
                    <a:lnTo>
                      <a:pt x="1" y="1"/>
                    </a:lnTo>
                    <a:lnTo>
                      <a:pt x="0" y="2"/>
                    </a:lnTo>
                    <a:lnTo>
                      <a:pt x="0" y="4"/>
                    </a:lnTo>
                    <a:lnTo>
                      <a:pt x="0" y="5"/>
                    </a:lnTo>
                    <a:lnTo>
                      <a:pt x="0" y="6"/>
                    </a:lnTo>
                    <a:lnTo>
                      <a:pt x="1" y="7"/>
                    </a:lnTo>
                    <a:lnTo>
                      <a:pt x="3" y="7"/>
                    </a:lnTo>
                    <a:lnTo>
                      <a:pt x="10" y="7"/>
                    </a:lnTo>
                    <a:lnTo>
                      <a:pt x="11" y="7"/>
                    </a:lnTo>
                    <a:lnTo>
                      <a:pt x="13" y="7"/>
                    </a:lnTo>
                    <a:lnTo>
                      <a:pt x="14" y="6"/>
                    </a:lnTo>
                    <a:lnTo>
                      <a:pt x="15" y="5"/>
                    </a:lnTo>
                    <a:lnTo>
                      <a:pt x="15" y="4"/>
                    </a:lnTo>
                    <a:lnTo>
                      <a:pt x="14" y="2"/>
                    </a:lnTo>
                    <a:lnTo>
                      <a:pt x="13" y="1"/>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5" name="Freeform 23"/>
              <p:cNvSpPr>
                <a:spLocks/>
              </p:cNvSpPr>
              <p:nvPr/>
            </p:nvSpPr>
            <p:spPr bwMode="auto">
              <a:xfrm>
                <a:off x="510" y="2029"/>
                <a:ext cx="67" cy="7"/>
              </a:xfrm>
              <a:custGeom>
                <a:avLst/>
                <a:gdLst>
                  <a:gd name="T0" fmla="*/ 4 w 67"/>
                  <a:gd name="T1" fmla="*/ 0 h 7"/>
                  <a:gd name="T2" fmla="*/ 2 w 67"/>
                  <a:gd name="T3" fmla="*/ 0 h 7"/>
                  <a:gd name="T4" fmla="*/ 1 w 67"/>
                  <a:gd name="T5" fmla="*/ 1 h 7"/>
                  <a:gd name="T6" fmla="*/ 0 w 67"/>
                  <a:gd name="T7" fmla="*/ 2 h 7"/>
                  <a:gd name="T8" fmla="*/ 0 w 67"/>
                  <a:gd name="T9" fmla="*/ 4 h 7"/>
                  <a:gd name="T10" fmla="*/ 0 w 67"/>
                  <a:gd name="T11" fmla="*/ 5 h 7"/>
                  <a:gd name="T12" fmla="*/ 0 w 67"/>
                  <a:gd name="T13" fmla="*/ 6 h 7"/>
                  <a:gd name="T14" fmla="*/ 1 w 67"/>
                  <a:gd name="T15" fmla="*/ 7 h 7"/>
                  <a:gd name="T16" fmla="*/ 2 w 67"/>
                  <a:gd name="T17" fmla="*/ 7 h 7"/>
                  <a:gd name="T18" fmla="*/ 62 w 67"/>
                  <a:gd name="T19" fmla="*/ 7 h 7"/>
                  <a:gd name="T20" fmla="*/ 64 w 67"/>
                  <a:gd name="T21" fmla="*/ 7 h 7"/>
                  <a:gd name="T22" fmla="*/ 65 w 67"/>
                  <a:gd name="T23" fmla="*/ 7 h 7"/>
                  <a:gd name="T24" fmla="*/ 66 w 67"/>
                  <a:gd name="T25" fmla="*/ 6 h 7"/>
                  <a:gd name="T26" fmla="*/ 67 w 67"/>
                  <a:gd name="T27" fmla="*/ 5 h 7"/>
                  <a:gd name="T28" fmla="*/ 67 w 67"/>
                  <a:gd name="T29" fmla="*/ 4 h 7"/>
                  <a:gd name="T30" fmla="*/ 66 w 67"/>
                  <a:gd name="T31" fmla="*/ 2 h 7"/>
                  <a:gd name="T32" fmla="*/ 65 w 67"/>
                  <a:gd name="T33" fmla="*/ 1 h 7"/>
                  <a:gd name="T34" fmla="*/ 64 w 67"/>
                  <a:gd name="T35" fmla="*/ 0 h 7"/>
                  <a:gd name="T36" fmla="*/ 4 w 6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
                  <a:gd name="T59" fmla="*/ 67 w 67"/>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
                    <a:moveTo>
                      <a:pt x="4" y="0"/>
                    </a:moveTo>
                    <a:lnTo>
                      <a:pt x="2" y="0"/>
                    </a:lnTo>
                    <a:lnTo>
                      <a:pt x="1" y="1"/>
                    </a:lnTo>
                    <a:lnTo>
                      <a:pt x="0" y="2"/>
                    </a:lnTo>
                    <a:lnTo>
                      <a:pt x="0" y="4"/>
                    </a:lnTo>
                    <a:lnTo>
                      <a:pt x="0" y="5"/>
                    </a:lnTo>
                    <a:lnTo>
                      <a:pt x="0" y="6"/>
                    </a:lnTo>
                    <a:lnTo>
                      <a:pt x="1" y="7"/>
                    </a:lnTo>
                    <a:lnTo>
                      <a:pt x="2" y="7"/>
                    </a:lnTo>
                    <a:lnTo>
                      <a:pt x="62" y="7"/>
                    </a:lnTo>
                    <a:lnTo>
                      <a:pt x="64" y="7"/>
                    </a:lnTo>
                    <a:lnTo>
                      <a:pt x="65" y="7"/>
                    </a:lnTo>
                    <a:lnTo>
                      <a:pt x="66" y="6"/>
                    </a:lnTo>
                    <a:lnTo>
                      <a:pt x="67" y="5"/>
                    </a:lnTo>
                    <a:lnTo>
                      <a:pt x="67" y="4"/>
                    </a:lnTo>
                    <a:lnTo>
                      <a:pt x="66" y="2"/>
                    </a:lnTo>
                    <a:lnTo>
                      <a:pt x="65" y="1"/>
                    </a:lnTo>
                    <a:lnTo>
                      <a:pt x="64"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6" name="Freeform 24"/>
              <p:cNvSpPr>
                <a:spLocks/>
              </p:cNvSpPr>
              <p:nvPr/>
            </p:nvSpPr>
            <p:spPr bwMode="auto">
              <a:xfrm>
                <a:off x="592" y="2029"/>
                <a:ext cx="15" cy="7"/>
              </a:xfrm>
              <a:custGeom>
                <a:avLst/>
                <a:gdLst>
                  <a:gd name="T0" fmla="*/ 4 w 15"/>
                  <a:gd name="T1" fmla="*/ 0 h 7"/>
                  <a:gd name="T2" fmla="*/ 3 w 15"/>
                  <a:gd name="T3" fmla="*/ 0 h 7"/>
                  <a:gd name="T4" fmla="*/ 2 w 15"/>
                  <a:gd name="T5" fmla="*/ 1 h 7"/>
                  <a:gd name="T6" fmla="*/ 0 w 15"/>
                  <a:gd name="T7" fmla="*/ 2 h 7"/>
                  <a:gd name="T8" fmla="*/ 0 w 15"/>
                  <a:gd name="T9" fmla="*/ 4 h 7"/>
                  <a:gd name="T10" fmla="*/ 0 w 15"/>
                  <a:gd name="T11" fmla="*/ 5 h 7"/>
                  <a:gd name="T12" fmla="*/ 0 w 15"/>
                  <a:gd name="T13" fmla="*/ 6 h 7"/>
                  <a:gd name="T14" fmla="*/ 2 w 15"/>
                  <a:gd name="T15" fmla="*/ 7 h 7"/>
                  <a:gd name="T16" fmla="*/ 3 w 15"/>
                  <a:gd name="T17" fmla="*/ 7 h 7"/>
                  <a:gd name="T18" fmla="*/ 10 w 15"/>
                  <a:gd name="T19" fmla="*/ 7 h 7"/>
                  <a:gd name="T20" fmla="*/ 11 w 15"/>
                  <a:gd name="T21" fmla="*/ 7 h 7"/>
                  <a:gd name="T22" fmla="*/ 13 w 15"/>
                  <a:gd name="T23" fmla="*/ 7 h 7"/>
                  <a:gd name="T24" fmla="*/ 14 w 15"/>
                  <a:gd name="T25" fmla="*/ 6 h 7"/>
                  <a:gd name="T26" fmla="*/ 15 w 15"/>
                  <a:gd name="T27" fmla="*/ 5 h 7"/>
                  <a:gd name="T28" fmla="*/ 15 w 15"/>
                  <a:gd name="T29" fmla="*/ 4 h 7"/>
                  <a:gd name="T30" fmla="*/ 14 w 15"/>
                  <a:gd name="T31" fmla="*/ 2 h 7"/>
                  <a:gd name="T32" fmla="*/ 13 w 15"/>
                  <a:gd name="T33" fmla="*/ 1 h 7"/>
                  <a:gd name="T34" fmla="*/ 11 w 15"/>
                  <a:gd name="T35" fmla="*/ 0 h 7"/>
                  <a:gd name="T36" fmla="*/ 4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4" y="0"/>
                    </a:moveTo>
                    <a:lnTo>
                      <a:pt x="3" y="0"/>
                    </a:lnTo>
                    <a:lnTo>
                      <a:pt x="2" y="1"/>
                    </a:lnTo>
                    <a:lnTo>
                      <a:pt x="0" y="2"/>
                    </a:lnTo>
                    <a:lnTo>
                      <a:pt x="0" y="4"/>
                    </a:lnTo>
                    <a:lnTo>
                      <a:pt x="0" y="5"/>
                    </a:lnTo>
                    <a:lnTo>
                      <a:pt x="0" y="6"/>
                    </a:lnTo>
                    <a:lnTo>
                      <a:pt x="2" y="7"/>
                    </a:lnTo>
                    <a:lnTo>
                      <a:pt x="3" y="7"/>
                    </a:lnTo>
                    <a:lnTo>
                      <a:pt x="10" y="7"/>
                    </a:lnTo>
                    <a:lnTo>
                      <a:pt x="11" y="7"/>
                    </a:lnTo>
                    <a:lnTo>
                      <a:pt x="13" y="7"/>
                    </a:lnTo>
                    <a:lnTo>
                      <a:pt x="14" y="6"/>
                    </a:lnTo>
                    <a:lnTo>
                      <a:pt x="15" y="5"/>
                    </a:lnTo>
                    <a:lnTo>
                      <a:pt x="15" y="4"/>
                    </a:lnTo>
                    <a:lnTo>
                      <a:pt x="14" y="2"/>
                    </a:lnTo>
                    <a:lnTo>
                      <a:pt x="13" y="1"/>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7" name="Freeform 25"/>
              <p:cNvSpPr>
                <a:spLocks/>
              </p:cNvSpPr>
              <p:nvPr/>
            </p:nvSpPr>
            <p:spPr bwMode="auto">
              <a:xfrm>
                <a:off x="622" y="2029"/>
                <a:ext cx="68" cy="7"/>
              </a:xfrm>
              <a:custGeom>
                <a:avLst/>
                <a:gdLst>
                  <a:gd name="T0" fmla="*/ 4 w 68"/>
                  <a:gd name="T1" fmla="*/ 0 h 7"/>
                  <a:gd name="T2" fmla="*/ 3 w 68"/>
                  <a:gd name="T3" fmla="*/ 0 h 7"/>
                  <a:gd name="T4" fmla="*/ 1 w 68"/>
                  <a:gd name="T5" fmla="*/ 1 h 7"/>
                  <a:gd name="T6" fmla="*/ 0 w 68"/>
                  <a:gd name="T7" fmla="*/ 2 h 7"/>
                  <a:gd name="T8" fmla="*/ 0 w 68"/>
                  <a:gd name="T9" fmla="*/ 4 h 7"/>
                  <a:gd name="T10" fmla="*/ 0 w 68"/>
                  <a:gd name="T11" fmla="*/ 5 h 7"/>
                  <a:gd name="T12" fmla="*/ 0 w 68"/>
                  <a:gd name="T13" fmla="*/ 6 h 7"/>
                  <a:gd name="T14" fmla="*/ 1 w 68"/>
                  <a:gd name="T15" fmla="*/ 7 h 7"/>
                  <a:gd name="T16" fmla="*/ 3 w 68"/>
                  <a:gd name="T17" fmla="*/ 7 h 7"/>
                  <a:gd name="T18" fmla="*/ 63 w 68"/>
                  <a:gd name="T19" fmla="*/ 7 h 7"/>
                  <a:gd name="T20" fmla="*/ 64 w 68"/>
                  <a:gd name="T21" fmla="*/ 7 h 7"/>
                  <a:gd name="T22" fmla="*/ 65 w 68"/>
                  <a:gd name="T23" fmla="*/ 7 h 7"/>
                  <a:gd name="T24" fmla="*/ 66 w 68"/>
                  <a:gd name="T25" fmla="*/ 6 h 7"/>
                  <a:gd name="T26" fmla="*/ 68 w 68"/>
                  <a:gd name="T27" fmla="*/ 5 h 7"/>
                  <a:gd name="T28" fmla="*/ 68 w 68"/>
                  <a:gd name="T29" fmla="*/ 4 h 7"/>
                  <a:gd name="T30" fmla="*/ 66 w 68"/>
                  <a:gd name="T31" fmla="*/ 2 h 7"/>
                  <a:gd name="T32" fmla="*/ 65 w 68"/>
                  <a:gd name="T33" fmla="*/ 1 h 7"/>
                  <a:gd name="T34" fmla="*/ 64 w 68"/>
                  <a:gd name="T35" fmla="*/ 0 h 7"/>
                  <a:gd name="T36" fmla="*/ 4 w 68"/>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7"/>
                  <a:gd name="T59" fmla="*/ 68 w 68"/>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7">
                    <a:moveTo>
                      <a:pt x="4" y="0"/>
                    </a:moveTo>
                    <a:lnTo>
                      <a:pt x="3" y="0"/>
                    </a:lnTo>
                    <a:lnTo>
                      <a:pt x="1" y="1"/>
                    </a:lnTo>
                    <a:lnTo>
                      <a:pt x="0" y="2"/>
                    </a:lnTo>
                    <a:lnTo>
                      <a:pt x="0" y="4"/>
                    </a:lnTo>
                    <a:lnTo>
                      <a:pt x="0" y="5"/>
                    </a:lnTo>
                    <a:lnTo>
                      <a:pt x="0" y="6"/>
                    </a:lnTo>
                    <a:lnTo>
                      <a:pt x="1" y="7"/>
                    </a:lnTo>
                    <a:lnTo>
                      <a:pt x="3" y="7"/>
                    </a:lnTo>
                    <a:lnTo>
                      <a:pt x="63" y="7"/>
                    </a:lnTo>
                    <a:lnTo>
                      <a:pt x="64" y="7"/>
                    </a:lnTo>
                    <a:lnTo>
                      <a:pt x="65" y="7"/>
                    </a:lnTo>
                    <a:lnTo>
                      <a:pt x="66" y="6"/>
                    </a:lnTo>
                    <a:lnTo>
                      <a:pt x="68" y="5"/>
                    </a:lnTo>
                    <a:lnTo>
                      <a:pt x="68" y="4"/>
                    </a:lnTo>
                    <a:lnTo>
                      <a:pt x="66" y="2"/>
                    </a:lnTo>
                    <a:lnTo>
                      <a:pt x="65" y="1"/>
                    </a:lnTo>
                    <a:lnTo>
                      <a:pt x="64"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8" name="Freeform 26"/>
              <p:cNvSpPr>
                <a:spLocks/>
              </p:cNvSpPr>
              <p:nvPr/>
            </p:nvSpPr>
            <p:spPr bwMode="auto">
              <a:xfrm>
                <a:off x="704" y="2029"/>
                <a:ext cx="15" cy="7"/>
              </a:xfrm>
              <a:custGeom>
                <a:avLst/>
                <a:gdLst>
                  <a:gd name="T0" fmla="*/ 4 w 15"/>
                  <a:gd name="T1" fmla="*/ 0 h 7"/>
                  <a:gd name="T2" fmla="*/ 3 w 15"/>
                  <a:gd name="T3" fmla="*/ 0 h 7"/>
                  <a:gd name="T4" fmla="*/ 2 w 15"/>
                  <a:gd name="T5" fmla="*/ 1 h 7"/>
                  <a:gd name="T6" fmla="*/ 0 w 15"/>
                  <a:gd name="T7" fmla="*/ 2 h 7"/>
                  <a:gd name="T8" fmla="*/ 0 w 15"/>
                  <a:gd name="T9" fmla="*/ 4 h 7"/>
                  <a:gd name="T10" fmla="*/ 0 w 15"/>
                  <a:gd name="T11" fmla="*/ 5 h 7"/>
                  <a:gd name="T12" fmla="*/ 0 w 15"/>
                  <a:gd name="T13" fmla="*/ 6 h 7"/>
                  <a:gd name="T14" fmla="*/ 2 w 15"/>
                  <a:gd name="T15" fmla="*/ 7 h 7"/>
                  <a:gd name="T16" fmla="*/ 3 w 15"/>
                  <a:gd name="T17" fmla="*/ 7 h 7"/>
                  <a:gd name="T18" fmla="*/ 10 w 15"/>
                  <a:gd name="T19" fmla="*/ 7 h 7"/>
                  <a:gd name="T20" fmla="*/ 12 w 15"/>
                  <a:gd name="T21" fmla="*/ 7 h 7"/>
                  <a:gd name="T22" fmla="*/ 13 w 15"/>
                  <a:gd name="T23" fmla="*/ 7 h 7"/>
                  <a:gd name="T24" fmla="*/ 14 w 15"/>
                  <a:gd name="T25" fmla="*/ 6 h 7"/>
                  <a:gd name="T26" fmla="*/ 15 w 15"/>
                  <a:gd name="T27" fmla="*/ 5 h 7"/>
                  <a:gd name="T28" fmla="*/ 15 w 15"/>
                  <a:gd name="T29" fmla="*/ 4 h 7"/>
                  <a:gd name="T30" fmla="*/ 14 w 15"/>
                  <a:gd name="T31" fmla="*/ 2 h 7"/>
                  <a:gd name="T32" fmla="*/ 13 w 15"/>
                  <a:gd name="T33" fmla="*/ 1 h 7"/>
                  <a:gd name="T34" fmla="*/ 12 w 15"/>
                  <a:gd name="T35" fmla="*/ 0 h 7"/>
                  <a:gd name="T36" fmla="*/ 4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4" y="0"/>
                    </a:moveTo>
                    <a:lnTo>
                      <a:pt x="3" y="0"/>
                    </a:lnTo>
                    <a:lnTo>
                      <a:pt x="2" y="1"/>
                    </a:lnTo>
                    <a:lnTo>
                      <a:pt x="0" y="2"/>
                    </a:lnTo>
                    <a:lnTo>
                      <a:pt x="0" y="4"/>
                    </a:lnTo>
                    <a:lnTo>
                      <a:pt x="0" y="5"/>
                    </a:lnTo>
                    <a:lnTo>
                      <a:pt x="0" y="6"/>
                    </a:lnTo>
                    <a:lnTo>
                      <a:pt x="2" y="7"/>
                    </a:lnTo>
                    <a:lnTo>
                      <a:pt x="3" y="7"/>
                    </a:lnTo>
                    <a:lnTo>
                      <a:pt x="10" y="7"/>
                    </a:lnTo>
                    <a:lnTo>
                      <a:pt x="12" y="7"/>
                    </a:lnTo>
                    <a:lnTo>
                      <a:pt x="13" y="7"/>
                    </a:lnTo>
                    <a:lnTo>
                      <a:pt x="14" y="6"/>
                    </a:lnTo>
                    <a:lnTo>
                      <a:pt x="15" y="5"/>
                    </a:lnTo>
                    <a:lnTo>
                      <a:pt x="15" y="4"/>
                    </a:lnTo>
                    <a:lnTo>
                      <a:pt x="14"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59" name="Freeform 27"/>
              <p:cNvSpPr>
                <a:spLocks/>
              </p:cNvSpPr>
              <p:nvPr/>
            </p:nvSpPr>
            <p:spPr bwMode="auto">
              <a:xfrm>
                <a:off x="734" y="2029"/>
                <a:ext cx="68" cy="7"/>
              </a:xfrm>
              <a:custGeom>
                <a:avLst/>
                <a:gdLst>
                  <a:gd name="T0" fmla="*/ 4 w 68"/>
                  <a:gd name="T1" fmla="*/ 0 h 7"/>
                  <a:gd name="T2" fmla="*/ 3 w 68"/>
                  <a:gd name="T3" fmla="*/ 0 h 7"/>
                  <a:gd name="T4" fmla="*/ 2 w 68"/>
                  <a:gd name="T5" fmla="*/ 1 h 7"/>
                  <a:gd name="T6" fmla="*/ 0 w 68"/>
                  <a:gd name="T7" fmla="*/ 2 h 7"/>
                  <a:gd name="T8" fmla="*/ 0 w 68"/>
                  <a:gd name="T9" fmla="*/ 4 h 7"/>
                  <a:gd name="T10" fmla="*/ 0 w 68"/>
                  <a:gd name="T11" fmla="*/ 5 h 7"/>
                  <a:gd name="T12" fmla="*/ 0 w 68"/>
                  <a:gd name="T13" fmla="*/ 6 h 7"/>
                  <a:gd name="T14" fmla="*/ 2 w 68"/>
                  <a:gd name="T15" fmla="*/ 7 h 7"/>
                  <a:gd name="T16" fmla="*/ 3 w 68"/>
                  <a:gd name="T17" fmla="*/ 7 h 7"/>
                  <a:gd name="T18" fmla="*/ 63 w 68"/>
                  <a:gd name="T19" fmla="*/ 7 h 7"/>
                  <a:gd name="T20" fmla="*/ 64 w 68"/>
                  <a:gd name="T21" fmla="*/ 7 h 7"/>
                  <a:gd name="T22" fmla="*/ 65 w 68"/>
                  <a:gd name="T23" fmla="*/ 7 h 7"/>
                  <a:gd name="T24" fmla="*/ 66 w 68"/>
                  <a:gd name="T25" fmla="*/ 6 h 7"/>
                  <a:gd name="T26" fmla="*/ 68 w 68"/>
                  <a:gd name="T27" fmla="*/ 5 h 7"/>
                  <a:gd name="T28" fmla="*/ 68 w 68"/>
                  <a:gd name="T29" fmla="*/ 4 h 7"/>
                  <a:gd name="T30" fmla="*/ 66 w 68"/>
                  <a:gd name="T31" fmla="*/ 2 h 7"/>
                  <a:gd name="T32" fmla="*/ 65 w 68"/>
                  <a:gd name="T33" fmla="*/ 1 h 7"/>
                  <a:gd name="T34" fmla="*/ 64 w 68"/>
                  <a:gd name="T35" fmla="*/ 0 h 7"/>
                  <a:gd name="T36" fmla="*/ 4 w 68"/>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7"/>
                  <a:gd name="T59" fmla="*/ 68 w 68"/>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7">
                    <a:moveTo>
                      <a:pt x="4" y="0"/>
                    </a:moveTo>
                    <a:lnTo>
                      <a:pt x="3" y="0"/>
                    </a:lnTo>
                    <a:lnTo>
                      <a:pt x="2" y="1"/>
                    </a:lnTo>
                    <a:lnTo>
                      <a:pt x="0" y="2"/>
                    </a:lnTo>
                    <a:lnTo>
                      <a:pt x="0" y="4"/>
                    </a:lnTo>
                    <a:lnTo>
                      <a:pt x="0" y="5"/>
                    </a:lnTo>
                    <a:lnTo>
                      <a:pt x="0" y="6"/>
                    </a:lnTo>
                    <a:lnTo>
                      <a:pt x="2" y="7"/>
                    </a:lnTo>
                    <a:lnTo>
                      <a:pt x="3" y="7"/>
                    </a:lnTo>
                    <a:lnTo>
                      <a:pt x="63" y="7"/>
                    </a:lnTo>
                    <a:lnTo>
                      <a:pt x="64" y="7"/>
                    </a:lnTo>
                    <a:lnTo>
                      <a:pt x="65" y="7"/>
                    </a:lnTo>
                    <a:lnTo>
                      <a:pt x="66" y="6"/>
                    </a:lnTo>
                    <a:lnTo>
                      <a:pt x="68" y="5"/>
                    </a:lnTo>
                    <a:lnTo>
                      <a:pt x="68" y="4"/>
                    </a:lnTo>
                    <a:lnTo>
                      <a:pt x="66" y="2"/>
                    </a:lnTo>
                    <a:lnTo>
                      <a:pt x="65" y="1"/>
                    </a:lnTo>
                    <a:lnTo>
                      <a:pt x="64"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60" name="Freeform 28"/>
              <p:cNvSpPr>
                <a:spLocks/>
              </p:cNvSpPr>
              <p:nvPr/>
            </p:nvSpPr>
            <p:spPr bwMode="auto">
              <a:xfrm>
                <a:off x="817" y="2029"/>
                <a:ext cx="15" cy="7"/>
              </a:xfrm>
              <a:custGeom>
                <a:avLst/>
                <a:gdLst>
                  <a:gd name="T0" fmla="*/ 3 w 15"/>
                  <a:gd name="T1" fmla="*/ 0 h 7"/>
                  <a:gd name="T2" fmla="*/ 2 w 15"/>
                  <a:gd name="T3" fmla="*/ 0 h 7"/>
                  <a:gd name="T4" fmla="*/ 1 w 15"/>
                  <a:gd name="T5" fmla="*/ 1 h 7"/>
                  <a:gd name="T6" fmla="*/ 0 w 15"/>
                  <a:gd name="T7" fmla="*/ 2 h 7"/>
                  <a:gd name="T8" fmla="*/ 0 w 15"/>
                  <a:gd name="T9" fmla="*/ 4 h 7"/>
                  <a:gd name="T10" fmla="*/ 0 w 15"/>
                  <a:gd name="T11" fmla="*/ 5 h 7"/>
                  <a:gd name="T12" fmla="*/ 0 w 15"/>
                  <a:gd name="T13" fmla="*/ 6 h 7"/>
                  <a:gd name="T14" fmla="*/ 1 w 15"/>
                  <a:gd name="T15" fmla="*/ 7 h 7"/>
                  <a:gd name="T16" fmla="*/ 2 w 15"/>
                  <a:gd name="T17" fmla="*/ 7 h 7"/>
                  <a:gd name="T18" fmla="*/ 10 w 15"/>
                  <a:gd name="T19" fmla="*/ 7 h 7"/>
                  <a:gd name="T20" fmla="*/ 11 w 15"/>
                  <a:gd name="T21" fmla="*/ 7 h 7"/>
                  <a:gd name="T22" fmla="*/ 12 w 15"/>
                  <a:gd name="T23" fmla="*/ 7 h 7"/>
                  <a:gd name="T24" fmla="*/ 13 w 15"/>
                  <a:gd name="T25" fmla="*/ 6 h 7"/>
                  <a:gd name="T26" fmla="*/ 15 w 15"/>
                  <a:gd name="T27" fmla="*/ 5 h 7"/>
                  <a:gd name="T28" fmla="*/ 15 w 15"/>
                  <a:gd name="T29" fmla="*/ 4 h 7"/>
                  <a:gd name="T30" fmla="*/ 13 w 15"/>
                  <a:gd name="T31" fmla="*/ 2 h 7"/>
                  <a:gd name="T32" fmla="*/ 12 w 15"/>
                  <a:gd name="T33" fmla="*/ 1 h 7"/>
                  <a:gd name="T34" fmla="*/ 11 w 15"/>
                  <a:gd name="T35" fmla="*/ 0 h 7"/>
                  <a:gd name="T36" fmla="*/ 3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3" y="0"/>
                    </a:moveTo>
                    <a:lnTo>
                      <a:pt x="2" y="0"/>
                    </a:lnTo>
                    <a:lnTo>
                      <a:pt x="1" y="1"/>
                    </a:lnTo>
                    <a:lnTo>
                      <a:pt x="0" y="2"/>
                    </a:lnTo>
                    <a:lnTo>
                      <a:pt x="0" y="4"/>
                    </a:lnTo>
                    <a:lnTo>
                      <a:pt x="0" y="5"/>
                    </a:lnTo>
                    <a:lnTo>
                      <a:pt x="0" y="6"/>
                    </a:lnTo>
                    <a:lnTo>
                      <a:pt x="1" y="7"/>
                    </a:lnTo>
                    <a:lnTo>
                      <a:pt x="2" y="7"/>
                    </a:lnTo>
                    <a:lnTo>
                      <a:pt x="10" y="7"/>
                    </a:lnTo>
                    <a:lnTo>
                      <a:pt x="11" y="7"/>
                    </a:lnTo>
                    <a:lnTo>
                      <a:pt x="12" y="7"/>
                    </a:lnTo>
                    <a:lnTo>
                      <a:pt x="13" y="6"/>
                    </a:lnTo>
                    <a:lnTo>
                      <a:pt x="15" y="5"/>
                    </a:lnTo>
                    <a:lnTo>
                      <a:pt x="15" y="4"/>
                    </a:lnTo>
                    <a:lnTo>
                      <a:pt x="13" y="2"/>
                    </a:lnTo>
                    <a:lnTo>
                      <a:pt x="12" y="1"/>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61" name="Freeform 29"/>
              <p:cNvSpPr>
                <a:spLocks/>
              </p:cNvSpPr>
              <p:nvPr/>
            </p:nvSpPr>
            <p:spPr bwMode="auto">
              <a:xfrm>
                <a:off x="847" y="2029"/>
                <a:ext cx="67" cy="7"/>
              </a:xfrm>
              <a:custGeom>
                <a:avLst/>
                <a:gdLst>
                  <a:gd name="T0" fmla="*/ 3 w 67"/>
                  <a:gd name="T1" fmla="*/ 0 h 7"/>
                  <a:gd name="T2" fmla="*/ 2 w 67"/>
                  <a:gd name="T3" fmla="*/ 0 h 7"/>
                  <a:gd name="T4" fmla="*/ 1 w 67"/>
                  <a:gd name="T5" fmla="*/ 1 h 7"/>
                  <a:gd name="T6" fmla="*/ 0 w 67"/>
                  <a:gd name="T7" fmla="*/ 2 h 7"/>
                  <a:gd name="T8" fmla="*/ 0 w 67"/>
                  <a:gd name="T9" fmla="*/ 4 h 7"/>
                  <a:gd name="T10" fmla="*/ 0 w 67"/>
                  <a:gd name="T11" fmla="*/ 5 h 7"/>
                  <a:gd name="T12" fmla="*/ 0 w 67"/>
                  <a:gd name="T13" fmla="*/ 6 h 7"/>
                  <a:gd name="T14" fmla="*/ 1 w 67"/>
                  <a:gd name="T15" fmla="*/ 7 h 7"/>
                  <a:gd name="T16" fmla="*/ 2 w 67"/>
                  <a:gd name="T17" fmla="*/ 7 h 7"/>
                  <a:gd name="T18" fmla="*/ 62 w 67"/>
                  <a:gd name="T19" fmla="*/ 7 h 7"/>
                  <a:gd name="T20" fmla="*/ 63 w 67"/>
                  <a:gd name="T21" fmla="*/ 7 h 7"/>
                  <a:gd name="T22" fmla="*/ 64 w 67"/>
                  <a:gd name="T23" fmla="*/ 7 h 7"/>
                  <a:gd name="T24" fmla="*/ 66 w 67"/>
                  <a:gd name="T25" fmla="*/ 6 h 7"/>
                  <a:gd name="T26" fmla="*/ 67 w 67"/>
                  <a:gd name="T27" fmla="*/ 5 h 7"/>
                  <a:gd name="T28" fmla="*/ 67 w 67"/>
                  <a:gd name="T29" fmla="*/ 4 h 7"/>
                  <a:gd name="T30" fmla="*/ 66 w 67"/>
                  <a:gd name="T31" fmla="*/ 2 h 7"/>
                  <a:gd name="T32" fmla="*/ 64 w 67"/>
                  <a:gd name="T33" fmla="*/ 1 h 7"/>
                  <a:gd name="T34" fmla="*/ 63 w 67"/>
                  <a:gd name="T35" fmla="*/ 0 h 7"/>
                  <a:gd name="T36" fmla="*/ 3 w 6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
                  <a:gd name="T59" fmla="*/ 67 w 67"/>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
                    <a:moveTo>
                      <a:pt x="3" y="0"/>
                    </a:moveTo>
                    <a:lnTo>
                      <a:pt x="2" y="0"/>
                    </a:lnTo>
                    <a:lnTo>
                      <a:pt x="1" y="1"/>
                    </a:lnTo>
                    <a:lnTo>
                      <a:pt x="0" y="2"/>
                    </a:lnTo>
                    <a:lnTo>
                      <a:pt x="0" y="4"/>
                    </a:lnTo>
                    <a:lnTo>
                      <a:pt x="0" y="5"/>
                    </a:lnTo>
                    <a:lnTo>
                      <a:pt x="0" y="6"/>
                    </a:lnTo>
                    <a:lnTo>
                      <a:pt x="1" y="7"/>
                    </a:lnTo>
                    <a:lnTo>
                      <a:pt x="2" y="7"/>
                    </a:lnTo>
                    <a:lnTo>
                      <a:pt x="62" y="7"/>
                    </a:lnTo>
                    <a:lnTo>
                      <a:pt x="63" y="7"/>
                    </a:lnTo>
                    <a:lnTo>
                      <a:pt x="64" y="7"/>
                    </a:lnTo>
                    <a:lnTo>
                      <a:pt x="66" y="6"/>
                    </a:lnTo>
                    <a:lnTo>
                      <a:pt x="67" y="5"/>
                    </a:lnTo>
                    <a:lnTo>
                      <a:pt x="67" y="4"/>
                    </a:lnTo>
                    <a:lnTo>
                      <a:pt x="66" y="2"/>
                    </a:lnTo>
                    <a:lnTo>
                      <a:pt x="64" y="1"/>
                    </a:lnTo>
                    <a:lnTo>
                      <a:pt x="63"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162" name="Freeform 30"/>
              <p:cNvSpPr>
                <a:spLocks/>
              </p:cNvSpPr>
              <p:nvPr/>
            </p:nvSpPr>
            <p:spPr bwMode="auto">
              <a:xfrm>
                <a:off x="929" y="2029"/>
                <a:ext cx="15" cy="7"/>
              </a:xfrm>
              <a:custGeom>
                <a:avLst/>
                <a:gdLst>
                  <a:gd name="T0" fmla="*/ 4 w 15"/>
                  <a:gd name="T1" fmla="*/ 0 h 7"/>
                  <a:gd name="T2" fmla="*/ 2 w 15"/>
                  <a:gd name="T3" fmla="*/ 0 h 7"/>
                  <a:gd name="T4" fmla="*/ 1 w 15"/>
                  <a:gd name="T5" fmla="*/ 1 h 7"/>
                  <a:gd name="T6" fmla="*/ 0 w 15"/>
                  <a:gd name="T7" fmla="*/ 2 h 7"/>
                  <a:gd name="T8" fmla="*/ 0 w 15"/>
                  <a:gd name="T9" fmla="*/ 4 h 7"/>
                  <a:gd name="T10" fmla="*/ 0 w 15"/>
                  <a:gd name="T11" fmla="*/ 5 h 7"/>
                  <a:gd name="T12" fmla="*/ 0 w 15"/>
                  <a:gd name="T13" fmla="*/ 6 h 7"/>
                  <a:gd name="T14" fmla="*/ 1 w 15"/>
                  <a:gd name="T15" fmla="*/ 7 h 7"/>
                  <a:gd name="T16" fmla="*/ 2 w 15"/>
                  <a:gd name="T17" fmla="*/ 7 h 7"/>
                  <a:gd name="T18" fmla="*/ 10 w 15"/>
                  <a:gd name="T19" fmla="*/ 7 h 7"/>
                  <a:gd name="T20" fmla="*/ 11 w 15"/>
                  <a:gd name="T21" fmla="*/ 7 h 7"/>
                  <a:gd name="T22" fmla="*/ 12 w 15"/>
                  <a:gd name="T23" fmla="*/ 7 h 7"/>
                  <a:gd name="T24" fmla="*/ 14 w 15"/>
                  <a:gd name="T25" fmla="*/ 6 h 7"/>
                  <a:gd name="T26" fmla="*/ 15 w 15"/>
                  <a:gd name="T27" fmla="*/ 5 h 7"/>
                  <a:gd name="T28" fmla="*/ 15 w 15"/>
                  <a:gd name="T29" fmla="*/ 4 h 7"/>
                  <a:gd name="T30" fmla="*/ 14 w 15"/>
                  <a:gd name="T31" fmla="*/ 2 h 7"/>
                  <a:gd name="T32" fmla="*/ 12 w 15"/>
                  <a:gd name="T33" fmla="*/ 1 h 7"/>
                  <a:gd name="T34" fmla="*/ 11 w 15"/>
                  <a:gd name="T35" fmla="*/ 0 h 7"/>
                  <a:gd name="T36" fmla="*/ 4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7"/>
                  <a:gd name="T59" fmla="*/ 15 w 15"/>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7">
                    <a:moveTo>
                      <a:pt x="4" y="0"/>
                    </a:moveTo>
                    <a:lnTo>
                      <a:pt x="2" y="0"/>
                    </a:lnTo>
                    <a:lnTo>
                      <a:pt x="1" y="1"/>
                    </a:lnTo>
                    <a:lnTo>
                      <a:pt x="0" y="2"/>
                    </a:lnTo>
                    <a:lnTo>
                      <a:pt x="0" y="4"/>
                    </a:lnTo>
                    <a:lnTo>
                      <a:pt x="0" y="5"/>
                    </a:lnTo>
                    <a:lnTo>
                      <a:pt x="0" y="6"/>
                    </a:lnTo>
                    <a:lnTo>
                      <a:pt x="1" y="7"/>
                    </a:lnTo>
                    <a:lnTo>
                      <a:pt x="2" y="7"/>
                    </a:lnTo>
                    <a:lnTo>
                      <a:pt x="10" y="7"/>
                    </a:lnTo>
                    <a:lnTo>
                      <a:pt x="11" y="7"/>
                    </a:lnTo>
                    <a:lnTo>
                      <a:pt x="12" y="7"/>
                    </a:lnTo>
                    <a:lnTo>
                      <a:pt x="14" y="6"/>
                    </a:lnTo>
                    <a:lnTo>
                      <a:pt x="15" y="5"/>
                    </a:lnTo>
                    <a:lnTo>
                      <a:pt x="15" y="4"/>
                    </a:lnTo>
                    <a:lnTo>
                      <a:pt x="14" y="2"/>
                    </a:lnTo>
                    <a:lnTo>
                      <a:pt x="12" y="1"/>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grpSp>
        <p:sp>
          <p:nvSpPr>
            <p:cNvPr id="124" name="Line 31"/>
            <p:cNvSpPr>
              <a:spLocks noChangeShapeType="1"/>
            </p:cNvSpPr>
            <p:nvPr/>
          </p:nvSpPr>
          <p:spPr bwMode="auto">
            <a:xfrm>
              <a:off x="65" y="1707"/>
              <a:ext cx="295" cy="1"/>
            </a:xfrm>
            <a:prstGeom prst="line">
              <a:avLst/>
            </a:prstGeom>
            <a:noFill/>
            <a:ln w="11113">
              <a:solidFill>
                <a:schemeClr val="tx1"/>
              </a:solidFill>
              <a:round/>
              <a:headEnd/>
              <a:tailEnd/>
            </a:ln>
          </p:spPr>
          <p:txBody>
            <a:bodyPr>
              <a:prstTxWarp prst="textNoShape">
                <a:avLst/>
              </a:prstTxWarp>
            </a:bodyPr>
            <a:lstStyle/>
            <a:p>
              <a:endParaRPr lang="fr-FR"/>
            </a:p>
          </p:txBody>
        </p:sp>
        <p:sp>
          <p:nvSpPr>
            <p:cNvPr id="125" name="Line 32"/>
            <p:cNvSpPr>
              <a:spLocks noChangeShapeType="1"/>
            </p:cNvSpPr>
            <p:nvPr/>
          </p:nvSpPr>
          <p:spPr bwMode="auto">
            <a:xfrm>
              <a:off x="65" y="1647"/>
              <a:ext cx="295" cy="1"/>
            </a:xfrm>
            <a:prstGeom prst="line">
              <a:avLst/>
            </a:prstGeom>
            <a:noFill/>
            <a:ln w="11113">
              <a:solidFill>
                <a:schemeClr val="tx1"/>
              </a:solidFill>
              <a:round/>
              <a:headEnd/>
              <a:tailEnd/>
            </a:ln>
          </p:spPr>
          <p:txBody>
            <a:bodyPr>
              <a:prstTxWarp prst="textNoShape">
                <a:avLst/>
              </a:prstTxWarp>
            </a:bodyPr>
            <a:lstStyle/>
            <a:p>
              <a:endParaRPr lang="fr-FR"/>
            </a:p>
          </p:txBody>
        </p:sp>
        <p:sp>
          <p:nvSpPr>
            <p:cNvPr id="126" name="Line 33"/>
            <p:cNvSpPr>
              <a:spLocks noChangeShapeType="1"/>
            </p:cNvSpPr>
            <p:nvPr/>
          </p:nvSpPr>
          <p:spPr bwMode="auto">
            <a:xfrm>
              <a:off x="65" y="2358"/>
              <a:ext cx="295" cy="1"/>
            </a:xfrm>
            <a:prstGeom prst="line">
              <a:avLst/>
            </a:prstGeom>
            <a:noFill/>
            <a:ln w="11113">
              <a:solidFill>
                <a:schemeClr val="tx1"/>
              </a:solidFill>
              <a:round/>
              <a:headEnd/>
              <a:tailEnd/>
            </a:ln>
          </p:spPr>
          <p:txBody>
            <a:bodyPr>
              <a:prstTxWarp prst="textNoShape">
                <a:avLst/>
              </a:prstTxWarp>
            </a:bodyPr>
            <a:lstStyle/>
            <a:p>
              <a:endParaRPr lang="fr-FR"/>
            </a:p>
          </p:txBody>
        </p:sp>
        <p:sp>
          <p:nvSpPr>
            <p:cNvPr id="127" name="Line 34"/>
            <p:cNvSpPr>
              <a:spLocks noChangeShapeType="1"/>
            </p:cNvSpPr>
            <p:nvPr/>
          </p:nvSpPr>
          <p:spPr bwMode="auto">
            <a:xfrm>
              <a:off x="65" y="2418"/>
              <a:ext cx="295" cy="1"/>
            </a:xfrm>
            <a:prstGeom prst="line">
              <a:avLst/>
            </a:prstGeom>
            <a:noFill/>
            <a:ln w="11113">
              <a:solidFill>
                <a:schemeClr val="tx1"/>
              </a:solidFill>
              <a:round/>
              <a:headEnd/>
              <a:tailEnd/>
            </a:ln>
          </p:spPr>
          <p:txBody>
            <a:bodyPr>
              <a:prstTxWarp prst="textNoShape">
                <a:avLst/>
              </a:prstTxWarp>
            </a:bodyPr>
            <a:lstStyle/>
            <a:p>
              <a:endParaRPr lang="fr-FR"/>
            </a:p>
          </p:txBody>
        </p:sp>
        <p:sp>
          <p:nvSpPr>
            <p:cNvPr id="128" name="Line 35"/>
            <p:cNvSpPr>
              <a:spLocks noChangeShapeType="1"/>
            </p:cNvSpPr>
            <p:nvPr/>
          </p:nvSpPr>
          <p:spPr bwMode="auto">
            <a:xfrm>
              <a:off x="360" y="1647"/>
              <a:ext cx="1" cy="771"/>
            </a:xfrm>
            <a:prstGeom prst="line">
              <a:avLst/>
            </a:prstGeom>
            <a:noFill/>
            <a:ln w="11113">
              <a:solidFill>
                <a:schemeClr val="tx1"/>
              </a:solidFill>
              <a:round/>
              <a:headEnd/>
              <a:tailEnd/>
            </a:ln>
          </p:spPr>
          <p:txBody>
            <a:bodyPr>
              <a:prstTxWarp prst="textNoShape">
                <a:avLst/>
              </a:prstTxWarp>
            </a:bodyPr>
            <a:lstStyle/>
            <a:p>
              <a:endParaRPr lang="fr-FR"/>
            </a:p>
          </p:txBody>
        </p:sp>
        <p:sp>
          <p:nvSpPr>
            <p:cNvPr id="129" name="Rectangle 36"/>
            <p:cNvSpPr>
              <a:spLocks noChangeArrowheads="1"/>
            </p:cNvSpPr>
            <p:nvPr/>
          </p:nvSpPr>
          <p:spPr bwMode="auto">
            <a:xfrm>
              <a:off x="456" y="1838"/>
              <a:ext cx="93" cy="155"/>
            </a:xfrm>
            <a:prstGeom prst="rect">
              <a:avLst/>
            </a:prstGeom>
            <a:noFill/>
            <a:ln w="9525">
              <a:noFill/>
              <a:miter lim="800000"/>
              <a:headEnd/>
              <a:tailEnd/>
            </a:ln>
          </p:spPr>
          <p:txBody>
            <a:bodyPr wrap="none" lIns="0" tIns="0" rIns="0" bIns="0">
              <a:prstTxWarp prst="textNoShape">
                <a:avLst/>
              </a:prstTxWarp>
              <a:spAutoFit/>
            </a:bodyPr>
            <a:lstStyle/>
            <a:p>
              <a:r>
                <a:rPr lang="nl-BE" sz="1600"/>
                <a:t>V</a:t>
              </a:r>
              <a:endParaRPr lang="nl-BE" sz="1200"/>
            </a:p>
          </p:txBody>
        </p:sp>
        <p:sp>
          <p:nvSpPr>
            <p:cNvPr id="130" name="Rectangle 37"/>
            <p:cNvSpPr>
              <a:spLocks noChangeArrowheads="1"/>
            </p:cNvSpPr>
            <p:nvPr/>
          </p:nvSpPr>
          <p:spPr bwMode="auto">
            <a:xfrm>
              <a:off x="546" y="1892"/>
              <a:ext cx="110" cy="108"/>
            </a:xfrm>
            <a:prstGeom prst="rect">
              <a:avLst/>
            </a:prstGeom>
            <a:noFill/>
            <a:ln w="9525">
              <a:noFill/>
              <a:miter lim="800000"/>
              <a:headEnd/>
              <a:tailEnd/>
            </a:ln>
          </p:spPr>
          <p:txBody>
            <a:bodyPr wrap="none" lIns="0" tIns="0" rIns="0" bIns="0">
              <a:prstTxWarp prst="textNoShape">
                <a:avLst/>
              </a:prstTxWarp>
              <a:spAutoFit/>
            </a:bodyPr>
            <a:lstStyle/>
            <a:p>
              <a:r>
                <a:rPr lang="nl-BE" sz="1100"/>
                <a:t>Ed</a:t>
              </a:r>
              <a:endParaRPr lang="nl-BE" sz="1200"/>
            </a:p>
          </p:txBody>
        </p:sp>
        <p:sp>
          <p:nvSpPr>
            <p:cNvPr id="131" name="Rectangle 38"/>
            <p:cNvSpPr>
              <a:spLocks noChangeArrowheads="1"/>
            </p:cNvSpPr>
            <p:nvPr/>
          </p:nvSpPr>
          <p:spPr bwMode="auto">
            <a:xfrm>
              <a:off x="672" y="1447"/>
              <a:ext cx="57" cy="155"/>
            </a:xfrm>
            <a:prstGeom prst="rect">
              <a:avLst/>
            </a:prstGeom>
            <a:noFill/>
            <a:ln w="9525">
              <a:noFill/>
              <a:miter lim="800000"/>
              <a:headEnd/>
              <a:tailEnd/>
            </a:ln>
          </p:spPr>
          <p:txBody>
            <a:bodyPr wrap="none" lIns="0" tIns="0" rIns="0" bIns="0">
              <a:prstTxWarp prst="textNoShape">
                <a:avLst/>
              </a:prstTxWarp>
              <a:spAutoFit/>
            </a:bodyPr>
            <a:lstStyle/>
            <a:p>
              <a:r>
                <a:rPr lang="nl-BE" sz="1600" dirty="0">
                  <a:latin typeface="Symbol" charset="2"/>
                  <a:sym typeface="Symbol" panose="05050102010706020507" pitchFamily="18" charset="2"/>
                </a:rPr>
                <a:t></a:t>
              </a:r>
              <a:endParaRPr lang="nl-BE" sz="1200" dirty="0"/>
            </a:p>
          </p:txBody>
        </p:sp>
        <p:sp>
          <p:nvSpPr>
            <p:cNvPr id="132" name="Rectangle 39"/>
            <p:cNvSpPr>
              <a:spLocks noChangeArrowheads="1"/>
            </p:cNvSpPr>
            <p:nvPr/>
          </p:nvSpPr>
          <p:spPr bwMode="auto">
            <a:xfrm>
              <a:off x="724" y="1514"/>
              <a:ext cx="110" cy="108"/>
            </a:xfrm>
            <a:prstGeom prst="rect">
              <a:avLst/>
            </a:prstGeom>
            <a:noFill/>
            <a:ln w="9525">
              <a:noFill/>
              <a:miter lim="800000"/>
              <a:headEnd/>
              <a:tailEnd/>
            </a:ln>
          </p:spPr>
          <p:txBody>
            <a:bodyPr wrap="none" lIns="0" tIns="0" rIns="0" bIns="0">
              <a:prstTxWarp prst="textNoShape">
                <a:avLst/>
              </a:prstTxWarp>
              <a:spAutoFit/>
            </a:bodyPr>
            <a:lstStyle/>
            <a:p>
              <a:r>
                <a:rPr lang="nl-BE" sz="1100" dirty="0"/>
                <a:t>Ed</a:t>
              </a:r>
              <a:endParaRPr lang="nl-BE" sz="1200" dirty="0"/>
            </a:p>
          </p:txBody>
        </p:sp>
        <p:sp>
          <p:nvSpPr>
            <p:cNvPr id="133" name="Rectangle 40"/>
            <p:cNvSpPr>
              <a:spLocks noChangeArrowheads="1"/>
            </p:cNvSpPr>
            <p:nvPr/>
          </p:nvSpPr>
          <p:spPr bwMode="auto">
            <a:xfrm>
              <a:off x="136" y="1482"/>
              <a:ext cx="86" cy="154"/>
            </a:xfrm>
            <a:prstGeom prst="rect">
              <a:avLst/>
            </a:prstGeom>
            <a:noFill/>
            <a:ln w="9525">
              <a:noFill/>
              <a:miter lim="800000"/>
              <a:headEnd/>
              <a:tailEnd/>
            </a:ln>
          </p:spPr>
          <p:txBody>
            <a:bodyPr wrap="none" lIns="0" tIns="0" rIns="0" bIns="0">
              <a:prstTxWarp prst="textNoShape">
                <a:avLst/>
              </a:prstTxWarp>
              <a:spAutoFit/>
            </a:bodyPr>
            <a:lstStyle/>
            <a:p>
              <a:r>
                <a:rPr lang="nl-BE" sz="1600"/>
                <a:t>E</a:t>
              </a:r>
              <a:endParaRPr lang="nl-BE" sz="1200"/>
            </a:p>
          </p:txBody>
        </p:sp>
        <p:sp>
          <p:nvSpPr>
            <p:cNvPr id="134" name="Rectangle 41"/>
            <p:cNvSpPr>
              <a:spLocks noChangeArrowheads="1"/>
            </p:cNvSpPr>
            <p:nvPr/>
          </p:nvSpPr>
          <p:spPr bwMode="auto">
            <a:xfrm>
              <a:off x="212" y="1536"/>
              <a:ext cx="50" cy="108"/>
            </a:xfrm>
            <a:prstGeom prst="rect">
              <a:avLst/>
            </a:prstGeom>
            <a:noFill/>
            <a:ln w="9525">
              <a:noFill/>
              <a:miter lim="800000"/>
              <a:headEnd/>
              <a:tailEnd/>
            </a:ln>
          </p:spPr>
          <p:txBody>
            <a:bodyPr wrap="none" lIns="0" tIns="0" rIns="0" bIns="0">
              <a:prstTxWarp prst="textNoShape">
                <a:avLst/>
              </a:prstTxWarp>
              <a:spAutoFit/>
            </a:bodyPr>
            <a:lstStyle/>
            <a:p>
              <a:r>
                <a:rPr lang="nl-BE" sz="1100"/>
                <a:t>d</a:t>
              </a:r>
              <a:endParaRPr lang="nl-BE" sz="1200"/>
            </a:p>
          </p:txBody>
        </p:sp>
        <p:grpSp>
          <p:nvGrpSpPr>
            <p:cNvPr id="135" name="Group 42"/>
            <p:cNvGrpSpPr>
              <a:grpSpLocks/>
            </p:cNvGrpSpPr>
            <p:nvPr/>
          </p:nvGrpSpPr>
          <p:grpSpPr bwMode="auto">
            <a:xfrm>
              <a:off x="658" y="2358"/>
              <a:ext cx="96" cy="60"/>
              <a:chOff x="658" y="2358"/>
              <a:chExt cx="96" cy="60"/>
            </a:xfrm>
          </p:grpSpPr>
          <p:sp>
            <p:nvSpPr>
              <p:cNvPr id="145" name="Freeform 43"/>
              <p:cNvSpPr>
                <a:spLocks/>
              </p:cNvSpPr>
              <p:nvPr/>
            </p:nvSpPr>
            <p:spPr bwMode="auto">
              <a:xfrm>
                <a:off x="658" y="2358"/>
                <a:ext cx="96" cy="60"/>
              </a:xfrm>
              <a:custGeom>
                <a:avLst/>
                <a:gdLst>
                  <a:gd name="T0" fmla="*/ 0 w 96"/>
                  <a:gd name="T1" fmla="*/ 60 h 60"/>
                  <a:gd name="T2" fmla="*/ 0 w 96"/>
                  <a:gd name="T3" fmla="*/ 0 h 60"/>
                  <a:gd name="T4" fmla="*/ 96 w 96"/>
                  <a:gd name="T5" fmla="*/ 0 h 60"/>
                  <a:gd name="T6" fmla="*/ 0 w 96"/>
                  <a:gd name="T7" fmla="*/ 60 h 60"/>
                  <a:gd name="T8" fmla="*/ 0 60000 65536"/>
                  <a:gd name="T9" fmla="*/ 0 60000 65536"/>
                  <a:gd name="T10" fmla="*/ 0 60000 65536"/>
                  <a:gd name="T11" fmla="*/ 0 60000 65536"/>
                  <a:gd name="T12" fmla="*/ 0 w 96"/>
                  <a:gd name="T13" fmla="*/ 0 h 60"/>
                  <a:gd name="T14" fmla="*/ 96 w 96"/>
                  <a:gd name="T15" fmla="*/ 60 h 60"/>
                </a:gdLst>
                <a:ahLst/>
                <a:cxnLst>
                  <a:cxn ang="T8">
                    <a:pos x="T0" y="T1"/>
                  </a:cxn>
                  <a:cxn ang="T9">
                    <a:pos x="T2" y="T3"/>
                  </a:cxn>
                  <a:cxn ang="T10">
                    <a:pos x="T4" y="T5"/>
                  </a:cxn>
                  <a:cxn ang="T11">
                    <a:pos x="T6" y="T7"/>
                  </a:cxn>
                </a:cxnLst>
                <a:rect l="T12" t="T13" r="T14" b="T15"/>
                <a:pathLst>
                  <a:path w="96" h="60">
                    <a:moveTo>
                      <a:pt x="0" y="60"/>
                    </a:moveTo>
                    <a:lnTo>
                      <a:pt x="0" y="0"/>
                    </a:lnTo>
                    <a:lnTo>
                      <a:pt x="96" y="0"/>
                    </a:lnTo>
                    <a:lnTo>
                      <a:pt x="0" y="60"/>
                    </a:lnTo>
                    <a:close/>
                  </a:path>
                </a:pathLst>
              </a:custGeom>
              <a:blipFill dpi="0" rotWithShape="0">
                <a:blip r:embed="rId4"/>
                <a:srcRect/>
                <a:tile tx="0" ty="0" sx="100000" sy="100000" flip="none" algn="tl"/>
              </a:blipFill>
              <a:ln w="9525">
                <a:solidFill>
                  <a:schemeClr val="tx1"/>
                </a:solidFill>
                <a:round/>
                <a:headEnd/>
                <a:tailEnd/>
              </a:ln>
            </p:spPr>
            <p:txBody>
              <a:bodyPr>
                <a:prstTxWarp prst="textNoShape">
                  <a:avLst/>
                </a:prstTxWarp>
              </a:bodyPr>
              <a:lstStyle/>
              <a:p>
                <a:endParaRPr lang="fr-FR"/>
              </a:p>
            </p:txBody>
          </p:sp>
          <p:sp>
            <p:nvSpPr>
              <p:cNvPr id="146" name="Freeform 44"/>
              <p:cNvSpPr>
                <a:spLocks/>
              </p:cNvSpPr>
              <p:nvPr/>
            </p:nvSpPr>
            <p:spPr bwMode="auto">
              <a:xfrm>
                <a:off x="658" y="2358"/>
                <a:ext cx="96" cy="60"/>
              </a:xfrm>
              <a:custGeom>
                <a:avLst/>
                <a:gdLst>
                  <a:gd name="T0" fmla="*/ 0 w 96"/>
                  <a:gd name="T1" fmla="*/ 60 h 60"/>
                  <a:gd name="T2" fmla="*/ 0 w 96"/>
                  <a:gd name="T3" fmla="*/ 0 h 60"/>
                  <a:gd name="T4" fmla="*/ 96 w 96"/>
                  <a:gd name="T5" fmla="*/ 0 h 60"/>
                  <a:gd name="T6" fmla="*/ 0 w 96"/>
                  <a:gd name="T7" fmla="*/ 60 h 60"/>
                  <a:gd name="T8" fmla="*/ 0 60000 65536"/>
                  <a:gd name="T9" fmla="*/ 0 60000 65536"/>
                  <a:gd name="T10" fmla="*/ 0 60000 65536"/>
                  <a:gd name="T11" fmla="*/ 0 60000 65536"/>
                  <a:gd name="T12" fmla="*/ 0 w 96"/>
                  <a:gd name="T13" fmla="*/ 0 h 60"/>
                  <a:gd name="T14" fmla="*/ 96 w 96"/>
                  <a:gd name="T15" fmla="*/ 60 h 60"/>
                </a:gdLst>
                <a:ahLst/>
                <a:cxnLst>
                  <a:cxn ang="T8">
                    <a:pos x="T0" y="T1"/>
                  </a:cxn>
                  <a:cxn ang="T9">
                    <a:pos x="T2" y="T3"/>
                  </a:cxn>
                  <a:cxn ang="T10">
                    <a:pos x="T4" y="T5"/>
                  </a:cxn>
                  <a:cxn ang="T11">
                    <a:pos x="T6" y="T7"/>
                  </a:cxn>
                </a:cxnLst>
                <a:rect l="T12" t="T13" r="T14" b="T15"/>
                <a:pathLst>
                  <a:path w="96" h="60">
                    <a:moveTo>
                      <a:pt x="0" y="60"/>
                    </a:moveTo>
                    <a:lnTo>
                      <a:pt x="0" y="0"/>
                    </a:lnTo>
                    <a:lnTo>
                      <a:pt x="96" y="0"/>
                    </a:lnTo>
                    <a:lnTo>
                      <a:pt x="0" y="60"/>
                    </a:lnTo>
                    <a:close/>
                  </a:path>
                </a:pathLst>
              </a:custGeom>
              <a:noFill/>
              <a:ln w="11113">
                <a:solidFill>
                  <a:schemeClr val="tx1"/>
                </a:solidFill>
                <a:round/>
                <a:headEnd/>
                <a:tailEnd/>
              </a:ln>
            </p:spPr>
            <p:txBody>
              <a:bodyPr>
                <a:prstTxWarp prst="textNoShape">
                  <a:avLst/>
                </a:prstTxWarp>
              </a:bodyPr>
              <a:lstStyle/>
              <a:p>
                <a:endParaRPr lang="fr-FR"/>
              </a:p>
            </p:txBody>
          </p:sp>
        </p:grpSp>
        <p:grpSp>
          <p:nvGrpSpPr>
            <p:cNvPr id="136" name="Group 45"/>
            <p:cNvGrpSpPr>
              <a:grpSpLocks/>
            </p:cNvGrpSpPr>
            <p:nvPr/>
          </p:nvGrpSpPr>
          <p:grpSpPr bwMode="auto">
            <a:xfrm>
              <a:off x="658" y="1647"/>
              <a:ext cx="96" cy="60"/>
              <a:chOff x="658" y="1647"/>
              <a:chExt cx="96" cy="60"/>
            </a:xfrm>
          </p:grpSpPr>
          <p:sp>
            <p:nvSpPr>
              <p:cNvPr id="143" name="Freeform 46"/>
              <p:cNvSpPr>
                <a:spLocks/>
              </p:cNvSpPr>
              <p:nvPr/>
            </p:nvSpPr>
            <p:spPr bwMode="auto">
              <a:xfrm>
                <a:off x="658" y="1647"/>
                <a:ext cx="96" cy="60"/>
              </a:xfrm>
              <a:custGeom>
                <a:avLst/>
                <a:gdLst>
                  <a:gd name="T0" fmla="*/ 0 w 96"/>
                  <a:gd name="T1" fmla="*/ 0 h 60"/>
                  <a:gd name="T2" fmla="*/ 0 w 96"/>
                  <a:gd name="T3" fmla="*/ 60 h 60"/>
                  <a:gd name="T4" fmla="*/ 96 w 96"/>
                  <a:gd name="T5" fmla="*/ 60 h 60"/>
                  <a:gd name="T6" fmla="*/ 0 w 96"/>
                  <a:gd name="T7" fmla="*/ 0 h 60"/>
                  <a:gd name="T8" fmla="*/ 0 60000 65536"/>
                  <a:gd name="T9" fmla="*/ 0 60000 65536"/>
                  <a:gd name="T10" fmla="*/ 0 60000 65536"/>
                  <a:gd name="T11" fmla="*/ 0 60000 65536"/>
                  <a:gd name="T12" fmla="*/ 0 w 96"/>
                  <a:gd name="T13" fmla="*/ 0 h 60"/>
                  <a:gd name="T14" fmla="*/ 96 w 96"/>
                  <a:gd name="T15" fmla="*/ 60 h 60"/>
                </a:gdLst>
                <a:ahLst/>
                <a:cxnLst>
                  <a:cxn ang="T8">
                    <a:pos x="T0" y="T1"/>
                  </a:cxn>
                  <a:cxn ang="T9">
                    <a:pos x="T2" y="T3"/>
                  </a:cxn>
                  <a:cxn ang="T10">
                    <a:pos x="T4" y="T5"/>
                  </a:cxn>
                  <a:cxn ang="T11">
                    <a:pos x="T6" y="T7"/>
                  </a:cxn>
                </a:cxnLst>
                <a:rect l="T12" t="T13" r="T14" b="T15"/>
                <a:pathLst>
                  <a:path w="96" h="60">
                    <a:moveTo>
                      <a:pt x="0" y="0"/>
                    </a:moveTo>
                    <a:lnTo>
                      <a:pt x="0" y="60"/>
                    </a:lnTo>
                    <a:lnTo>
                      <a:pt x="96" y="60"/>
                    </a:lnTo>
                    <a:lnTo>
                      <a:pt x="0" y="0"/>
                    </a:lnTo>
                    <a:close/>
                  </a:path>
                </a:pathLst>
              </a:custGeom>
              <a:blipFill dpi="0" rotWithShape="0">
                <a:blip r:embed="rId4"/>
                <a:srcRect/>
                <a:tile tx="0" ty="0" sx="100000" sy="100000" flip="none" algn="tl"/>
              </a:blipFill>
              <a:ln w="9525">
                <a:solidFill>
                  <a:schemeClr val="tx1"/>
                </a:solidFill>
                <a:round/>
                <a:headEnd/>
                <a:tailEnd/>
              </a:ln>
            </p:spPr>
            <p:txBody>
              <a:bodyPr>
                <a:prstTxWarp prst="textNoShape">
                  <a:avLst/>
                </a:prstTxWarp>
              </a:bodyPr>
              <a:lstStyle/>
              <a:p>
                <a:endParaRPr lang="fr-FR"/>
              </a:p>
            </p:txBody>
          </p:sp>
          <p:sp>
            <p:nvSpPr>
              <p:cNvPr id="144" name="Freeform 47"/>
              <p:cNvSpPr>
                <a:spLocks/>
              </p:cNvSpPr>
              <p:nvPr/>
            </p:nvSpPr>
            <p:spPr bwMode="auto">
              <a:xfrm>
                <a:off x="658" y="1647"/>
                <a:ext cx="96" cy="60"/>
              </a:xfrm>
              <a:custGeom>
                <a:avLst/>
                <a:gdLst>
                  <a:gd name="T0" fmla="*/ 0 w 96"/>
                  <a:gd name="T1" fmla="*/ 0 h 60"/>
                  <a:gd name="T2" fmla="*/ 0 w 96"/>
                  <a:gd name="T3" fmla="*/ 60 h 60"/>
                  <a:gd name="T4" fmla="*/ 96 w 96"/>
                  <a:gd name="T5" fmla="*/ 60 h 60"/>
                  <a:gd name="T6" fmla="*/ 0 w 96"/>
                  <a:gd name="T7" fmla="*/ 0 h 60"/>
                  <a:gd name="T8" fmla="*/ 0 60000 65536"/>
                  <a:gd name="T9" fmla="*/ 0 60000 65536"/>
                  <a:gd name="T10" fmla="*/ 0 60000 65536"/>
                  <a:gd name="T11" fmla="*/ 0 60000 65536"/>
                  <a:gd name="T12" fmla="*/ 0 w 96"/>
                  <a:gd name="T13" fmla="*/ 0 h 60"/>
                  <a:gd name="T14" fmla="*/ 96 w 96"/>
                  <a:gd name="T15" fmla="*/ 60 h 60"/>
                </a:gdLst>
                <a:ahLst/>
                <a:cxnLst>
                  <a:cxn ang="T8">
                    <a:pos x="T0" y="T1"/>
                  </a:cxn>
                  <a:cxn ang="T9">
                    <a:pos x="T2" y="T3"/>
                  </a:cxn>
                  <a:cxn ang="T10">
                    <a:pos x="T4" y="T5"/>
                  </a:cxn>
                  <a:cxn ang="T11">
                    <a:pos x="T6" y="T7"/>
                  </a:cxn>
                </a:cxnLst>
                <a:rect l="T12" t="T13" r="T14" b="T15"/>
                <a:pathLst>
                  <a:path w="96" h="60">
                    <a:moveTo>
                      <a:pt x="0" y="0"/>
                    </a:moveTo>
                    <a:lnTo>
                      <a:pt x="0" y="60"/>
                    </a:lnTo>
                    <a:lnTo>
                      <a:pt x="96" y="60"/>
                    </a:lnTo>
                    <a:lnTo>
                      <a:pt x="0" y="0"/>
                    </a:lnTo>
                    <a:close/>
                  </a:path>
                </a:pathLst>
              </a:custGeom>
              <a:noFill/>
              <a:ln w="11113">
                <a:solidFill>
                  <a:schemeClr val="tx1"/>
                </a:solidFill>
                <a:round/>
                <a:headEnd/>
                <a:tailEnd/>
              </a:ln>
            </p:spPr>
            <p:txBody>
              <a:bodyPr>
                <a:prstTxWarp prst="textNoShape">
                  <a:avLst/>
                </a:prstTxWarp>
              </a:bodyPr>
              <a:lstStyle/>
              <a:p>
                <a:endParaRPr lang="fr-FR"/>
              </a:p>
            </p:txBody>
          </p:sp>
        </p:grpSp>
        <p:grpSp>
          <p:nvGrpSpPr>
            <p:cNvPr id="137" name="Group 48"/>
            <p:cNvGrpSpPr>
              <a:grpSpLocks/>
            </p:cNvGrpSpPr>
            <p:nvPr/>
          </p:nvGrpSpPr>
          <p:grpSpPr bwMode="auto">
            <a:xfrm>
              <a:off x="396" y="1773"/>
              <a:ext cx="81" cy="480"/>
              <a:chOff x="396" y="1773"/>
              <a:chExt cx="81" cy="480"/>
            </a:xfrm>
          </p:grpSpPr>
          <p:sp>
            <p:nvSpPr>
              <p:cNvPr id="141" name="Line 49"/>
              <p:cNvSpPr>
                <a:spLocks noChangeShapeType="1"/>
              </p:cNvSpPr>
              <p:nvPr/>
            </p:nvSpPr>
            <p:spPr bwMode="auto">
              <a:xfrm>
                <a:off x="426" y="1773"/>
                <a:ext cx="1" cy="479"/>
              </a:xfrm>
              <a:prstGeom prst="line">
                <a:avLst/>
              </a:prstGeom>
              <a:noFill/>
              <a:ln w="11113">
                <a:solidFill>
                  <a:schemeClr val="tx1"/>
                </a:solidFill>
                <a:round/>
                <a:headEnd/>
                <a:tailEnd/>
              </a:ln>
            </p:spPr>
            <p:txBody>
              <a:bodyPr>
                <a:prstTxWarp prst="textNoShape">
                  <a:avLst/>
                </a:prstTxWarp>
              </a:bodyPr>
              <a:lstStyle/>
              <a:p>
                <a:endParaRPr lang="fr-FR"/>
              </a:p>
            </p:txBody>
          </p:sp>
          <p:sp>
            <p:nvSpPr>
              <p:cNvPr id="142" name="Freeform 50"/>
              <p:cNvSpPr>
                <a:spLocks/>
              </p:cNvSpPr>
              <p:nvPr/>
            </p:nvSpPr>
            <p:spPr bwMode="auto">
              <a:xfrm>
                <a:off x="396" y="2171"/>
                <a:ext cx="81" cy="82"/>
              </a:xfrm>
              <a:custGeom>
                <a:avLst/>
                <a:gdLst>
                  <a:gd name="T0" fmla="*/ 0 w 81"/>
                  <a:gd name="T1" fmla="*/ 0 h 82"/>
                  <a:gd name="T2" fmla="*/ 39 w 81"/>
                  <a:gd name="T3" fmla="*/ 82 h 82"/>
                  <a:gd name="T4" fmla="*/ 81 w 81"/>
                  <a:gd name="T5" fmla="*/ 0 h 82"/>
                  <a:gd name="T6" fmla="*/ 0 60000 65536"/>
                  <a:gd name="T7" fmla="*/ 0 60000 65536"/>
                  <a:gd name="T8" fmla="*/ 0 60000 65536"/>
                  <a:gd name="T9" fmla="*/ 0 w 81"/>
                  <a:gd name="T10" fmla="*/ 0 h 82"/>
                  <a:gd name="T11" fmla="*/ 81 w 81"/>
                  <a:gd name="T12" fmla="*/ 82 h 82"/>
                </a:gdLst>
                <a:ahLst/>
                <a:cxnLst>
                  <a:cxn ang="T6">
                    <a:pos x="T0" y="T1"/>
                  </a:cxn>
                  <a:cxn ang="T7">
                    <a:pos x="T2" y="T3"/>
                  </a:cxn>
                  <a:cxn ang="T8">
                    <a:pos x="T4" y="T5"/>
                  </a:cxn>
                </a:cxnLst>
                <a:rect l="T9" t="T10" r="T11" b="T12"/>
                <a:pathLst>
                  <a:path w="81" h="82">
                    <a:moveTo>
                      <a:pt x="0" y="0"/>
                    </a:moveTo>
                    <a:lnTo>
                      <a:pt x="39" y="82"/>
                    </a:lnTo>
                    <a:lnTo>
                      <a:pt x="81" y="0"/>
                    </a:lnTo>
                  </a:path>
                </a:pathLst>
              </a:custGeom>
              <a:noFill/>
              <a:ln w="11113">
                <a:solidFill>
                  <a:schemeClr val="tx1"/>
                </a:solidFill>
                <a:round/>
                <a:headEnd/>
                <a:tailEnd/>
              </a:ln>
            </p:spPr>
            <p:txBody>
              <a:bodyPr>
                <a:prstTxWarp prst="textNoShape">
                  <a:avLst/>
                </a:prstTxWarp>
              </a:bodyPr>
              <a:lstStyle/>
              <a:p>
                <a:endParaRPr lang="fr-FR"/>
              </a:p>
            </p:txBody>
          </p:sp>
        </p:grpSp>
        <p:grpSp>
          <p:nvGrpSpPr>
            <p:cNvPr id="138" name="Group 51"/>
            <p:cNvGrpSpPr>
              <a:grpSpLocks/>
            </p:cNvGrpSpPr>
            <p:nvPr/>
          </p:nvGrpSpPr>
          <p:grpSpPr bwMode="auto">
            <a:xfrm>
              <a:off x="658" y="1707"/>
              <a:ext cx="245" cy="651"/>
              <a:chOff x="658" y="1707"/>
              <a:chExt cx="245" cy="651"/>
            </a:xfrm>
          </p:grpSpPr>
          <p:sp>
            <p:nvSpPr>
              <p:cNvPr id="139" name="Freeform 52"/>
              <p:cNvSpPr>
                <a:spLocks/>
              </p:cNvSpPr>
              <p:nvPr/>
            </p:nvSpPr>
            <p:spPr bwMode="auto">
              <a:xfrm>
                <a:off x="658" y="1707"/>
                <a:ext cx="245" cy="651"/>
              </a:xfrm>
              <a:custGeom>
                <a:avLst/>
                <a:gdLst>
                  <a:gd name="T0" fmla="*/ 0 w 245"/>
                  <a:gd name="T1" fmla="*/ 0 h 651"/>
                  <a:gd name="T2" fmla="*/ 187 w 245"/>
                  <a:gd name="T3" fmla="*/ 0 h 651"/>
                  <a:gd name="T4" fmla="*/ 195 w 245"/>
                  <a:gd name="T5" fmla="*/ 11 h 651"/>
                  <a:gd name="T6" fmla="*/ 201 w 245"/>
                  <a:gd name="T7" fmla="*/ 25 h 651"/>
                  <a:gd name="T8" fmla="*/ 207 w 245"/>
                  <a:gd name="T9" fmla="*/ 41 h 651"/>
                  <a:gd name="T10" fmla="*/ 213 w 245"/>
                  <a:gd name="T11" fmla="*/ 59 h 651"/>
                  <a:gd name="T12" fmla="*/ 218 w 245"/>
                  <a:gd name="T13" fmla="*/ 77 h 651"/>
                  <a:gd name="T14" fmla="*/ 223 w 245"/>
                  <a:gd name="T15" fmla="*/ 99 h 651"/>
                  <a:gd name="T16" fmla="*/ 231 w 245"/>
                  <a:gd name="T17" fmla="*/ 142 h 651"/>
                  <a:gd name="T18" fmla="*/ 237 w 245"/>
                  <a:gd name="T19" fmla="*/ 190 h 651"/>
                  <a:gd name="T20" fmla="*/ 241 w 245"/>
                  <a:gd name="T21" fmla="*/ 237 h 651"/>
                  <a:gd name="T22" fmla="*/ 243 w 245"/>
                  <a:gd name="T23" fmla="*/ 283 h 651"/>
                  <a:gd name="T24" fmla="*/ 245 w 245"/>
                  <a:gd name="T25" fmla="*/ 304 h 651"/>
                  <a:gd name="T26" fmla="*/ 245 w 245"/>
                  <a:gd name="T27" fmla="*/ 326 h 651"/>
                  <a:gd name="T28" fmla="*/ 245 w 245"/>
                  <a:gd name="T29" fmla="*/ 347 h 651"/>
                  <a:gd name="T30" fmla="*/ 243 w 245"/>
                  <a:gd name="T31" fmla="*/ 368 h 651"/>
                  <a:gd name="T32" fmla="*/ 241 w 245"/>
                  <a:gd name="T33" fmla="*/ 414 h 651"/>
                  <a:gd name="T34" fmla="*/ 237 w 245"/>
                  <a:gd name="T35" fmla="*/ 463 h 651"/>
                  <a:gd name="T36" fmla="*/ 231 w 245"/>
                  <a:gd name="T37" fmla="*/ 509 h 651"/>
                  <a:gd name="T38" fmla="*/ 223 w 245"/>
                  <a:gd name="T39" fmla="*/ 553 h 651"/>
                  <a:gd name="T40" fmla="*/ 218 w 245"/>
                  <a:gd name="T41" fmla="*/ 574 h 651"/>
                  <a:gd name="T42" fmla="*/ 213 w 245"/>
                  <a:gd name="T43" fmla="*/ 593 h 651"/>
                  <a:gd name="T44" fmla="*/ 207 w 245"/>
                  <a:gd name="T45" fmla="*/ 610 h 651"/>
                  <a:gd name="T46" fmla="*/ 201 w 245"/>
                  <a:gd name="T47" fmla="*/ 626 h 651"/>
                  <a:gd name="T48" fmla="*/ 195 w 245"/>
                  <a:gd name="T49" fmla="*/ 640 h 651"/>
                  <a:gd name="T50" fmla="*/ 187 w 245"/>
                  <a:gd name="T51" fmla="*/ 651 h 651"/>
                  <a:gd name="T52" fmla="*/ 0 w 245"/>
                  <a:gd name="T53" fmla="*/ 651 h 651"/>
                  <a:gd name="T54" fmla="*/ 0 w 245"/>
                  <a:gd name="T55" fmla="*/ 0 h 6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5"/>
                  <a:gd name="T85" fmla="*/ 0 h 651"/>
                  <a:gd name="T86" fmla="*/ 245 w 245"/>
                  <a:gd name="T87" fmla="*/ 651 h 6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5" h="651">
                    <a:moveTo>
                      <a:pt x="0" y="0"/>
                    </a:moveTo>
                    <a:lnTo>
                      <a:pt x="187" y="0"/>
                    </a:lnTo>
                    <a:lnTo>
                      <a:pt x="195" y="11"/>
                    </a:lnTo>
                    <a:lnTo>
                      <a:pt x="201" y="25"/>
                    </a:lnTo>
                    <a:lnTo>
                      <a:pt x="207" y="41"/>
                    </a:lnTo>
                    <a:lnTo>
                      <a:pt x="213" y="59"/>
                    </a:lnTo>
                    <a:lnTo>
                      <a:pt x="218" y="77"/>
                    </a:lnTo>
                    <a:lnTo>
                      <a:pt x="223" y="99"/>
                    </a:lnTo>
                    <a:lnTo>
                      <a:pt x="231" y="142"/>
                    </a:lnTo>
                    <a:lnTo>
                      <a:pt x="237" y="190"/>
                    </a:lnTo>
                    <a:lnTo>
                      <a:pt x="241" y="237"/>
                    </a:lnTo>
                    <a:lnTo>
                      <a:pt x="243" y="283"/>
                    </a:lnTo>
                    <a:lnTo>
                      <a:pt x="245" y="304"/>
                    </a:lnTo>
                    <a:lnTo>
                      <a:pt x="245" y="326"/>
                    </a:lnTo>
                    <a:lnTo>
                      <a:pt x="245" y="347"/>
                    </a:lnTo>
                    <a:lnTo>
                      <a:pt x="243" y="368"/>
                    </a:lnTo>
                    <a:lnTo>
                      <a:pt x="241" y="414"/>
                    </a:lnTo>
                    <a:lnTo>
                      <a:pt x="237" y="463"/>
                    </a:lnTo>
                    <a:lnTo>
                      <a:pt x="231" y="509"/>
                    </a:lnTo>
                    <a:lnTo>
                      <a:pt x="223" y="553"/>
                    </a:lnTo>
                    <a:lnTo>
                      <a:pt x="218" y="574"/>
                    </a:lnTo>
                    <a:lnTo>
                      <a:pt x="213" y="593"/>
                    </a:lnTo>
                    <a:lnTo>
                      <a:pt x="207" y="610"/>
                    </a:lnTo>
                    <a:lnTo>
                      <a:pt x="201" y="626"/>
                    </a:lnTo>
                    <a:lnTo>
                      <a:pt x="195" y="640"/>
                    </a:lnTo>
                    <a:lnTo>
                      <a:pt x="187" y="651"/>
                    </a:lnTo>
                    <a:lnTo>
                      <a:pt x="0" y="651"/>
                    </a:lnTo>
                    <a:lnTo>
                      <a:pt x="0" y="0"/>
                    </a:lnTo>
                    <a:close/>
                  </a:path>
                </a:pathLst>
              </a:custGeom>
              <a:blipFill dpi="0" rotWithShape="0">
                <a:blip r:embed="rId4"/>
                <a:srcRect/>
                <a:tile tx="0" ty="0" sx="100000" sy="100000" flip="none" algn="tl"/>
              </a:blipFill>
              <a:ln w="9525">
                <a:solidFill>
                  <a:schemeClr val="tx1"/>
                </a:solidFill>
                <a:round/>
                <a:headEnd/>
                <a:tailEnd/>
              </a:ln>
            </p:spPr>
            <p:txBody>
              <a:bodyPr>
                <a:prstTxWarp prst="textNoShape">
                  <a:avLst/>
                </a:prstTxWarp>
              </a:bodyPr>
              <a:lstStyle/>
              <a:p>
                <a:endParaRPr lang="fr-FR"/>
              </a:p>
            </p:txBody>
          </p:sp>
          <p:sp>
            <p:nvSpPr>
              <p:cNvPr id="140" name="Freeform 53"/>
              <p:cNvSpPr>
                <a:spLocks/>
              </p:cNvSpPr>
              <p:nvPr/>
            </p:nvSpPr>
            <p:spPr bwMode="auto">
              <a:xfrm>
                <a:off x="658" y="1707"/>
                <a:ext cx="245" cy="651"/>
              </a:xfrm>
              <a:custGeom>
                <a:avLst/>
                <a:gdLst>
                  <a:gd name="T0" fmla="*/ 0 w 245"/>
                  <a:gd name="T1" fmla="*/ 0 h 651"/>
                  <a:gd name="T2" fmla="*/ 187 w 245"/>
                  <a:gd name="T3" fmla="*/ 0 h 651"/>
                  <a:gd name="T4" fmla="*/ 195 w 245"/>
                  <a:gd name="T5" fmla="*/ 11 h 651"/>
                  <a:gd name="T6" fmla="*/ 201 w 245"/>
                  <a:gd name="T7" fmla="*/ 25 h 651"/>
                  <a:gd name="T8" fmla="*/ 207 w 245"/>
                  <a:gd name="T9" fmla="*/ 41 h 651"/>
                  <a:gd name="T10" fmla="*/ 213 w 245"/>
                  <a:gd name="T11" fmla="*/ 59 h 651"/>
                  <a:gd name="T12" fmla="*/ 218 w 245"/>
                  <a:gd name="T13" fmla="*/ 77 h 651"/>
                  <a:gd name="T14" fmla="*/ 223 w 245"/>
                  <a:gd name="T15" fmla="*/ 99 h 651"/>
                  <a:gd name="T16" fmla="*/ 231 w 245"/>
                  <a:gd name="T17" fmla="*/ 142 h 651"/>
                  <a:gd name="T18" fmla="*/ 237 w 245"/>
                  <a:gd name="T19" fmla="*/ 190 h 651"/>
                  <a:gd name="T20" fmla="*/ 241 w 245"/>
                  <a:gd name="T21" fmla="*/ 237 h 651"/>
                  <a:gd name="T22" fmla="*/ 243 w 245"/>
                  <a:gd name="T23" fmla="*/ 283 h 651"/>
                  <a:gd name="T24" fmla="*/ 245 w 245"/>
                  <a:gd name="T25" fmla="*/ 304 h 651"/>
                  <a:gd name="T26" fmla="*/ 245 w 245"/>
                  <a:gd name="T27" fmla="*/ 326 h 651"/>
                  <a:gd name="T28" fmla="*/ 245 w 245"/>
                  <a:gd name="T29" fmla="*/ 347 h 651"/>
                  <a:gd name="T30" fmla="*/ 243 w 245"/>
                  <a:gd name="T31" fmla="*/ 368 h 651"/>
                  <a:gd name="T32" fmla="*/ 241 w 245"/>
                  <a:gd name="T33" fmla="*/ 414 h 651"/>
                  <a:gd name="T34" fmla="*/ 237 w 245"/>
                  <a:gd name="T35" fmla="*/ 463 h 651"/>
                  <a:gd name="T36" fmla="*/ 231 w 245"/>
                  <a:gd name="T37" fmla="*/ 509 h 651"/>
                  <a:gd name="T38" fmla="*/ 223 w 245"/>
                  <a:gd name="T39" fmla="*/ 553 h 651"/>
                  <a:gd name="T40" fmla="*/ 218 w 245"/>
                  <a:gd name="T41" fmla="*/ 574 h 651"/>
                  <a:gd name="T42" fmla="*/ 213 w 245"/>
                  <a:gd name="T43" fmla="*/ 593 h 651"/>
                  <a:gd name="T44" fmla="*/ 207 w 245"/>
                  <a:gd name="T45" fmla="*/ 610 h 651"/>
                  <a:gd name="T46" fmla="*/ 201 w 245"/>
                  <a:gd name="T47" fmla="*/ 626 h 651"/>
                  <a:gd name="T48" fmla="*/ 195 w 245"/>
                  <a:gd name="T49" fmla="*/ 640 h 651"/>
                  <a:gd name="T50" fmla="*/ 187 w 245"/>
                  <a:gd name="T51" fmla="*/ 651 h 651"/>
                  <a:gd name="T52" fmla="*/ 0 w 245"/>
                  <a:gd name="T53" fmla="*/ 651 h 651"/>
                  <a:gd name="T54" fmla="*/ 0 w 245"/>
                  <a:gd name="T55" fmla="*/ 0 h 6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5"/>
                  <a:gd name="T85" fmla="*/ 0 h 651"/>
                  <a:gd name="T86" fmla="*/ 245 w 245"/>
                  <a:gd name="T87" fmla="*/ 651 h 6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5" h="651">
                    <a:moveTo>
                      <a:pt x="0" y="0"/>
                    </a:moveTo>
                    <a:lnTo>
                      <a:pt x="187" y="0"/>
                    </a:lnTo>
                    <a:lnTo>
                      <a:pt x="195" y="11"/>
                    </a:lnTo>
                    <a:lnTo>
                      <a:pt x="201" y="25"/>
                    </a:lnTo>
                    <a:lnTo>
                      <a:pt x="207" y="41"/>
                    </a:lnTo>
                    <a:lnTo>
                      <a:pt x="213" y="59"/>
                    </a:lnTo>
                    <a:lnTo>
                      <a:pt x="218" y="77"/>
                    </a:lnTo>
                    <a:lnTo>
                      <a:pt x="223" y="99"/>
                    </a:lnTo>
                    <a:lnTo>
                      <a:pt x="231" y="142"/>
                    </a:lnTo>
                    <a:lnTo>
                      <a:pt x="237" y="190"/>
                    </a:lnTo>
                    <a:lnTo>
                      <a:pt x="241" y="237"/>
                    </a:lnTo>
                    <a:lnTo>
                      <a:pt x="243" y="283"/>
                    </a:lnTo>
                    <a:lnTo>
                      <a:pt x="245" y="304"/>
                    </a:lnTo>
                    <a:lnTo>
                      <a:pt x="245" y="326"/>
                    </a:lnTo>
                    <a:lnTo>
                      <a:pt x="245" y="347"/>
                    </a:lnTo>
                    <a:lnTo>
                      <a:pt x="243" y="368"/>
                    </a:lnTo>
                    <a:lnTo>
                      <a:pt x="241" y="414"/>
                    </a:lnTo>
                    <a:lnTo>
                      <a:pt x="237" y="463"/>
                    </a:lnTo>
                    <a:lnTo>
                      <a:pt x="231" y="509"/>
                    </a:lnTo>
                    <a:lnTo>
                      <a:pt x="223" y="553"/>
                    </a:lnTo>
                    <a:lnTo>
                      <a:pt x="218" y="574"/>
                    </a:lnTo>
                    <a:lnTo>
                      <a:pt x="213" y="593"/>
                    </a:lnTo>
                    <a:lnTo>
                      <a:pt x="207" y="610"/>
                    </a:lnTo>
                    <a:lnTo>
                      <a:pt x="201" y="626"/>
                    </a:lnTo>
                    <a:lnTo>
                      <a:pt x="195" y="640"/>
                    </a:lnTo>
                    <a:lnTo>
                      <a:pt x="187" y="651"/>
                    </a:lnTo>
                    <a:lnTo>
                      <a:pt x="0" y="651"/>
                    </a:lnTo>
                    <a:lnTo>
                      <a:pt x="0" y="0"/>
                    </a:lnTo>
                    <a:close/>
                  </a:path>
                </a:pathLst>
              </a:custGeom>
              <a:noFill/>
              <a:ln w="11113">
                <a:solidFill>
                  <a:schemeClr val="tx1"/>
                </a:solidFill>
                <a:round/>
                <a:headEnd/>
                <a:tailEnd/>
              </a:ln>
            </p:spPr>
            <p:txBody>
              <a:bodyPr>
                <a:prstTxWarp prst="textNoShape">
                  <a:avLst/>
                </a:prstTxWarp>
              </a:bodyPr>
              <a:lstStyle/>
              <a:p>
                <a:endParaRPr lang="fr-FR"/>
              </a:p>
            </p:txBody>
          </p:sp>
        </p:grpSp>
      </p:grpSp>
      <p:grpSp>
        <p:nvGrpSpPr>
          <p:cNvPr id="270" name="Groep 269"/>
          <p:cNvGrpSpPr/>
          <p:nvPr/>
        </p:nvGrpSpPr>
        <p:grpSpPr>
          <a:xfrm>
            <a:off x="6970046" y="2923241"/>
            <a:ext cx="1395413" cy="1517650"/>
            <a:chOff x="6635511" y="2488344"/>
            <a:chExt cx="1395413" cy="1517650"/>
          </a:xfrm>
        </p:grpSpPr>
        <p:grpSp>
          <p:nvGrpSpPr>
            <p:cNvPr id="197" name="Grouper 7"/>
            <p:cNvGrpSpPr>
              <a:grpSpLocks/>
            </p:cNvGrpSpPr>
            <p:nvPr/>
          </p:nvGrpSpPr>
          <p:grpSpPr bwMode="auto">
            <a:xfrm>
              <a:off x="6635511" y="2488344"/>
              <a:ext cx="1395413" cy="1517650"/>
              <a:chOff x="146050" y="3484563"/>
              <a:chExt cx="1395413" cy="1517650"/>
            </a:xfrm>
          </p:grpSpPr>
          <p:sp>
            <p:nvSpPr>
              <p:cNvPr id="198" name="Rectangle 48"/>
              <p:cNvSpPr>
                <a:spLocks noChangeArrowheads="1"/>
              </p:cNvSpPr>
              <p:nvPr/>
            </p:nvSpPr>
            <p:spPr bwMode="auto">
              <a:xfrm>
                <a:off x="146050" y="3484563"/>
                <a:ext cx="47624" cy="228600"/>
              </a:xfrm>
              <a:prstGeom prst="rect">
                <a:avLst/>
              </a:prstGeom>
              <a:noFill/>
              <a:ln w="9525">
                <a:noFill/>
                <a:miter lim="800000"/>
                <a:headEnd/>
                <a:tailEnd/>
              </a:ln>
            </p:spPr>
            <p:txBody>
              <a:bodyPr wrap="none" lIns="0" tIns="0" rIns="0" bIns="0">
                <a:prstTxWarp prst="textNoShape">
                  <a:avLst/>
                </a:prstTxWarp>
                <a:spAutoFit/>
              </a:bodyPr>
              <a:lstStyle/>
              <a:p>
                <a:r>
                  <a:rPr lang="nl-BE" sz="1500">
                    <a:solidFill>
                      <a:srgbClr val="000000"/>
                    </a:solidFill>
                  </a:rPr>
                  <a:t> </a:t>
                </a:r>
                <a:endParaRPr lang="nl-BE" sz="1200"/>
              </a:p>
            </p:txBody>
          </p:sp>
          <p:sp>
            <p:nvSpPr>
              <p:cNvPr id="199" name="Rectangle 49"/>
              <p:cNvSpPr>
                <a:spLocks noChangeArrowheads="1"/>
              </p:cNvSpPr>
              <p:nvPr/>
            </p:nvSpPr>
            <p:spPr bwMode="auto">
              <a:xfrm>
                <a:off x="1169988" y="3486150"/>
                <a:ext cx="371475" cy="323850"/>
              </a:xfrm>
              <a:prstGeom prst="rect">
                <a:avLst/>
              </a:prstGeom>
              <a:noFill/>
              <a:ln w="9525">
                <a:noFill/>
                <a:miter lim="800000"/>
                <a:headEnd/>
                <a:tailEnd/>
              </a:ln>
            </p:spPr>
            <p:txBody>
              <a:bodyPr>
                <a:prstTxWarp prst="textNoShape">
                  <a:avLst/>
                </a:prstTxWarp>
              </a:bodyPr>
              <a:lstStyle/>
              <a:p>
                <a:endParaRPr lang="fr-FR"/>
              </a:p>
            </p:txBody>
          </p:sp>
          <p:sp>
            <p:nvSpPr>
              <p:cNvPr id="200" name="Rectangle 50"/>
              <p:cNvSpPr>
                <a:spLocks noChangeArrowheads="1"/>
              </p:cNvSpPr>
              <p:nvPr/>
            </p:nvSpPr>
            <p:spPr bwMode="auto">
              <a:xfrm>
                <a:off x="1191363" y="3497263"/>
                <a:ext cx="112210" cy="230832"/>
              </a:xfrm>
              <a:prstGeom prst="rect">
                <a:avLst/>
              </a:prstGeom>
              <a:noFill/>
              <a:ln w="9525">
                <a:noFill/>
                <a:miter lim="800000"/>
                <a:headEnd/>
                <a:tailEnd/>
              </a:ln>
            </p:spPr>
            <p:txBody>
              <a:bodyPr wrap="none" lIns="0" tIns="0" rIns="0" bIns="0">
                <a:prstTxWarp prst="textNoShape">
                  <a:avLst/>
                </a:prstTxWarp>
                <a:spAutoFit/>
              </a:bodyPr>
              <a:lstStyle/>
              <a:p>
                <a:r>
                  <a:rPr lang="nl-BE" sz="1500" dirty="0" smtClean="0">
                    <a:latin typeface="Cambria Math" panose="02040503050406030204" pitchFamily="18" charset="0"/>
                    <a:ea typeface="Cambria Math" panose="02040503050406030204" pitchFamily="18" charset="0"/>
                  </a:rPr>
                  <a:t>𝜎</a:t>
                </a:r>
                <a:endParaRPr lang="nl-BE" sz="1200" dirty="0"/>
              </a:p>
            </p:txBody>
          </p:sp>
          <p:sp>
            <p:nvSpPr>
              <p:cNvPr id="201" name="Rectangle 52"/>
              <p:cNvSpPr>
                <a:spLocks noChangeArrowheads="1"/>
              </p:cNvSpPr>
              <p:nvPr/>
            </p:nvSpPr>
            <p:spPr bwMode="auto">
              <a:xfrm>
                <a:off x="250825" y="3532188"/>
                <a:ext cx="371475" cy="322262"/>
              </a:xfrm>
              <a:prstGeom prst="rect">
                <a:avLst/>
              </a:prstGeom>
              <a:noFill/>
              <a:ln w="9525">
                <a:noFill/>
                <a:miter lim="800000"/>
                <a:headEnd/>
                <a:tailEnd/>
              </a:ln>
            </p:spPr>
            <p:txBody>
              <a:bodyPr>
                <a:prstTxWarp prst="textNoShape">
                  <a:avLst/>
                </a:prstTxWarp>
              </a:bodyPr>
              <a:lstStyle/>
              <a:p>
                <a:endParaRPr lang="fr-FR"/>
              </a:p>
            </p:txBody>
          </p:sp>
          <p:grpSp>
            <p:nvGrpSpPr>
              <p:cNvPr id="202" name="Group 54"/>
              <p:cNvGrpSpPr>
                <a:grpSpLocks/>
              </p:cNvGrpSpPr>
              <p:nvPr/>
            </p:nvGrpSpPr>
            <p:grpSpPr bwMode="auto">
              <a:xfrm>
                <a:off x="153989" y="4397375"/>
                <a:ext cx="1368430" cy="12700"/>
                <a:chOff x="97" y="2770"/>
                <a:chExt cx="862" cy="8"/>
              </a:xfrm>
            </p:grpSpPr>
            <p:sp>
              <p:nvSpPr>
                <p:cNvPr id="215" name="Freeform 55"/>
                <p:cNvSpPr>
                  <a:spLocks/>
                </p:cNvSpPr>
                <p:nvPr/>
              </p:nvSpPr>
              <p:spPr bwMode="auto">
                <a:xfrm>
                  <a:off x="97" y="2770"/>
                  <a:ext cx="66" cy="8"/>
                </a:xfrm>
                <a:custGeom>
                  <a:avLst/>
                  <a:gdLst>
                    <a:gd name="T0" fmla="*/ 5 w 66"/>
                    <a:gd name="T1" fmla="*/ 0 h 8"/>
                    <a:gd name="T2" fmla="*/ 4 w 66"/>
                    <a:gd name="T3" fmla="*/ 0 h 8"/>
                    <a:gd name="T4" fmla="*/ 3 w 66"/>
                    <a:gd name="T5" fmla="*/ 2 h 8"/>
                    <a:gd name="T6" fmla="*/ 1 w 66"/>
                    <a:gd name="T7" fmla="*/ 3 h 8"/>
                    <a:gd name="T8" fmla="*/ 0 w 66"/>
                    <a:gd name="T9" fmla="*/ 4 h 8"/>
                    <a:gd name="T10" fmla="*/ 0 w 66"/>
                    <a:gd name="T11" fmla="*/ 4 h 8"/>
                    <a:gd name="T12" fmla="*/ 1 w 66"/>
                    <a:gd name="T13" fmla="*/ 5 h 8"/>
                    <a:gd name="T14" fmla="*/ 3 w 66"/>
                    <a:gd name="T15" fmla="*/ 6 h 8"/>
                    <a:gd name="T16" fmla="*/ 4 w 66"/>
                    <a:gd name="T17" fmla="*/ 8 h 8"/>
                    <a:gd name="T18" fmla="*/ 61 w 66"/>
                    <a:gd name="T19" fmla="*/ 8 h 8"/>
                    <a:gd name="T20" fmla="*/ 62 w 66"/>
                    <a:gd name="T21" fmla="*/ 8 h 8"/>
                    <a:gd name="T22" fmla="*/ 64 w 66"/>
                    <a:gd name="T23" fmla="*/ 8 h 8"/>
                    <a:gd name="T24" fmla="*/ 65 w 66"/>
                    <a:gd name="T25" fmla="*/ 6 h 8"/>
                    <a:gd name="T26" fmla="*/ 66 w 66"/>
                    <a:gd name="T27" fmla="*/ 5 h 8"/>
                    <a:gd name="T28" fmla="*/ 66 w 66"/>
                    <a:gd name="T29" fmla="*/ 4 h 8"/>
                    <a:gd name="T30" fmla="*/ 65 w 66"/>
                    <a:gd name="T31" fmla="*/ 3 h 8"/>
                    <a:gd name="T32" fmla="*/ 64 w 66"/>
                    <a:gd name="T33" fmla="*/ 2 h 8"/>
                    <a:gd name="T34" fmla="*/ 62 w 66"/>
                    <a:gd name="T35" fmla="*/ 0 h 8"/>
                    <a:gd name="T36" fmla="*/ 5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5" y="0"/>
                      </a:moveTo>
                      <a:lnTo>
                        <a:pt x="4" y="0"/>
                      </a:lnTo>
                      <a:lnTo>
                        <a:pt x="3" y="2"/>
                      </a:lnTo>
                      <a:lnTo>
                        <a:pt x="1" y="3"/>
                      </a:lnTo>
                      <a:lnTo>
                        <a:pt x="0" y="4"/>
                      </a:lnTo>
                      <a:lnTo>
                        <a:pt x="1" y="5"/>
                      </a:lnTo>
                      <a:lnTo>
                        <a:pt x="3" y="6"/>
                      </a:lnTo>
                      <a:lnTo>
                        <a:pt x="4" y="8"/>
                      </a:lnTo>
                      <a:lnTo>
                        <a:pt x="61" y="8"/>
                      </a:lnTo>
                      <a:lnTo>
                        <a:pt x="62" y="8"/>
                      </a:lnTo>
                      <a:lnTo>
                        <a:pt x="64" y="8"/>
                      </a:lnTo>
                      <a:lnTo>
                        <a:pt x="65" y="6"/>
                      </a:lnTo>
                      <a:lnTo>
                        <a:pt x="66" y="5"/>
                      </a:lnTo>
                      <a:lnTo>
                        <a:pt x="66" y="4"/>
                      </a:lnTo>
                      <a:lnTo>
                        <a:pt x="65" y="3"/>
                      </a:lnTo>
                      <a:lnTo>
                        <a:pt x="64" y="2"/>
                      </a:lnTo>
                      <a:lnTo>
                        <a:pt x="62" y="0"/>
                      </a:lnTo>
                      <a:lnTo>
                        <a:pt x="5"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16" name="Freeform 56"/>
                <p:cNvSpPr>
                  <a:spLocks/>
                </p:cNvSpPr>
                <p:nvPr/>
              </p:nvSpPr>
              <p:spPr bwMode="auto">
                <a:xfrm>
                  <a:off x="178" y="2770"/>
                  <a:ext cx="14" cy="8"/>
                </a:xfrm>
                <a:custGeom>
                  <a:avLst/>
                  <a:gdLst>
                    <a:gd name="T0" fmla="*/ 3 w 14"/>
                    <a:gd name="T1" fmla="*/ 0 h 8"/>
                    <a:gd name="T2" fmla="*/ 2 w 14"/>
                    <a:gd name="T3" fmla="*/ 0 h 8"/>
                    <a:gd name="T4" fmla="*/ 1 w 14"/>
                    <a:gd name="T5" fmla="*/ 2 h 8"/>
                    <a:gd name="T6" fmla="*/ 0 w 14"/>
                    <a:gd name="T7" fmla="*/ 3 h 8"/>
                    <a:gd name="T8" fmla="*/ 0 w 14"/>
                    <a:gd name="T9" fmla="*/ 4 h 8"/>
                    <a:gd name="T10" fmla="*/ 0 w 14"/>
                    <a:gd name="T11" fmla="*/ 5 h 8"/>
                    <a:gd name="T12" fmla="*/ 0 w 14"/>
                    <a:gd name="T13" fmla="*/ 6 h 8"/>
                    <a:gd name="T14" fmla="*/ 1 w 14"/>
                    <a:gd name="T15" fmla="*/ 8 h 8"/>
                    <a:gd name="T16" fmla="*/ 2 w 14"/>
                    <a:gd name="T17" fmla="*/ 8 h 8"/>
                    <a:gd name="T18" fmla="*/ 9 w 14"/>
                    <a:gd name="T19" fmla="*/ 8 h 8"/>
                    <a:gd name="T20" fmla="*/ 11 w 14"/>
                    <a:gd name="T21" fmla="*/ 8 h 8"/>
                    <a:gd name="T22" fmla="*/ 12 w 14"/>
                    <a:gd name="T23" fmla="*/ 8 h 8"/>
                    <a:gd name="T24" fmla="*/ 13 w 14"/>
                    <a:gd name="T25" fmla="*/ 6 h 8"/>
                    <a:gd name="T26" fmla="*/ 14 w 14"/>
                    <a:gd name="T27" fmla="*/ 5 h 8"/>
                    <a:gd name="T28" fmla="*/ 14 w 14"/>
                    <a:gd name="T29" fmla="*/ 4 h 8"/>
                    <a:gd name="T30" fmla="*/ 13 w 14"/>
                    <a:gd name="T31" fmla="*/ 3 h 8"/>
                    <a:gd name="T32" fmla="*/ 12 w 14"/>
                    <a:gd name="T33" fmla="*/ 2 h 8"/>
                    <a:gd name="T34" fmla="*/ 11 w 14"/>
                    <a:gd name="T35" fmla="*/ 0 h 8"/>
                    <a:gd name="T36" fmla="*/ 3 w 14"/>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8"/>
                    <a:gd name="T59" fmla="*/ 14 w 14"/>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8">
                      <a:moveTo>
                        <a:pt x="3" y="0"/>
                      </a:moveTo>
                      <a:lnTo>
                        <a:pt x="2" y="0"/>
                      </a:lnTo>
                      <a:lnTo>
                        <a:pt x="1" y="2"/>
                      </a:lnTo>
                      <a:lnTo>
                        <a:pt x="0" y="3"/>
                      </a:lnTo>
                      <a:lnTo>
                        <a:pt x="0" y="4"/>
                      </a:lnTo>
                      <a:lnTo>
                        <a:pt x="0" y="5"/>
                      </a:lnTo>
                      <a:lnTo>
                        <a:pt x="0" y="6"/>
                      </a:lnTo>
                      <a:lnTo>
                        <a:pt x="1" y="8"/>
                      </a:lnTo>
                      <a:lnTo>
                        <a:pt x="2" y="8"/>
                      </a:lnTo>
                      <a:lnTo>
                        <a:pt x="9" y="8"/>
                      </a:lnTo>
                      <a:lnTo>
                        <a:pt x="11" y="8"/>
                      </a:lnTo>
                      <a:lnTo>
                        <a:pt x="12" y="8"/>
                      </a:lnTo>
                      <a:lnTo>
                        <a:pt x="13" y="6"/>
                      </a:lnTo>
                      <a:lnTo>
                        <a:pt x="14" y="5"/>
                      </a:lnTo>
                      <a:lnTo>
                        <a:pt x="14" y="4"/>
                      </a:lnTo>
                      <a:lnTo>
                        <a:pt x="13" y="3"/>
                      </a:lnTo>
                      <a:lnTo>
                        <a:pt x="12" y="2"/>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17" name="Freeform 57"/>
                <p:cNvSpPr>
                  <a:spLocks/>
                </p:cNvSpPr>
                <p:nvPr/>
              </p:nvSpPr>
              <p:spPr bwMode="auto">
                <a:xfrm>
                  <a:off x="207" y="2770"/>
                  <a:ext cx="65" cy="8"/>
                </a:xfrm>
                <a:custGeom>
                  <a:avLst/>
                  <a:gdLst>
                    <a:gd name="T0" fmla="*/ 3 w 65"/>
                    <a:gd name="T1" fmla="*/ 0 h 8"/>
                    <a:gd name="T2" fmla="*/ 2 w 65"/>
                    <a:gd name="T3" fmla="*/ 0 h 8"/>
                    <a:gd name="T4" fmla="*/ 1 w 65"/>
                    <a:gd name="T5" fmla="*/ 2 h 8"/>
                    <a:gd name="T6" fmla="*/ 0 w 65"/>
                    <a:gd name="T7" fmla="*/ 3 h 8"/>
                    <a:gd name="T8" fmla="*/ 0 w 65"/>
                    <a:gd name="T9" fmla="*/ 4 h 8"/>
                    <a:gd name="T10" fmla="*/ 0 w 65"/>
                    <a:gd name="T11" fmla="*/ 5 h 8"/>
                    <a:gd name="T12" fmla="*/ 0 w 65"/>
                    <a:gd name="T13" fmla="*/ 6 h 8"/>
                    <a:gd name="T14" fmla="*/ 1 w 65"/>
                    <a:gd name="T15" fmla="*/ 8 h 8"/>
                    <a:gd name="T16" fmla="*/ 2 w 65"/>
                    <a:gd name="T17" fmla="*/ 8 h 8"/>
                    <a:gd name="T18" fmla="*/ 61 w 65"/>
                    <a:gd name="T19" fmla="*/ 8 h 8"/>
                    <a:gd name="T20" fmla="*/ 62 w 65"/>
                    <a:gd name="T21" fmla="*/ 8 h 8"/>
                    <a:gd name="T22" fmla="*/ 63 w 65"/>
                    <a:gd name="T23" fmla="*/ 8 h 8"/>
                    <a:gd name="T24" fmla="*/ 64 w 65"/>
                    <a:gd name="T25" fmla="*/ 6 h 8"/>
                    <a:gd name="T26" fmla="*/ 65 w 65"/>
                    <a:gd name="T27" fmla="*/ 5 h 8"/>
                    <a:gd name="T28" fmla="*/ 65 w 65"/>
                    <a:gd name="T29" fmla="*/ 4 h 8"/>
                    <a:gd name="T30" fmla="*/ 64 w 65"/>
                    <a:gd name="T31" fmla="*/ 3 h 8"/>
                    <a:gd name="T32" fmla="*/ 63 w 65"/>
                    <a:gd name="T33" fmla="*/ 2 h 8"/>
                    <a:gd name="T34" fmla="*/ 62 w 65"/>
                    <a:gd name="T35" fmla="*/ 0 h 8"/>
                    <a:gd name="T36" fmla="*/ 3 w 6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
                    <a:gd name="T59" fmla="*/ 65 w 6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
                      <a:moveTo>
                        <a:pt x="3" y="0"/>
                      </a:moveTo>
                      <a:lnTo>
                        <a:pt x="2" y="0"/>
                      </a:lnTo>
                      <a:lnTo>
                        <a:pt x="1" y="2"/>
                      </a:lnTo>
                      <a:lnTo>
                        <a:pt x="0" y="3"/>
                      </a:lnTo>
                      <a:lnTo>
                        <a:pt x="0" y="4"/>
                      </a:lnTo>
                      <a:lnTo>
                        <a:pt x="0" y="5"/>
                      </a:lnTo>
                      <a:lnTo>
                        <a:pt x="0" y="6"/>
                      </a:lnTo>
                      <a:lnTo>
                        <a:pt x="1" y="8"/>
                      </a:lnTo>
                      <a:lnTo>
                        <a:pt x="2" y="8"/>
                      </a:lnTo>
                      <a:lnTo>
                        <a:pt x="61" y="8"/>
                      </a:lnTo>
                      <a:lnTo>
                        <a:pt x="62" y="8"/>
                      </a:lnTo>
                      <a:lnTo>
                        <a:pt x="63" y="8"/>
                      </a:lnTo>
                      <a:lnTo>
                        <a:pt x="64" y="6"/>
                      </a:lnTo>
                      <a:lnTo>
                        <a:pt x="65" y="5"/>
                      </a:lnTo>
                      <a:lnTo>
                        <a:pt x="65" y="4"/>
                      </a:lnTo>
                      <a:lnTo>
                        <a:pt x="64" y="3"/>
                      </a:lnTo>
                      <a:lnTo>
                        <a:pt x="63" y="2"/>
                      </a:lnTo>
                      <a:lnTo>
                        <a:pt x="62"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18" name="Freeform 58"/>
                <p:cNvSpPr>
                  <a:spLocks/>
                </p:cNvSpPr>
                <p:nvPr/>
              </p:nvSpPr>
              <p:spPr bwMode="auto">
                <a:xfrm>
                  <a:off x="287" y="2770"/>
                  <a:ext cx="15" cy="8"/>
                </a:xfrm>
                <a:custGeom>
                  <a:avLst/>
                  <a:gdLst>
                    <a:gd name="T0" fmla="*/ 4 w 15"/>
                    <a:gd name="T1" fmla="*/ 0 h 8"/>
                    <a:gd name="T2" fmla="*/ 3 w 15"/>
                    <a:gd name="T3" fmla="*/ 0 h 8"/>
                    <a:gd name="T4" fmla="*/ 1 w 15"/>
                    <a:gd name="T5" fmla="*/ 2 h 8"/>
                    <a:gd name="T6" fmla="*/ 0 w 15"/>
                    <a:gd name="T7" fmla="*/ 3 h 8"/>
                    <a:gd name="T8" fmla="*/ 0 w 15"/>
                    <a:gd name="T9" fmla="*/ 4 h 8"/>
                    <a:gd name="T10" fmla="*/ 0 w 15"/>
                    <a:gd name="T11" fmla="*/ 5 h 8"/>
                    <a:gd name="T12" fmla="*/ 0 w 15"/>
                    <a:gd name="T13" fmla="*/ 6 h 8"/>
                    <a:gd name="T14" fmla="*/ 1 w 15"/>
                    <a:gd name="T15" fmla="*/ 8 h 8"/>
                    <a:gd name="T16" fmla="*/ 3 w 15"/>
                    <a:gd name="T17" fmla="*/ 8 h 8"/>
                    <a:gd name="T18" fmla="*/ 10 w 15"/>
                    <a:gd name="T19" fmla="*/ 8 h 8"/>
                    <a:gd name="T20" fmla="*/ 11 w 15"/>
                    <a:gd name="T21" fmla="*/ 8 h 8"/>
                    <a:gd name="T22" fmla="*/ 12 w 15"/>
                    <a:gd name="T23" fmla="*/ 8 h 8"/>
                    <a:gd name="T24" fmla="*/ 13 w 15"/>
                    <a:gd name="T25" fmla="*/ 6 h 8"/>
                    <a:gd name="T26" fmla="*/ 15 w 15"/>
                    <a:gd name="T27" fmla="*/ 5 h 8"/>
                    <a:gd name="T28" fmla="*/ 15 w 15"/>
                    <a:gd name="T29" fmla="*/ 4 h 8"/>
                    <a:gd name="T30" fmla="*/ 13 w 15"/>
                    <a:gd name="T31" fmla="*/ 3 h 8"/>
                    <a:gd name="T32" fmla="*/ 12 w 15"/>
                    <a:gd name="T33" fmla="*/ 2 h 8"/>
                    <a:gd name="T34" fmla="*/ 11 w 15"/>
                    <a:gd name="T35" fmla="*/ 0 h 8"/>
                    <a:gd name="T36" fmla="*/ 4 w 1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8"/>
                    <a:gd name="T59" fmla="*/ 15 w 1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8">
                      <a:moveTo>
                        <a:pt x="4" y="0"/>
                      </a:moveTo>
                      <a:lnTo>
                        <a:pt x="3" y="0"/>
                      </a:lnTo>
                      <a:lnTo>
                        <a:pt x="1" y="2"/>
                      </a:lnTo>
                      <a:lnTo>
                        <a:pt x="0" y="3"/>
                      </a:lnTo>
                      <a:lnTo>
                        <a:pt x="0" y="4"/>
                      </a:lnTo>
                      <a:lnTo>
                        <a:pt x="0" y="5"/>
                      </a:lnTo>
                      <a:lnTo>
                        <a:pt x="0" y="6"/>
                      </a:lnTo>
                      <a:lnTo>
                        <a:pt x="1" y="8"/>
                      </a:lnTo>
                      <a:lnTo>
                        <a:pt x="3" y="8"/>
                      </a:lnTo>
                      <a:lnTo>
                        <a:pt x="10" y="8"/>
                      </a:lnTo>
                      <a:lnTo>
                        <a:pt x="11" y="8"/>
                      </a:lnTo>
                      <a:lnTo>
                        <a:pt x="12" y="8"/>
                      </a:lnTo>
                      <a:lnTo>
                        <a:pt x="13" y="6"/>
                      </a:lnTo>
                      <a:lnTo>
                        <a:pt x="15" y="5"/>
                      </a:lnTo>
                      <a:lnTo>
                        <a:pt x="15" y="4"/>
                      </a:lnTo>
                      <a:lnTo>
                        <a:pt x="13" y="3"/>
                      </a:lnTo>
                      <a:lnTo>
                        <a:pt x="12" y="2"/>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19" name="Freeform 59"/>
                <p:cNvSpPr>
                  <a:spLocks/>
                </p:cNvSpPr>
                <p:nvPr/>
              </p:nvSpPr>
              <p:spPr bwMode="auto">
                <a:xfrm>
                  <a:off x="316" y="2770"/>
                  <a:ext cx="66" cy="8"/>
                </a:xfrm>
                <a:custGeom>
                  <a:avLst/>
                  <a:gdLst>
                    <a:gd name="T0" fmla="*/ 4 w 66"/>
                    <a:gd name="T1" fmla="*/ 0 h 8"/>
                    <a:gd name="T2" fmla="*/ 3 w 66"/>
                    <a:gd name="T3" fmla="*/ 0 h 8"/>
                    <a:gd name="T4" fmla="*/ 2 w 66"/>
                    <a:gd name="T5" fmla="*/ 2 h 8"/>
                    <a:gd name="T6" fmla="*/ 0 w 66"/>
                    <a:gd name="T7" fmla="*/ 3 h 8"/>
                    <a:gd name="T8" fmla="*/ 0 w 66"/>
                    <a:gd name="T9" fmla="*/ 4 h 8"/>
                    <a:gd name="T10" fmla="*/ 0 w 66"/>
                    <a:gd name="T11" fmla="*/ 5 h 8"/>
                    <a:gd name="T12" fmla="*/ 0 w 66"/>
                    <a:gd name="T13" fmla="*/ 6 h 8"/>
                    <a:gd name="T14" fmla="*/ 2 w 66"/>
                    <a:gd name="T15" fmla="*/ 8 h 8"/>
                    <a:gd name="T16" fmla="*/ 3 w 66"/>
                    <a:gd name="T17" fmla="*/ 8 h 8"/>
                    <a:gd name="T18" fmla="*/ 61 w 66"/>
                    <a:gd name="T19" fmla="*/ 8 h 8"/>
                    <a:gd name="T20" fmla="*/ 62 w 66"/>
                    <a:gd name="T21" fmla="*/ 8 h 8"/>
                    <a:gd name="T22" fmla="*/ 64 w 66"/>
                    <a:gd name="T23" fmla="*/ 8 h 8"/>
                    <a:gd name="T24" fmla="*/ 65 w 66"/>
                    <a:gd name="T25" fmla="*/ 6 h 8"/>
                    <a:gd name="T26" fmla="*/ 66 w 66"/>
                    <a:gd name="T27" fmla="*/ 5 h 8"/>
                    <a:gd name="T28" fmla="*/ 66 w 66"/>
                    <a:gd name="T29" fmla="*/ 4 h 8"/>
                    <a:gd name="T30" fmla="*/ 65 w 66"/>
                    <a:gd name="T31" fmla="*/ 3 h 8"/>
                    <a:gd name="T32" fmla="*/ 64 w 66"/>
                    <a:gd name="T33" fmla="*/ 2 h 8"/>
                    <a:gd name="T34" fmla="*/ 62 w 66"/>
                    <a:gd name="T35" fmla="*/ 0 h 8"/>
                    <a:gd name="T36" fmla="*/ 4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4" y="0"/>
                      </a:moveTo>
                      <a:lnTo>
                        <a:pt x="3" y="0"/>
                      </a:lnTo>
                      <a:lnTo>
                        <a:pt x="2" y="2"/>
                      </a:lnTo>
                      <a:lnTo>
                        <a:pt x="0" y="3"/>
                      </a:lnTo>
                      <a:lnTo>
                        <a:pt x="0" y="4"/>
                      </a:lnTo>
                      <a:lnTo>
                        <a:pt x="0" y="5"/>
                      </a:lnTo>
                      <a:lnTo>
                        <a:pt x="0" y="6"/>
                      </a:lnTo>
                      <a:lnTo>
                        <a:pt x="2" y="8"/>
                      </a:lnTo>
                      <a:lnTo>
                        <a:pt x="3" y="8"/>
                      </a:lnTo>
                      <a:lnTo>
                        <a:pt x="61" y="8"/>
                      </a:lnTo>
                      <a:lnTo>
                        <a:pt x="62" y="8"/>
                      </a:lnTo>
                      <a:lnTo>
                        <a:pt x="64" y="8"/>
                      </a:lnTo>
                      <a:lnTo>
                        <a:pt x="65" y="6"/>
                      </a:lnTo>
                      <a:lnTo>
                        <a:pt x="66" y="5"/>
                      </a:lnTo>
                      <a:lnTo>
                        <a:pt x="66" y="4"/>
                      </a:lnTo>
                      <a:lnTo>
                        <a:pt x="65" y="3"/>
                      </a:lnTo>
                      <a:lnTo>
                        <a:pt x="64" y="2"/>
                      </a:lnTo>
                      <a:lnTo>
                        <a:pt x="6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0" name="Freeform 60"/>
                <p:cNvSpPr>
                  <a:spLocks/>
                </p:cNvSpPr>
                <p:nvPr/>
              </p:nvSpPr>
              <p:spPr bwMode="auto">
                <a:xfrm>
                  <a:off x="397" y="2770"/>
                  <a:ext cx="14" cy="8"/>
                </a:xfrm>
                <a:custGeom>
                  <a:avLst/>
                  <a:gdLst>
                    <a:gd name="T0" fmla="*/ 3 w 14"/>
                    <a:gd name="T1" fmla="*/ 0 h 8"/>
                    <a:gd name="T2" fmla="*/ 2 w 14"/>
                    <a:gd name="T3" fmla="*/ 0 h 8"/>
                    <a:gd name="T4" fmla="*/ 1 w 14"/>
                    <a:gd name="T5" fmla="*/ 2 h 8"/>
                    <a:gd name="T6" fmla="*/ 0 w 14"/>
                    <a:gd name="T7" fmla="*/ 3 h 8"/>
                    <a:gd name="T8" fmla="*/ 0 w 14"/>
                    <a:gd name="T9" fmla="*/ 4 h 8"/>
                    <a:gd name="T10" fmla="*/ 0 w 14"/>
                    <a:gd name="T11" fmla="*/ 5 h 8"/>
                    <a:gd name="T12" fmla="*/ 0 w 14"/>
                    <a:gd name="T13" fmla="*/ 6 h 8"/>
                    <a:gd name="T14" fmla="*/ 1 w 14"/>
                    <a:gd name="T15" fmla="*/ 8 h 8"/>
                    <a:gd name="T16" fmla="*/ 2 w 14"/>
                    <a:gd name="T17" fmla="*/ 8 h 8"/>
                    <a:gd name="T18" fmla="*/ 9 w 14"/>
                    <a:gd name="T19" fmla="*/ 8 h 8"/>
                    <a:gd name="T20" fmla="*/ 11 w 14"/>
                    <a:gd name="T21" fmla="*/ 8 h 8"/>
                    <a:gd name="T22" fmla="*/ 12 w 14"/>
                    <a:gd name="T23" fmla="*/ 8 h 8"/>
                    <a:gd name="T24" fmla="*/ 13 w 14"/>
                    <a:gd name="T25" fmla="*/ 6 h 8"/>
                    <a:gd name="T26" fmla="*/ 14 w 14"/>
                    <a:gd name="T27" fmla="*/ 5 h 8"/>
                    <a:gd name="T28" fmla="*/ 14 w 14"/>
                    <a:gd name="T29" fmla="*/ 4 h 8"/>
                    <a:gd name="T30" fmla="*/ 13 w 14"/>
                    <a:gd name="T31" fmla="*/ 3 h 8"/>
                    <a:gd name="T32" fmla="*/ 12 w 14"/>
                    <a:gd name="T33" fmla="*/ 2 h 8"/>
                    <a:gd name="T34" fmla="*/ 11 w 14"/>
                    <a:gd name="T35" fmla="*/ 0 h 8"/>
                    <a:gd name="T36" fmla="*/ 3 w 14"/>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8"/>
                    <a:gd name="T59" fmla="*/ 14 w 14"/>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8">
                      <a:moveTo>
                        <a:pt x="3" y="0"/>
                      </a:moveTo>
                      <a:lnTo>
                        <a:pt x="2" y="0"/>
                      </a:lnTo>
                      <a:lnTo>
                        <a:pt x="1" y="2"/>
                      </a:lnTo>
                      <a:lnTo>
                        <a:pt x="0" y="3"/>
                      </a:lnTo>
                      <a:lnTo>
                        <a:pt x="0" y="4"/>
                      </a:lnTo>
                      <a:lnTo>
                        <a:pt x="0" y="5"/>
                      </a:lnTo>
                      <a:lnTo>
                        <a:pt x="0" y="6"/>
                      </a:lnTo>
                      <a:lnTo>
                        <a:pt x="1" y="8"/>
                      </a:lnTo>
                      <a:lnTo>
                        <a:pt x="2" y="8"/>
                      </a:lnTo>
                      <a:lnTo>
                        <a:pt x="9" y="8"/>
                      </a:lnTo>
                      <a:lnTo>
                        <a:pt x="11" y="8"/>
                      </a:lnTo>
                      <a:lnTo>
                        <a:pt x="12" y="8"/>
                      </a:lnTo>
                      <a:lnTo>
                        <a:pt x="13" y="6"/>
                      </a:lnTo>
                      <a:lnTo>
                        <a:pt x="14" y="5"/>
                      </a:lnTo>
                      <a:lnTo>
                        <a:pt x="14" y="4"/>
                      </a:lnTo>
                      <a:lnTo>
                        <a:pt x="13" y="3"/>
                      </a:lnTo>
                      <a:lnTo>
                        <a:pt x="12" y="2"/>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1" name="Freeform 61"/>
                <p:cNvSpPr>
                  <a:spLocks/>
                </p:cNvSpPr>
                <p:nvPr/>
              </p:nvSpPr>
              <p:spPr bwMode="auto">
                <a:xfrm>
                  <a:off x="426" y="2770"/>
                  <a:ext cx="66" cy="8"/>
                </a:xfrm>
                <a:custGeom>
                  <a:avLst/>
                  <a:gdLst>
                    <a:gd name="T0" fmla="*/ 3 w 66"/>
                    <a:gd name="T1" fmla="*/ 0 h 8"/>
                    <a:gd name="T2" fmla="*/ 2 w 66"/>
                    <a:gd name="T3" fmla="*/ 0 h 8"/>
                    <a:gd name="T4" fmla="*/ 1 w 66"/>
                    <a:gd name="T5" fmla="*/ 2 h 8"/>
                    <a:gd name="T6" fmla="*/ 0 w 66"/>
                    <a:gd name="T7" fmla="*/ 3 h 8"/>
                    <a:gd name="T8" fmla="*/ 0 w 66"/>
                    <a:gd name="T9" fmla="*/ 4 h 8"/>
                    <a:gd name="T10" fmla="*/ 0 w 66"/>
                    <a:gd name="T11" fmla="*/ 5 h 8"/>
                    <a:gd name="T12" fmla="*/ 0 w 66"/>
                    <a:gd name="T13" fmla="*/ 6 h 8"/>
                    <a:gd name="T14" fmla="*/ 1 w 66"/>
                    <a:gd name="T15" fmla="*/ 8 h 8"/>
                    <a:gd name="T16" fmla="*/ 2 w 66"/>
                    <a:gd name="T17" fmla="*/ 8 h 8"/>
                    <a:gd name="T18" fmla="*/ 61 w 66"/>
                    <a:gd name="T19" fmla="*/ 8 h 8"/>
                    <a:gd name="T20" fmla="*/ 62 w 66"/>
                    <a:gd name="T21" fmla="*/ 8 h 8"/>
                    <a:gd name="T22" fmla="*/ 63 w 66"/>
                    <a:gd name="T23" fmla="*/ 8 h 8"/>
                    <a:gd name="T24" fmla="*/ 64 w 66"/>
                    <a:gd name="T25" fmla="*/ 6 h 8"/>
                    <a:gd name="T26" fmla="*/ 66 w 66"/>
                    <a:gd name="T27" fmla="*/ 5 h 8"/>
                    <a:gd name="T28" fmla="*/ 66 w 66"/>
                    <a:gd name="T29" fmla="*/ 4 h 8"/>
                    <a:gd name="T30" fmla="*/ 64 w 66"/>
                    <a:gd name="T31" fmla="*/ 3 h 8"/>
                    <a:gd name="T32" fmla="*/ 63 w 66"/>
                    <a:gd name="T33" fmla="*/ 2 h 8"/>
                    <a:gd name="T34" fmla="*/ 62 w 66"/>
                    <a:gd name="T35" fmla="*/ 0 h 8"/>
                    <a:gd name="T36" fmla="*/ 3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3" y="0"/>
                      </a:moveTo>
                      <a:lnTo>
                        <a:pt x="2" y="0"/>
                      </a:lnTo>
                      <a:lnTo>
                        <a:pt x="1" y="2"/>
                      </a:lnTo>
                      <a:lnTo>
                        <a:pt x="0" y="3"/>
                      </a:lnTo>
                      <a:lnTo>
                        <a:pt x="0" y="4"/>
                      </a:lnTo>
                      <a:lnTo>
                        <a:pt x="0" y="5"/>
                      </a:lnTo>
                      <a:lnTo>
                        <a:pt x="0" y="6"/>
                      </a:lnTo>
                      <a:lnTo>
                        <a:pt x="1" y="8"/>
                      </a:lnTo>
                      <a:lnTo>
                        <a:pt x="2" y="8"/>
                      </a:lnTo>
                      <a:lnTo>
                        <a:pt x="61" y="8"/>
                      </a:lnTo>
                      <a:lnTo>
                        <a:pt x="62" y="8"/>
                      </a:lnTo>
                      <a:lnTo>
                        <a:pt x="63" y="8"/>
                      </a:lnTo>
                      <a:lnTo>
                        <a:pt x="64" y="6"/>
                      </a:lnTo>
                      <a:lnTo>
                        <a:pt x="66" y="5"/>
                      </a:lnTo>
                      <a:lnTo>
                        <a:pt x="66" y="4"/>
                      </a:lnTo>
                      <a:lnTo>
                        <a:pt x="64" y="3"/>
                      </a:lnTo>
                      <a:lnTo>
                        <a:pt x="63" y="2"/>
                      </a:lnTo>
                      <a:lnTo>
                        <a:pt x="62"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2" name="Freeform 62"/>
                <p:cNvSpPr>
                  <a:spLocks/>
                </p:cNvSpPr>
                <p:nvPr/>
              </p:nvSpPr>
              <p:spPr bwMode="auto">
                <a:xfrm>
                  <a:off x="506" y="2770"/>
                  <a:ext cx="15" cy="8"/>
                </a:xfrm>
                <a:custGeom>
                  <a:avLst/>
                  <a:gdLst>
                    <a:gd name="T0" fmla="*/ 4 w 15"/>
                    <a:gd name="T1" fmla="*/ 0 h 8"/>
                    <a:gd name="T2" fmla="*/ 3 w 15"/>
                    <a:gd name="T3" fmla="*/ 0 h 8"/>
                    <a:gd name="T4" fmla="*/ 1 w 15"/>
                    <a:gd name="T5" fmla="*/ 2 h 8"/>
                    <a:gd name="T6" fmla="*/ 0 w 15"/>
                    <a:gd name="T7" fmla="*/ 3 h 8"/>
                    <a:gd name="T8" fmla="*/ 0 w 15"/>
                    <a:gd name="T9" fmla="*/ 4 h 8"/>
                    <a:gd name="T10" fmla="*/ 0 w 15"/>
                    <a:gd name="T11" fmla="*/ 5 h 8"/>
                    <a:gd name="T12" fmla="*/ 0 w 15"/>
                    <a:gd name="T13" fmla="*/ 6 h 8"/>
                    <a:gd name="T14" fmla="*/ 1 w 15"/>
                    <a:gd name="T15" fmla="*/ 8 h 8"/>
                    <a:gd name="T16" fmla="*/ 3 w 15"/>
                    <a:gd name="T17" fmla="*/ 8 h 8"/>
                    <a:gd name="T18" fmla="*/ 10 w 15"/>
                    <a:gd name="T19" fmla="*/ 8 h 8"/>
                    <a:gd name="T20" fmla="*/ 11 w 15"/>
                    <a:gd name="T21" fmla="*/ 8 h 8"/>
                    <a:gd name="T22" fmla="*/ 12 w 15"/>
                    <a:gd name="T23" fmla="*/ 8 h 8"/>
                    <a:gd name="T24" fmla="*/ 14 w 15"/>
                    <a:gd name="T25" fmla="*/ 6 h 8"/>
                    <a:gd name="T26" fmla="*/ 15 w 15"/>
                    <a:gd name="T27" fmla="*/ 5 h 8"/>
                    <a:gd name="T28" fmla="*/ 15 w 15"/>
                    <a:gd name="T29" fmla="*/ 4 h 8"/>
                    <a:gd name="T30" fmla="*/ 14 w 15"/>
                    <a:gd name="T31" fmla="*/ 3 h 8"/>
                    <a:gd name="T32" fmla="*/ 12 w 15"/>
                    <a:gd name="T33" fmla="*/ 2 h 8"/>
                    <a:gd name="T34" fmla="*/ 11 w 15"/>
                    <a:gd name="T35" fmla="*/ 0 h 8"/>
                    <a:gd name="T36" fmla="*/ 4 w 1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8"/>
                    <a:gd name="T59" fmla="*/ 15 w 1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8">
                      <a:moveTo>
                        <a:pt x="4" y="0"/>
                      </a:moveTo>
                      <a:lnTo>
                        <a:pt x="3" y="0"/>
                      </a:lnTo>
                      <a:lnTo>
                        <a:pt x="1" y="2"/>
                      </a:lnTo>
                      <a:lnTo>
                        <a:pt x="0" y="3"/>
                      </a:lnTo>
                      <a:lnTo>
                        <a:pt x="0" y="4"/>
                      </a:lnTo>
                      <a:lnTo>
                        <a:pt x="0" y="5"/>
                      </a:lnTo>
                      <a:lnTo>
                        <a:pt x="0" y="6"/>
                      </a:lnTo>
                      <a:lnTo>
                        <a:pt x="1" y="8"/>
                      </a:lnTo>
                      <a:lnTo>
                        <a:pt x="3" y="8"/>
                      </a:lnTo>
                      <a:lnTo>
                        <a:pt x="10" y="8"/>
                      </a:lnTo>
                      <a:lnTo>
                        <a:pt x="11" y="8"/>
                      </a:lnTo>
                      <a:lnTo>
                        <a:pt x="12" y="8"/>
                      </a:lnTo>
                      <a:lnTo>
                        <a:pt x="14" y="6"/>
                      </a:lnTo>
                      <a:lnTo>
                        <a:pt x="15" y="5"/>
                      </a:lnTo>
                      <a:lnTo>
                        <a:pt x="15" y="4"/>
                      </a:lnTo>
                      <a:lnTo>
                        <a:pt x="14" y="3"/>
                      </a:lnTo>
                      <a:lnTo>
                        <a:pt x="12" y="2"/>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3" name="Freeform 63"/>
                <p:cNvSpPr>
                  <a:spLocks/>
                </p:cNvSpPr>
                <p:nvPr/>
              </p:nvSpPr>
              <p:spPr bwMode="auto">
                <a:xfrm>
                  <a:off x="535" y="2770"/>
                  <a:ext cx="66" cy="8"/>
                </a:xfrm>
                <a:custGeom>
                  <a:avLst/>
                  <a:gdLst>
                    <a:gd name="T0" fmla="*/ 4 w 66"/>
                    <a:gd name="T1" fmla="*/ 0 h 8"/>
                    <a:gd name="T2" fmla="*/ 3 w 66"/>
                    <a:gd name="T3" fmla="*/ 0 h 8"/>
                    <a:gd name="T4" fmla="*/ 2 w 66"/>
                    <a:gd name="T5" fmla="*/ 2 h 8"/>
                    <a:gd name="T6" fmla="*/ 0 w 66"/>
                    <a:gd name="T7" fmla="*/ 3 h 8"/>
                    <a:gd name="T8" fmla="*/ 0 w 66"/>
                    <a:gd name="T9" fmla="*/ 4 h 8"/>
                    <a:gd name="T10" fmla="*/ 0 w 66"/>
                    <a:gd name="T11" fmla="*/ 5 h 8"/>
                    <a:gd name="T12" fmla="*/ 0 w 66"/>
                    <a:gd name="T13" fmla="*/ 6 h 8"/>
                    <a:gd name="T14" fmla="*/ 2 w 66"/>
                    <a:gd name="T15" fmla="*/ 8 h 8"/>
                    <a:gd name="T16" fmla="*/ 3 w 66"/>
                    <a:gd name="T17" fmla="*/ 8 h 8"/>
                    <a:gd name="T18" fmla="*/ 61 w 66"/>
                    <a:gd name="T19" fmla="*/ 8 h 8"/>
                    <a:gd name="T20" fmla="*/ 62 w 66"/>
                    <a:gd name="T21" fmla="*/ 8 h 8"/>
                    <a:gd name="T22" fmla="*/ 64 w 66"/>
                    <a:gd name="T23" fmla="*/ 8 h 8"/>
                    <a:gd name="T24" fmla="*/ 65 w 66"/>
                    <a:gd name="T25" fmla="*/ 6 h 8"/>
                    <a:gd name="T26" fmla="*/ 66 w 66"/>
                    <a:gd name="T27" fmla="*/ 5 h 8"/>
                    <a:gd name="T28" fmla="*/ 66 w 66"/>
                    <a:gd name="T29" fmla="*/ 4 h 8"/>
                    <a:gd name="T30" fmla="*/ 65 w 66"/>
                    <a:gd name="T31" fmla="*/ 3 h 8"/>
                    <a:gd name="T32" fmla="*/ 64 w 66"/>
                    <a:gd name="T33" fmla="*/ 2 h 8"/>
                    <a:gd name="T34" fmla="*/ 62 w 66"/>
                    <a:gd name="T35" fmla="*/ 0 h 8"/>
                    <a:gd name="T36" fmla="*/ 4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4" y="0"/>
                      </a:moveTo>
                      <a:lnTo>
                        <a:pt x="3" y="0"/>
                      </a:lnTo>
                      <a:lnTo>
                        <a:pt x="2" y="2"/>
                      </a:lnTo>
                      <a:lnTo>
                        <a:pt x="0" y="3"/>
                      </a:lnTo>
                      <a:lnTo>
                        <a:pt x="0" y="4"/>
                      </a:lnTo>
                      <a:lnTo>
                        <a:pt x="0" y="5"/>
                      </a:lnTo>
                      <a:lnTo>
                        <a:pt x="0" y="6"/>
                      </a:lnTo>
                      <a:lnTo>
                        <a:pt x="2" y="8"/>
                      </a:lnTo>
                      <a:lnTo>
                        <a:pt x="3" y="8"/>
                      </a:lnTo>
                      <a:lnTo>
                        <a:pt x="61" y="8"/>
                      </a:lnTo>
                      <a:lnTo>
                        <a:pt x="62" y="8"/>
                      </a:lnTo>
                      <a:lnTo>
                        <a:pt x="64" y="8"/>
                      </a:lnTo>
                      <a:lnTo>
                        <a:pt x="65" y="6"/>
                      </a:lnTo>
                      <a:lnTo>
                        <a:pt x="66" y="5"/>
                      </a:lnTo>
                      <a:lnTo>
                        <a:pt x="66" y="4"/>
                      </a:lnTo>
                      <a:lnTo>
                        <a:pt x="65" y="3"/>
                      </a:lnTo>
                      <a:lnTo>
                        <a:pt x="64" y="2"/>
                      </a:lnTo>
                      <a:lnTo>
                        <a:pt x="6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4" name="Freeform 64"/>
                <p:cNvSpPr>
                  <a:spLocks/>
                </p:cNvSpPr>
                <p:nvPr/>
              </p:nvSpPr>
              <p:spPr bwMode="auto">
                <a:xfrm>
                  <a:off x="616" y="2770"/>
                  <a:ext cx="14" cy="8"/>
                </a:xfrm>
                <a:custGeom>
                  <a:avLst/>
                  <a:gdLst>
                    <a:gd name="T0" fmla="*/ 3 w 14"/>
                    <a:gd name="T1" fmla="*/ 0 h 8"/>
                    <a:gd name="T2" fmla="*/ 2 w 14"/>
                    <a:gd name="T3" fmla="*/ 0 h 8"/>
                    <a:gd name="T4" fmla="*/ 1 w 14"/>
                    <a:gd name="T5" fmla="*/ 2 h 8"/>
                    <a:gd name="T6" fmla="*/ 0 w 14"/>
                    <a:gd name="T7" fmla="*/ 3 h 8"/>
                    <a:gd name="T8" fmla="*/ 0 w 14"/>
                    <a:gd name="T9" fmla="*/ 4 h 8"/>
                    <a:gd name="T10" fmla="*/ 0 w 14"/>
                    <a:gd name="T11" fmla="*/ 5 h 8"/>
                    <a:gd name="T12" fmla="*/ 0 w 14"/>
                    <a:gd name="T13" fmla="*/ 6 h 8"/>
                    <a:gd name="T14" fmla="*/ 1 w 14"/>
                    <a:gd name="T15" fmla="*/ 8 h 8"/>
                    <a:gd name="T16" fmla="*/ 2 w 14"/>
                    <a:gd name="T17" fmla="*/ 8 h 8"/>
                    <a:gd name="T18" fmla="*/ 9 w 14"/>
                    <a:gd name="T19" fmla="*/ 8 h 8"/>
                    <a:gd name="T20" fmla="*/ 11 w 14"/>
                    <a:gd name="T21" fmla="*/ 8 h 8"/>
                    <a:gd name="T22" fmla="*/ 12 w 14"/>
                    <a:gd name="T23" fmla="*/ 8 h 8"/>
                    <a:gd name="T24" fmla="*/ 13 w 14"/>
                    <a:gd name="T25" fmla="*/ 6 h 8"/>
                    <a:gd name="T26" fmla="*/ 14 w 14"/>
                    <a:gd name="T27" fmla="*/ 5 h 8"/>
                    <a:gd name="T28" fmla="*/ 14 w 14"/>
                    <a:gd name="T29" fmla="*/ 4 h 8"/>
                    <a:gd name="T30" fmla="*/ 13 w 14"/>
                    <a:gd name="T31" fmla="*/ 3 h 8"/>
                    <a:gd name="T32" fmla="*/ 12 w 14"/>
                    <a:gd name="T33" fmla="*/ 2 h 8"/>
                    <a:gd name="T34" fmla="*/ 11 w 14"/>
                    <a:gd name="T35" fmla="*/ 0 h 8"/>
                    <a:gd name="T36" fmla="*/ 3 w 14"/>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8"/>
                    <a:gd name="T59" fmla="*/ 14 w 14"/>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8">
                      <a:moveTo>
                        <a:pt x="3" y="0"/>
                      </a:moveTo>
                      <a:lnTo>
                        <a:pt x="2" y="0"/>
                      </a:lnTo>
                      <a:lnTo>
                        <a:pt x="1" y="2"/>
                      </a:lnTo>
                      <a:lnTo>
                        <a:pt x="0" y="3"/>
                      </a:lnTo>
                      <a:lnTo>
                        <a:pt x="0" y="4"/>
                      </a:lnTo>
                      <a:lnTo>
                        <a:pt x="0" y="5"/>
                      </a:lnTo>
                      <a:lnTo>
                        <a:pt x="0" y="6"/>
                      </a:lnTo>
                      <a:lnTo>
                        <a:pt x="1" y="8"/>
                      </a:lnTo>
                      <a:lnTo>
                        <a:pt x="2" y="8"/>
                      </a:lnTo>
                      <a:lnTo>
                        <a:pt x="9" y="8"/>
                      </a:lnTo>
                      <a:lnTo>
                        <a:pt x="11" y="8"/>
                      </a:lnTo>
                      <a:lnTo>
                        <a:pt x="12" y="8"/>
                      </a:lnTo>
                      <a:lnTo>
                        <a:pt x="13" y="6"/>
                      </a:lnTo>
                      <a:lnTo>
                        <a:pt x="14" y="5"/>
                      </a:lnTo>
                      <a:lnTo>
                        <a:pt x="14" y="4"/>
                      </a:lnTo>
                      <a:lnTo>
                        <a:pt x="13" y="3"/>
                      </a:lnTo>
                      <a:lnTo>
                        <a:pt x="12" y="2"/>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5" name="Freeform 65"/>
                <p:cNvSpPr>
                  <a:spLocks/>
                </p:cNvSpPr>
                <p:nvPr/>
              </p:nvSpPr>
              <p:spPr bwMode="auto">
                <a:xfrm>
                  <a:off x="645" y="2770"/>
                  <a:ext cx="66" cy="8"/>
                </a:xfrm>
                <a:custGeom>
                  <a:avLst/>
                  <a:gdLst>
                    <a:gd name="T0" fmla="*/ 4 w 66"/>
                    <a:gd name="T1" fmla="*/ 0 h 8"/>
                    <a:gd name="T2" fmla="*/ 2 w 66"/>
                    <a:gd name="T3" fmla="*/ 0 h 8"/>
                    <a:gd name="T4" fmla="*/ 1 w 66"/>
                    <a:gd name="T5" fmla="*/ 2 h 8"/>
                    <a:gd name="T6" fmla="*/ 0 w 66"/>
                    <a:gd name="T7" fmla="*/ 3 h 8"/>
                    <a:gd name="T8" fmla="*/ 0 w 66"/>
                    <a:gd name="T9" fmla="*/ 4 h 8"/>
                    <a:gd name="T10" fmla="*/ 0 w 66"/>
                    <a:gd name="T11" fmla="*/ 5 h 8"/>
                    <a:gd name="T12" fmla="*/ 0 w 66"/>
                    <a:gd name="T13" fmla="*/ 6 h 8"/>
                    <a:gd name="T14" fmla="*/ 1 w 66"/>
                    <a:gd name="T15" fmla="*/ 8 h 8"/>
                    <a:gd name="T16" fmla="*/ 2 w 66"/>
                    <a:gd name="T17" fmla="*/ 8 h 8"/>
                    <a:gd name="T18" fmla="*/ 61 w 66"/>
                    <a:gd name="T19" fmla="*/ 8 h 8"/>
                    <a:gd name="T20" fmla="*/ 62 w 66"/>
                    <a:gd name="T21" fmla="*/ 8 h 8"/>
                    <a:gd name="T22" fmla="*/ 63 w 66"/>
                    <a:gd name="T23" fmla="*/ 8 h 8"/>
                    <a:gd name="T24" fmla="*/ 64 w 66"/>
                    <a:gd name="T25" fmla="*/ 6 h 8"/>
                    <a:gd name="T26" fmla="*/ 66 w 66"/>
                    <a:gd name="T27" fmla="*/ 5 h 8"/>
                    <a:gd name="T28" fmla="*/ 66 w 66"/>
                    <a:gd name="T29" fmla="*/ 4 h 8"/>
                    <a:gd name="T30" fmla="*/ 64 w 66"/>
                    <a:gd name="T31" fmla="*/ 3 h 8"/>
                    <a:gd name="T32" fmla="*/ 63 w 66"/>
                    <a:gd name="T33" fmla="*/ 2 h 8"/>
                    <a:gd name="T34" fmla="*/ 62 w 66"/>
                    <a:gd name="T35" fmla="*/ 0 h 8"/>
                    <a:gd name="T36" fmla="*/ 4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4" y="0"/>
                      </a:moveTo>
                      <a:lnTo>
                        <a:pt x="2" y="0"/>
                      </a:lnTo>
                      <a:lnTo>
                        <a:pt x="1" y="2"/>
                      </a:lnTo>
                      <a:lnTo>
                        <a:pt x="0" y="3"/>
                      </a:lnTo>
                      <a:lnTo>
                        <a:pt x="0" y="4"/>
                      </a:lnTo>
                      <a:lnTo>
                        <a:pt x="0" y="5"/>
                      </a:lnTo>
                      <a:lnTo>
                        <a:pt x="0" y="6"/>
                      </a:lnTo>
                      <a:lnTo>
                        <a:pt x="1" y="8"/>
                      </a:lnTo>
                      <a:lnTo>
                        <a:pt x="2" y="8"/>
                      </a:lnTo>
                      <a:lnTo>
                        <a:pt x="61" y="8"/>
                      </a:lnTo>
                      <a:lnTo>
                        <a:pt x="62" y="8"/>
                      </a:lnTo>
                      <a:lnTo>
                        <a:pt x="63" y="8"/>
                      </a:lnTo>
                      <a:lnTo>
                        <a:pt x="64" y="6"/>
                      </a:lnTo>
                      <a:lnTo>
                        <a:pt x="66" y="5"/>
                      </a:lnTo>
                      <a:lnTo>
                        <a:pt x="66" y="4"/>
                      </a:lnTo>
                      <a:lnTo>
                        <a:pt x="64" y="3"/>
                      </a:lnTo>
                      <a:lnTo>
                        <a:pt x="63" y="2"/>
                      </a:lnTo>
                      <a:lnTo>
                        <a:pt x="6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6" name="Freeform 66"/>
                <p:cNvSpPr>
                  <a:spLocks/>
                </p:cNvSpPr>
                <p:nvPr/>
              </p:nvSpPr>
              <p:spPr bwMode="auto">
                <a:xfrm>
                  <a:off x="725" y="2770"/>
                  <a:ext cx="15" cy="8"/>
                </a:xfrm>
                <a:custGeom>
                  <a:avLst/>
                  <a:gdLst>
                    <a:gd name="T0" fmla="*/ 4 w 15"/>
                    <a:gd name="T1" fmla="*/ 0 h 8"/>
                    <a:gd name="T2" fmla="*/ 3 w 15"/>
                    <a:gd name="T3" fmla="*/ 0 h 8"/>
                    <a:gd name="T4" fmla="*/ 1 w 15"/>
                    <a:gd name="T5" fmla="*/ 2 h 8"/>
                    <a:gd name="T6" fmla="*/ 0 w 15"/>
                    <a:gd name="T7" fmla="*/ 3 h 8"/>
                    <a:gd name="T8" fmla="*/ 0 w 15"/>
                    <a:gd name="T9" fmla="*/ 4 h 8"/>
                    <a:gd name="T10" fmla="*/ 0 w 15"/>
                    <a:gd name="T11" fmla="*/ 5 h 8"/>
                    <a:gd name="T12" fmla="*/ 0 w 15"/>
                    <a:gd name="T13" fmla="*/ 6 h 8"/>
                    <a:gd name="T14" fmla="*/ 1 w 15"/>
                    <a:gd name="T15" fmla="*/ 8 h 8"/>
                    <a:gd name="T16" fmla="*/ 3 w 15"/>
                    <a:gd name="T17" fmla="*/ 8 h 8"/>
                    <a:gd name="T18" fmla="*/ 10 w 15"/>
                    <a:gd name="T19" fmla="*/ 8 h 8"/>
                    <a:gd name="T20" fmla="*/ 11 w 15"/>
                    <a:gd name="T21" fmla="*/ 8 h 8"/>
                    <a:gd name="T22" fmla="*/ 12 w 15"/>
                    <a:gd name="T23" fmla="*/ 8 h 8"/>
                    <a:gd name="T24" fmla="*/ 14 w 15"/>
                    <a:gd name="T25" fmla="*/ 6 h 8"/>
                    <a:gd name="T26" fmla="*/ 15 w 15"/>
                    <a:gd name="T27" fmla="*/ 5 h 8"/>
                    <a:gd name="T28" fmla="*/ 15 w 15"/>
                    <a:gd name="T29" fmla="*/ 4 h 8"/>
                    <a:gd name="T30" fmla="*/ 14 w 15"/>
                    <a:gd name="T31" fmla="*/ 3 h 8"/>
                    <a:gd name="T32" fmla="*/ 12 w 15"/>
                    <a:gd name="T33" fmla="*/ 2 h 8"/>
                    <a:gd name="T34" fmla="*/ 11 w 15"/>
                    <a:gd name="T35" fmla="*/ 0 h 8"/>
                    <a:gd name="T36" fmla="*/ 4 w 1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8"/>
                    <a:gd name="T59" fmla="*/ 15 w 1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8">
                      <a:moveTo>
                        <a:pt x="4" y="0"/>
                      </a:moveTo>
                      <a:lnTo>
                        <a:pt x="3" y="0"/>
                      </a:lnTo>
                      <a:lnTo>
                        <a:pt x="1" y="2"/>
                      </a:lnTo>
                      <a:lnTo>
                        <a:pt x="0" y="3"/>
                      </a:lnTo>
                      <a:lnTo>
                        <a:pt x="0" y="4"/>
                      </a:lnTo>
                      <a:lnTo>
                        <a:pt x="0" y="5"/>
                      </a:lnTo>
                      <a:lnTo>
                        <a:pt x="0" y="6"/>
                      </a:lnTo>
                      <a:lnTo>
                        <a:pt x="1" y="8"/>
                      </a:lnTo>
                      <a:lnTo>
                        <a:pt x="3" y="8"/>
                      </a:lnTo>
                      <a:lnTo>
                        <a:pt x="10" y="8"/>
                      </a:lnTo>
                      <a:lnTo>
                        <a:pt x="11" y="8"/>
                      </a:lnTo>
                      <a:lnTo>
                        <a:pt x="12" y="8"/>
                      </a:lnTo>
                      <a:lnTo>
                        <a:pt x="14" y="6"/>
                      </a:lnTo>
                      <a:lnTo>
                        <a:pt x="15" y="5"/>
                      </a:lnTo>
                      <a:lnTo>
                        <a:pt x="15" y="4"/>
                      </a:lnTo>
                      <a:lnTo>
                        <a:pt x="14" y="3"/>
                      </a:lnTo>
                      <a:lnTo>
                        <a:pt x="12" y="2"/>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7" name="Freeform 67"/>
                <p:cNvSpPr>
                  <a:spLocks/>
                </p:cNvSpPr>
                <p:nvPr/>
              </p:nvSpPr>
              <p:spPr bwMode="auto">
                <a:xfrm>
                  <a:off x="754" y="2770"/>
                  <a:ext cx="66" cy="8"/>
                </a:xfrm>
                <a:custGeom>
                  <a:avLst/>
                  <a:gdLst>
                    <a:gd name="T0" fmla="*/ 4 w 66"/>
                    <a:gd name="T1" fmla="*/ 0 h 8"/>
                    <a:gd name="T2" fmla="*/ 3 w 66"/>
                    <a:gd name="T3" fmla="*/ 0 h 8"/>
                    <a:gd name="T4" fmla="*/ 2 w 66"/>
                    <a:gd name="T5" fmla="*/ 2 h 8"/>
                    <a:gd name="T6" fmla="*/ 0 w 66"/>
                    <a:gd name="T7" fmla="*/ 3 h 8"/>
                    <a:gd name="T8" fmla="*/ 0 w 66"/>
                    <a:gd name="T9" fmla="*/ 4 h 8"/>
                    <a:gd name="T10" fmla="*/ 0 w 66"/>
                    <a:gd name="T11" fmla="*/ 5 h 8"/>
                    <a:gd name="T12" fmla="*/ 0 w 66"/>
                    <a:gd name="T13" fmla="*/ 6 h 8"/>
                    <a:gd name="T14" fmla="*/ 2 w 66"/>
                    <a:gd name="T15" fmla="*/ 8 h 8"/>
                    <a:gd name="T16" fmla="*/ 3 w 66"/>
                    <a:gd name="T17" fmla="*/ 8 h 8"/>
                    <a:gd name="T18" fmla="*/ 61 w 66"/>
                    <a:gd name="T19" fmla="*/ 8 h 8"/>
                    <a:gd name="T20" fmla="*/ 63 w 66"/>
                    <a:gd name="T21" fmla="*/ 8 h 8"/>
                    <a:gd name="T22" fmla="*/ 64 w 66"/>
                    <a:gd name="T23" fmla="*/ 8 h 8"/>
                    <a:gd name="T24" fmla="*/ 65 w 66"/>
                    <a:gd name="T25" fmla="*/ 6 h 8"/>
                    <a:gd name="T26" fmla="*/ 66 w 66"/>
                    <a:gd name="T27" fmla="*/ 5 h 8"/>
                    <a:gd name="T28" fmla="*/ 66 w 66"/>
                    <a:gd name="T29" fmla="*/ 4 h 8"/>
                    <a:gd name="T30" fmla="*/ 65 w 66"/>
                    <a:gd name="T31" fmla="*/ 3 h 8"/>
                    <a:gd name="T32" fmla="*/ 64 w 66"/>
                    <a:gd name="T33" fmla="*/ 2 h 8"/>
                    <a:gd name="T34" fmla="*/ 63 w 66"/>
                    <a:gd name="T35" fmla="*/ 0 h 8"/>
                    <a:gd name="T36" fmla="*/ 4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4" y="0"/>
                      </a:moveTo>
                      <a:lnTo>
                        <a:pt x="3" y="0"/>
                      </a:lnTo>
                      <a:lnTo>
                        <a:pt x="2" y="2"/>
                      </a:lnTo>
                      <a:lnTo>
                        <a:pt x="0" y="3"/>
                      </a:lnTo>
                      <a:lnTo>
                        <a:pt x="0" y="4"/>
                      </a:lnTo>
                      <a:lnTo>
                        <a:pt x="0" y="5"/>
                      </a:lnTo>
                      <a:lnTo>
                        <a:pt x="0" y="6"/>
                      </a:lnTo>
                      <a:lnTo>
                        <a:pt x="2" y="8"/>
                      </a:lnTo>
                      <a:lnTo>
                        <a:pt x="3" y="8"/>
                      </a:lnTo>
                      <a:lnTo>
                        <a:pt x="61" y="8"/>
                      </a:lnTo>
                      <a:lnTo>
                        <a:pt x="63" y="8"/>
                      </a:lnTo>
                      <a:lnTo>
                        <a:pt x="64" y="8"/>
                      </a:lnTo>
                      <a:lnTo>
                        <a:pt x="65" y="6"/>
                      </a:lnTo>
                      <a:lnTo>
                        <a:pt x="66" y="5"/>
                      </a:lnTo>
                      <a:lnTo>
                        <a:pt x="66" y="4"/>
                      </a:lnTo>
                      <a:lnTo>
                        <a:pt x="65" y="3"/>
                      </a:lnTo>
                      <a:lnTo>
                        <a:pt x="64" y="2"/>
                      </a:lnTo>
                      <a:lnTo>
                        <a:pt x="63"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8" name="Freeform 68"/>
                <p:cNvSpPr>
                  <a:spLocks/>
                </p:cNvSpPr>
                <p:nvPr/>
              </p:nvSpPr>
              <p:spPr bwMode="auto">
                <a:xfrm>
                  <a:off x="835" y="2770"/>
                  <a:ext cx="14" cy="8"/>
                </a:xfrm>
                <a:custGeom>
                  <a:avLst/>
                  <a:gdLst>
                    <a:gd name="T0" fmla="*/ 3 w 14"/>
                    <a:gd name="T1" fmla="*/ 0 h 8"/>
                    <a:gd name="T2" fmla="*/ 2 w 14"/>
                    <a:gd name="T3" fmla="*/ 0 h 8"/>
                    <a:gd name="T4" fmla="*/ 1 w 14"/>
                    <a:gd name="T5" fmla="*/ 2 h 8"/>
                    <a:gd name="T6" fmla="*/ 0 w 14"/>
                    <a:gd name="T7" fmla="*/ 3 h 8"/>
                    <a:gd name="T8" fmla="*/ 0 w 14"/>
                    <a:gd name="T9" fmla="*/ 4 h 8"/>
                    <a:gd name="T10" fmla="*/ 0 w 14"/>
                    <a:gd name="T11" fmla="*/ 5 h 8"/>
                    <a:gd name="T12" fmla="*/ 0 w 14"/>
                    <a:gd name="T13" fmla="*/ 6 h 8"/>
                    <a:gd name="T14" fmla="*/ 1 w 14"/>
                    <a:gd name="T15" fmla="*/ 8 h 8"/>
                    <a:gd name="T16" fmla="*/ 2 w 14"/>
                    <a:gd name="T17" fmla="*/ 8 h 8"/>
                    <a:gd name="T18" fmla="*/ 10 w 14"/>
                    <a:gd name="T19" fmla="*/ 8 h 8"/>
                    <a:gd name="T20" fmla="*/ 11 w 14"/>
                    <a:gd name="T21" fmla="*/ 8 h 8"/>
                    <a:gd name="T22" fmla="*/ 12 w 14"/>
                    <a:gd name="T23" fmla="*/ 8 h 8"/>
                    <a:gd name="T24" fmla="*/ 13 w 14"/>
                    <a:gd name="T25" fmla="*/ 6 h 8"/>
                    <a:gd name="T26" fmla="*/ 14 w 14"/>
                    <a:gd name="T27" fmla="*/ 5 h 8"/>
                    <a:gd name="T28" fmla="*/ 14 w 14"/>
                    <a:gd name="T29" fmla="*/ 4 h 8"/>
                    <a:gd name="T30" fmla="*/ 13 w 14"/>
                    <a:gd name="T31" fmla="*/ 3 h 8"/>
                    <a:gd name="T32" fmla="*/ 12 w 14"/>
                    <a:gd name="T33" fmla="*/ 2 h 8"/>
                    <a:gd name="T34" fmla="*/ 11 w 14"/>
                    <a:gd name="T35" fmla="*/ 0 h 8"/>
                    <a:gd name="T36" fmla="*/ 3 w 14"/>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8"/>
                    <a:gd name="T59" fmla="*/ 14 w 14"/>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8">
                      <a:moveTo>
                        <a:pt x="3" y="0"/>
                      </a:moveTo>
                      <a:lnTo>
                        <a:pt x="2" y="0"/>
                      </a:lnTo>
                      <a:lnTo>
                        <a:pt x="1" y="2"/>
                      </a:lnTo>
                      <a:lnTo>
                        <a:pt x="0" y="3"/>
                      </a:lnTo>
                      <a:lnTo>
                        <a:pt x="0" y="4"/>
                      </a:lnTo>
                      <a:lnTo>
                        <a:pt x="0" y="5"/>
                      </a:lnTo>
                      <a:lnTo>
                        <a:pt x="0" y="6"/>
                      </a:lnTo>
                      <a:lnTo>
                        <a:pt x="1" y="8"/>
                      </a:lnTo>
                      <a:lnTo>
                        <a:pt x="2" y="8"/>
                      </a:lnTo>
                      <a:lnTo>
                        <a:pt x="10" y="8"/>
                      </a:lnTo>
                      <a:lnTo>
                        <a:pt x="11" y="8"/>
                      </a:lnTo>
                      <a:lnTo>
                        <a:pt x="12" y="8"/>
                      </a:lnTo>
                      <a:lnTo>
                        <a:pt x="13" y="6"/>
                      </a:lnTo>
                      <a:lnTo>
                        <a:pt x="14" y="5"/>
                      </a:lnTo>
                      <a:lnTo>
                        <a:pt x="14" y="4"/>
                      </a:lnTo>
                      <a:lnTo>
                        <a:pt x="13" y="3"/>
                      </a:lnTo>
                      <a:lnTo>
                        <a:pt x="12" y="2"/>
                      </a:lnTo>
                      <a:lnTo>
                        <a:pt x="11"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29" name="Freeform 69"/>
                <p:cNvSpPr>
                  <a:spLocks/>
                </p:cNvSpPr>
                <p:nvPr/>
              </p:nvSpPr>
              <p:spPr bwMode="auto">
                <a:xfrm>
                  <a:off x="864" y="2770"/>
                  <a:ext cx="66" cy="8"/>
                </a:xfrm>
                <a:custGeom>
                  <a:avLst/>
                  <a:gdLst>
                    <a:gd name="T0" fmla="*/ 4 w 66"/>
                    <a:gd name="T1" fmla="*/ 0 h 8"/>
                    <a:gd name="T2" fmla="*/ 2 w 66"/>
                    <a:gd name="T3" fmla="*/ 0 h 8"/>
                    <a:gd name="T4" fmla="*/ 1 w 66"/>
                    <a:gd name="T5" fmla="*/ 2 h 8"/>
                    <a:gd name="T6" fmla="*/ 0 w 66"/>
                    <a:gd name="T7" fmla="*/ 3 h 8"/>
                    <a:gd name="T8" fmla="*/ 0 w 66"/>
                    <a:gd name="T9" fmla="*/ 4 h 8"/>
                    <a:gd name="T10" fmla="*/ 0 w 66"/>
                    <a:gd name="T11" fmla="*/ 5 h 8"/>
                    <a:gd name="T12" fmla="*/ 0 w 66"/>
                    <a:gd name="T13" fmla="*/ 6 h 8"/>
                    <a:gd name="T14" fmla="*/ 1 w 66"/>
                    <a:gd name="T15" fmla="*/ 8 h 8"/>
                    <a:gd name="T16" fmla="*/ 2 w 66"/>
                    <a:gd name="T17" fmla="*/ 8 h 8"/>
                    <a:gd name="T18" fmla="*/ 61 w 66"/>
                    <a:gd name="T19" fmla="*/ 8 h 8"/>
                    <a:gd name="T20" fmla="*/ 62 w 66"/>
                    <a:gd name="T21" fmla="*/ 8 h 8"/>
                    <a:gd name="T22" fmla="*/ 63 w 66"/>
                    <a:gd name="T23" fmla="*/ 8 h 8"/>
                    <a:gd name="T24" fmla="*/ 65 w 66"/>
                    <a:gd name="T25" fmla="*/ 6 h 8"/>
                    <a:gd name="T26" fmla="*/ 66 w 66"/>
                    <a:gd name="T27" fmla="*/ 5 h 8"/>
                    <a:gd name="T28" fmla="*/ 66 w 66"/>
                    <a:gd name="T29" fmla="*/ 4 h 8"/>
                    <a:gd name="T30" fmla="*/ 65 w 66"/>
                    <a:gd name="T31" fmla="*/ 3 h 8"/>
                    <a:gd name="T32" fmla="*/ 63 w 66"/>
                    <a:gd name="T33" fmla="*/ 2 h 8"/>
                    <a:gd name="T34" fmla="*/ 62 w 66"/>
                    <a:gd name="T35" fmla="*/ 0 h 8"/>
                    <a:gd name="T36" fmla="*/ 4 w 6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
                    <a:gd name="T59" fmla="*/ 66 w 6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
                      <a:moveTo>
                        <a:pt x="4" y="0"/>
                      </a:moveTo>
                      <a:lnTo>
                        <a:pt x="2" y="0"/>
                      </a:lnTo>
                      <a:lnTo>
                        <a:pt x="1" y="2"/>
                      </a:lnTo>
                      <a:lnTo>
                        <a:pt x="0" y="3"/>
                      </a:lnTo>
                      <a:lnTo>
                        <a:pt x="0" y="4"/>
                      </a:lnTo>
                      <a:lnTo>
                        <a:pt x="0" y="5"/>
                      </a:lnTo>
                      <a:lnTo>
                        <a:pt x="0" y="6"/>
                      </a:lnTo>
                      <a:lnTo>
                        <a:pt x="1" y="8"/>
                      </a:lnTo>
                      <a:lnTo>
                        <a:pt x="2" y="8"/>
                      </a:lnTo>
                      <a:lnTo>
                        <a:pt x="61" y="8"/>
                      </a:lnTo>
                      <a:lnTo>
                        <a:pt x="62" y="8"/>
                      </a:lnTo>
                      <a:lnTo>
                        <a:pt x="63" y="8"/>
                      </a:lnTo>
                      <a:lnTo>
                        <a:pt x="65" y="6"/>
                      </a:lnTo>
                      <a:lnTo>
                        <a:pt x="66" y="5"/>
                      </a:lnTo>
                      <a:lnTo>
                        <a:pt x="66" y="4"/>
                      </a:lnTo>
                      <a:lnTo>
                        <a:pt x="65" y="3"/>
                      </a:lnTo>
                      <a:lnTo>
                        <a:pt x="63" y="2"/>
                      </a:lnTo>
                      <a:lnTo>
                        <a:pt x="6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30" name="Freeform 70"/>
                <p:cNvSpPr>
                  <a:spLocks/>
                </p:cNvSpPr>
                <p:nvPr/>
              </p:nvSpPr>
              <p:spPr bwMode="auto">
                <a:xfrm>
                  <a:off x="944" y="2770"/>
                  <a:ext cx="15" cy="8"/>
                </a:xfrm>
                <a:custGeom>
                  <a:avLst/>
                  <a:gdLst>
                    <a:gd name="T0" fmla="*/ 4 w 15"/>
                    <a:gd name="T1" fmla="*/ 0 h 8"/>
                    <a:gd name="T2" fmla="*/ 3 w 15"/>
                    <a:gd name="T3" fmla="*/ 0 h 8"/>
                    <a:gd name="T4" fmla="*/ 2 w 15"/>
                    <a:gd name="T5" fmla="*/ 2 h 8"/>
                    <a:gd name="T6" fmla="*/ 0 w 15"/>
                    <a:gd name="T7" fmla="*/ 3 h 8"/>
                    <a:gd name="T8" fmla="*/ 0 w 15"/>
                    <a:gd name="T9" fmla="*/ 4 h 8"/>
                    <a:gd name="T10" fmla="*/ 0 w 15"/>
                    <a:gd name="T11" fmla="*/ 5 h 8"/>
                    <a:gd name="T12" fmla="*/ 0 w 15"/>
                    <a:gd name="T13" fmla="*/ 6 h 8"/>
                    <a:gd name="T14" fmla="*/ 2 w 15"/>
                    <a:gd name="T15" fmla="*/ 8 h 8"/>
                    <a:gd name="T16" fmla="*/ 3 w 15"/>
                    <a:gd name="T17" fmla="*/ 8 h 8"/>
                    <a:gd name="T18" fmla="*/ 10 w 15"/>
                    <a:gd name="T19" fmla="*/ 8 h 8"/>
                    <a:gd name="T20" fmla="*/ 11 w 15"/>
                    <a:gd name="T21" fmla="*/ 8 h 8"/>
                    <a:gd name="T22" fmla="*/ 13 w 15"/>
                    <a:gd name="T23" fmla="*/ 8 h 8"/>
                    <a:gd name="T24" fmla="*/ 14 w 15"/>
                    <a:gd name="T25" fmla="*/ 6 h 8"/>
                    <a:gd name="T26" fmla="*/ 15 w 15"/>
                    <a:gd name="T27" fmla="*/ 5 h 8"/>
                    <a:gd name="T28" fmla="*/ 15 w 15"/>
                    <a:gd name="T29" fmla="*/ 4 h 8"/>
                    <a:gd name="T30" fmla="*/ 14 w 15"/>
                    <a:gd name="T31" fmla="*/ 3 h 8"/>
                    <a:gd name="T32" fmla="*/ 13 w 15"/>
                    <a:gd name="T33" fmla="*/ 2 h 8"/>
                    <a:gd name="T34" fmla="*/ 11 w 15"/>
                    <a:gd name="T35" fmla="*/ 0 h 8"/>
                    <a:gd name="T36" fmla="*/ 4 w 1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8"/>
                    <a:gd name="T59" fmla="*/ 15 w 1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8">
                      <a:moveTo>
                        <a:pt x="4" y="0"/>
                      </a:moveTo>
                      <a:lnTo>
                        <a:pt x="3" y="0"/>
                      </a:lnTo>
                      <a:lnTo>
                        <a:pt x="2" y="2"/>
                      </a:lnTo>
                      <a:lnTo>
                        <a:pt x="0" y="3"/>
                      </a:lnTo>
                      <a:lnTo>
                        <a:pt x="0" y="4"/>
                      </a:lnTo>
                      <a:lnTo>
                        <a:pt x="0" y="5"/>
                      </a:lnTo>
                      <a:lnTo>
                        <a:pt x="0" y="6"/>
                      </a:lnTo>
                      <a:lnTo>
                        <a:pt x="2" y="8"/>
                      </a:lnTo>
                      <a:lnTo>
                        <a:pt x="3" y="8"/>
                      </a:lnTo>
                      <a:lnTo>
                        <a:pt x="10" y="8"/>
                      </a:lnTo>
                      <a:lnTo>
                        <a:pt x="11" y="8"/>
                      </a:lnTo>
                      <a:lnTo>
                        <a:pt x="13" y="8"/>
                      </a:lnTo>
                      <a:lnTo>
                        <a:pt x="14" y="6"/>
                      </a:lnTo>
                      <a:lnTo>
                        <a:pt x="15" y="5"/>
                      </a:lnTo>
                      <a:lnTo>
                        <a:pt x="15" y="4"/>
                      </a:lnTo>
                      <a:lnTo>
                        <a:pt x="14" y="3"/>
                      </a:lnTo>
                      <a:lnTo>
                        <a:pt x="13" y="2"/>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grpSp>
          <p:sp>
            <p:nvSpPr>
              <p:cNvPr id="203" name="Line 71"/>
              <p:cNvSpPr>
                <a:spLocks noChangeShapeType="1"/>
              </p:cNvSpPr>
              <p:nvPr/>
            </p:nvSpPr>
            <p:spPr bwMode="auto">
              <a:xfrm>
                <a:off x="160338" y="3898900"/>
                <a:ext cx="460375" cy="1588"/>
              </a:xfrm>
              <a:prstGeom prst="line">
                <a:avLst/>
              </a:prstGeom>
              <a:noFill/>
              <a:ln w="11113">
                <a:solidFill>
                  <a:schemeClr val="tx1"/>
                </a:solidFill>
                <a:round/>
                <a:headEnd/>
                <a:tailEnd/>
              </a:ln>
            </p:spPr>
            <p:txBody>
              <a:bodyPr>
                <a:prstTxWarp prst="textNoShape">
                  <a:avLst/>
                </a:prstTxWarp>
              </a:bodyPr>
              <a:lstStyle/>
              <a:p>
                <a:endParaRPr lang="fr-FR"/>
              </a:p>
            </p:txBody>
          </p:sp>
          <p:sp>
            <p:nvSpPr>
              <p:cNvPr id="204" name="Line 72"/>
              <p:cNvSpPr>
                <a:spLocks noChangeShapeType="1"/>
              </p:cNvSpPr>
              <p:nvPr/>
            </p:nvSpPr>
            <p:spPr bwMode="auto">
              <a:xfrm>
                <a:off x="160338" y="3806825"/>
                <a:ext cx="460375" cy="1588"/>
              </a:xfrm>
              <a:prstGeom prst="line">
                <a:avLst/>
              </a:prstGeom>
              <a:noFill/>
              <a:ln w="11113">
                <a:solidFill>
                  <a:schemeClr val="tx1"/>
                </a:solidFill>
                <a:round/>
                <a:headEnd/>
                <a:tailEnd/>
              </a:ln>
            </p:spPr>
            <p:txBody>
              <a:bodyPr>
                <a:prstTxWarp prst="textNoShape">
                  <a:avLst/>
                </a:prstTxWarp>
              </a:bodyPr>
              <a:lstStyle/>
              <a:p>
                <a:endParaRPr lang="fr-FR"/>
              </a:p>
            </p:txBody>
          </p:sp>
          <p:grpSp>
            <p:nvGrpSpPr>
              <p:cNvPr id="205" name="Group 73"/>
              <p:cNvGrpSpPr>
                <a:grpSpLocks/>
              </p:cNvGrpSpPr>
              <p:nvPr/>
            </p:nvGrpSpPr>
            <p:grpSpPr bwMode="auto">
              <a:xfrm>
                <a:off x="620713" y="4340463"/>
                <a:ext cx="457200" cy="125373"/>
                <a:chOff x="391" y="2735"/>
                <a:chExt cx="288" cy="79"/>
              </a:xfrm>
            </p:grpSpPr>
            <p:sp>
              <p:nvSpPr>
                <p:cNvPr id="213" name="Line 74"/>
                <p:cNvSpPr>
                  <a:spLocks noChangeShapeType="1"/>
                </p:cNvSpPr>
                <p:nvPr/>
              </p:nvSpPr>
              <p:spPr bwMode="auto">
                <a:xfrm>
                  <a:off x="391" y="2774"/>
                  <a:ext cx="288" cy="1"/>
                </a:xfrm>
                <a:prstGeom prst="line">
                  <a:avLst/>
                </a:prstGeom>
                <a:noFill/>
                <a:ln w="11113">
                  <a:solidFill>
                    <a:schemeClr val="tx1"/>
                  </a:solidFill>
                  <a:round/>
                  <a:headEnd/>
                  <a:tailEnd/>
                </a:ln>
              </p:spPr>
              <p:txBody>
                <a:bodyPr>
                  <a:prstTxWarp prst="textNoShape">
                    <a:avLst/>
                  </a:prstTxWarp>
                </a:bodyPr>
                <a:lstStyle/>
                <a:p>
                  <a:endParaRPr lang="fr-FR"/>
                </a:p>
              </p:txBody>
            </p:sp>
            <p:sp>
              <p:nvSpPr>
                <p:cNvPr id="214" name="Freeform 75"/>
                <p:cNvSpPr>
                  <a:spLocks/>
                </p:cNvSpPr>
                <p:nvPr/>
              </p:nvSpPr>
              <p:spPr bwMode="auto">
                <a:xfrm>
                  <a:off x="392" y="2735"/>
                  <a:ext cx="79" cy="79"/>
                </a:xfrm>
                <a:custGeom>
                  <a:avLst/>
                  <a:gdLst>
                    <a:gd name="T0" fmla="*/ 79 w 79"/>
                    <a:gd name="T1" fmla="*/ 0 h 79"/>
                    <a:gd name="T2" fmla="*/ 0 w 79"/>
                    <a:gd name="T3" fmla="*/ 39 h 79"/>
                    <a:gd name="T4" fmla="*/ 79 w 79"/>
                    <a:gd name="T5" fmla="*/ 79 h 79"/>
                    <a:gd name="T6" fmla="*/ 0 60000 65536"/>
                    <a:gd name="T7" fmla="*/ 0 60000 65536"/>
                    <a:gd name="T8" fmla="*/ 0 60000 65536"/>
                    <a:gd name="T9" fmla="*/ 0 w 79"/>
                    <a:gd name="T10" fmla="*/ 0 h 79"/>
                    <a:gd name="T11" fmla="*/ 79 w 79"/>
                    <a:gd name="T12" fmla="*/ 79 h 79"/>
                  </a:gdLst>
                  <a:ahLst/>
                  <a:cxnLst>
                    <a:cxn ang="T6">
                      <a:pos x="T0" y="T1"/>
                    </a:cxn>
                    <a:cxn ang="T7">
                      <a:pos x="T2" y="T3"/>
                    </a:cxn>
                    <a:cxn ang="T8">
                      <a:pos x="T4" y="T5"/>
                    </a:cxn>
                  </a:cxnLst>
                  <a:rect l="T9" t="T10" r="T11" b="T12"/>
                  <a:pathLst>
                    <a:path w="79" h="79">
                      <a:moveTo>
                        <a:pt x="79" y="0"/>
                      </a:moveTo>
                      <a:lnTo>
                        <a:pt x="0" y="39"/>
                      </a:lnTo>
                      <a:lnTo>
                        <a:pt x="79" y="79"/>
                      </a:lnTo>
                    </a:path>
                  </a:pathLst>
                </a:custGeom>
                <a:noFill/>
                <a:ln w="11113">
                  <a:solidFill>
                    <a:schemeClr val="tx1"/>
                  </a:solidFill>
                  <a:round/>
                  <a:headEnd/>
                  <a:tailEnd/>
                </a:ln>
              </p:spPr>
              <p:txBody>
                <a:bodyPr>
                  <a:prstTxWarp prst="textNoShape">
                    <a:avLst/>
                  </a:prstTxWarp>
                </a:bodyPr>
                <a:lstStyle/>
                <a:p>
                  <a:endParaRPr lang="fr-FR"/>
                </a:p>
              </p:txBody>
            </p:sp>
          </p:grpSp>
          <p:sp>
            <p:nvSpPr>
              <p:cNvPr id="206" name="Line 76"/>
              <p:cNvSpPr>
                <a:spLocks noChangeShapeType="1"/>
              </p:cNvSpPr>
              <p:nvPr/>
            </p:nvSpPr>
            <p:spPr bwMode="auto">
              <a:xfrm>
                <a:off x="160338" y="4908550"/>
                <a:ext cx="460375" cy="1588"/>
              </a:xfrm>
              <a:prstGeom prst="line">
                <a:avLst/>
              </a:prstGeom>
              <a:noFill/>
              <a:ln w="11113">
                <a:solidFill>
                  <a:schemeClr val="tx1"/>
                </a:solidFill>
                <a:round/>
                <a:headEnd/>
                <a:tailEnd/>
              </a:ln>
            </p:spPr>
            <p:txBody>
              <a:bodyPr>
                <a:prstTxWarp prst="textNoShape">
                  <a:avLst/>
                </a:prstTxWarp>
              </a:bodyPr>
              <a:lstStyle/>
              <a:p>
                <a:endParaRPr lang="fr-FR"/>
              </a:p>
            </p:txBody>
          </p:sp>
          <p:sp>
            <p:nvSpPr>
              <p:cNvPr id="207" name="Line 77"/>
              <p:cNvSpPr>
                <a:spLocks noChangeShapeType="1"/>
              </p:cNvSpPr>
              <p:nvPr/>
            </p:nvSpPr>
            <p:spPr bwMode="auto">
              <a:xfrm>
                <a:off x="160338" y="5000625"/>
                <a:ext cx="460375" cy="1588"/>
              </a:xfrm>
              <a:prstGeom prst="line">
                <a:avLst/>
              </a:prstGeom>
              <a:noFill/>
              <a:ln w="11113">
                <a:solidFill>
                  <a:schemeClr val="tx1"/>
                </a:solidFill>
                <a:round/>
                <a:headEnd/>
                <a:tailEnd/>
              </a:ln>
            </p:spPr>
            <p:txBody>
              <a:bodyPr>
                <a:prstTxWarp prst="textNoShape">
                  <a:avLst/>
                </a:prstTxWarp>
              </a:bodyPr>
              <a:lstStyle/>
              <a:p>
                <a:endParaRPr lang="fr-FR"/>
              </a:p>
            </p:txBody>
          </p:sp>
          <p:sp>
            <p:nvSpPr>
              <p:cNvPr id="208" name="Line 78"/>
              <p:cNvSpPr>
                <a:spLocks noChangeShapeType="1"/>
              </p:cNvSpPr>
              <p:nvPr/>
            </p:nvSpPr>
            <p:spPr bwMode="auto">
              <a:xfrm>
                <a:off x="620713" y="3806825"/>
                <a:ext cx="1587" cy="1193800"/>
              </a:xfrm>
              <a:prstGeom prst="line">
                <a:avLst/>
              </a:prstGeom>
              <a:noFill/>
              <a:ln w="11113">
                <a:solidFill>
                  <a:schemeClr val="tx1"/>
                </a:solidFill>
                <a:round/>
                <a:headEnd/>
                <a:tailEnd/>
              </a:ln>
            </p:spPr>
            <p:txBody>
              <a:bodyPr>
                <a:prstTxWarp prst="textNoShape">
                  <a:avLst/>
                </a:prstTxWarp>
              </a:bodyPr>
              <a:lstStyle/>
              <a:p>
                <a:endParaRPr lang="fr-FR"/>
              </a:p>
            </p:txBody>
          </p:sp>
          <p:sp>
            <p:nvSpPr>
              <p:cNvPr id="209" name="Rectangle 83"/>
              <p:cNvSpPr>
                <a:spLocks noChangeArrowheads="1"/>
              </p:cNvSpPr>
              <p:nvPr/>
            </p:nvSpPr>
            <p:spPr bwMode="auto">
              <a:xfrm>
                <a:off x="641350" y="4148138"/>
                <a:ext cx="138113" cy="228600"/>
              </a:xfrm>
              <a:prstGeom prst="rect">
                <a:avLst/>
              </a:prstGeom>
              <a:noFill/>
              <a:ln w="9525">
                <a:noFill/>
                <a:miter lim="800000"/>
                <a:headEnd/>
                <a:tailEnd/>
              </a:ln>
            </p:spPr>
            <p:txBody>
              <a:bodyPr wrap="none" lIns="0" tIns="0" rIns="0" bIns="0">
                <a:prstTxWarp prst="textNoShape">
                  <a:avLst/>
                </a:prstTxWarp>
                <a:spAutoFit/>
              </a:bodyPr>
              <a:lstStyle/>
              <a:p>
                <a:r>
                  <a:rPr lang="nl-BE" sz="1500"/>
                  <a:t>N</a:t>
                </a:r>
                <a:endParaRPr lang="nl-BE" sz="1200"/>
              </a:p>
            </p:txBody>
          </p:sp>
          <p:sp>
            <p:nvSpPr>
              <p:cNvPr id="210" name="Rectangle 84"/>
              <p:cNvSpPr>
                <a:spLocks noChangeArrowheads="1"/>
              </p:cNvSpPr>
              <p:nvPr/>
            </p:nvSpPr>
            <p:spPr bwMode="auto">
              <a:xfrm>
                <a:off x="781050" y="4232275"/>
                <a:ext cx="141288" cy="152400"/>
              </a:xfrm>
              <a:prstGeom prst="rect">
                <a:avLst/>
              </a:prstGeom>
              <a:noFill/>
              <a:ln w="9525">
                <a:noFill/>
                <a:miter lim="800000"/>
                <a:headEnd/>
                <a:tailEnd/>
              </a:ln>
            </p:spPr>
            <p:txBody>
              <a:bodyPr wrap="none" lIns="0" tIns="0" rIns="0" bIns="0">
                <a:prstTxWarp prst="textNoShape">
                  <a:avLst/>
                </a:prstTxWarp>
                <a:spAutoFit/>
              </a:bodyPr>
              <a:lstStyle/>
              <a:p>
                <a:r>
                  <a:rPr lang="nl-BE" sz="1000"/>
                  <a:t>Ed</a:t>
                </a:r>
                <a:endParaRPr lang="nl-BE" sz="1200"/>
              </a:p>
            </p:txBody>
          </p:sp>
          <p:sp>
            <p:nvSpPr>
              <p:cNvPr id="211" name="Rectangle 86"/>
              <p:cNvSpPr>
                <a:spLocks noChangeArrowheads="1"/>
              </p:cNvSpPr>
              <p:nvPr/>
            </p:nvSpPr>
            <p:spPr bwMode="auto">
              <a:xfrm>
                <a:off x="271463" y="3551238"/>
                <a:ext cx="115887" cy="228600"/>
              </a:xfrm>
              <a:prstGeom prst="rect">
                <a:avLst/>
              </a:prstGeom>
              <a:noFill/>
              <a:ln w="9525">
                <a:noFill/>
                <a:miter lim="800000"/>
                <a:headEnd/>
                <a:tailEnd/>
              </a:ln>
            </p:spPr>
            <p:txBody>
              <a:bodyPr wrap="none" lIns="0" tIns="0" rIns="0" bIns="0">
                <a:prstTxWarp prst="textNoShape">
                  <a:avLst/>
                </a:prstTxWarp>
                <a:spAutoFit/>
              </a:bodyPr>
              <a:lstStyle/>
              <a:p>
                <a:r>
                  <a:rPr lang="nl-BE" sz="1500"/>
                  <a:t>E</a:t>
                </a:r>
                <a:endParaRPr lang="nl-BE" sz="1200"/>
              </a:p>
            </p:txBody>
          </p:sp>
          <p:sp>
            <p:nvSpPr>
              <p:cNvPr id="212" name="Rectangle 87"/>
              <p:cNvSpPr>
                <a:spLocks noChangeArrowheads="1"/>
              </p:cNvSpPr>
              <p:nvPr/>
            </p:nvSpPr>
            <p:spPr bwMode="auto">
              <a:xfrm>
                <a:off x="390524" y="3635375"/>
                <a:ext cx="63500" cy="152400"/>
              </a:xfrm>
              <a:prstGeom prst="rect">
                <a:avLst/>
              </a:prstGeom>
              <a:noFill/>
              <a:ln w="9525">
                <a:noFill/>
                <a:miter lim="800000"/>
                <a:headEnd/>
                <a:tailEnd/>
              </a:ln>
            </p:spPr>
            <p:txBody>
              <a:bodyPr wrap="none" lIns="0" tIns="0" rIns="0" bIns="0">
                <a:prstTxWarp prst="textNoShape">
                  <a:avLst/>
                </a:prstTxWarp>
                <a:spAutoFit/>
              </a:bodyPr>
              <a:lstStyle/>
              <a:p>
                <a:r>
                  <a:rPr lang="nl-BE" sz="1000"/>
                  <a:t>d</a:t>
                </a:r>
                <a:endParaRPr lang="nl-BE" sz="1200"/>
              </a:p>
            </p:txBody>
          </p:sp>
        </p:grpSp>
        <p:sp>
          <p:nvSpPr>
            <p:cNvPr id="267" name="Rectangle 81"/>
            <p:cNvSpPr>
              <a:spLocks noChangeArrowheads="1"/>
            </p:cNvSpPr>
            <p:nvPr/>
          </p:nvSpPr>
          <p:spPr bwMode="auto">
            <a:xfrm>
              <a:off x="7584592" y="2802586"/>
              <a:ext cx="231776" cy="1195388"/>
            </a:xfrm>
            <a:prstGeom prst="rect">
              <a:avLst/>
            </a:prstGeom>
            <a:blipFill dpi="0" rotWithShape="0">
              <a:blip r:embed="rId4"/>
              <a:srcRect/>
              <a:tile tx="0" ty="0" sx="100000" sy="100000" flip="none" algn="tl"/>
            </a:blipFill>
            <a:ln w="9525">
              <a:solidFill>
                <a:schemeClr val="tx1"/>
              </a:solidFill>
              <a:round/>
              <a:headEnd/>
              <a:tailEnd/>
            </a:ln>
          </p:spPr>
          <p:txBody>
            <a:bodyPr>
              <a:prstTxWarp prst="textNoShape">
                <a:avLst/>
              </a:prstTxWarp>
            </a:bodyPr>
            <a:lstStyle/>
            <a:p>
              <a:endParaRPr lang="fr-FR"/>
            </a:p>
          </p:txBody>
        </p:sp>
        <p:sp>
          <p:nvSpPr>
            <p:cNvPr id="268" name="Rectangle 39"/>
            <p:cNvSpPr>
              <a:spLocks noChangeArrowheads="1"/>
            </p:cNvSpPr>
            <p:nvPr/>
          </p:nvSpPr>
          <p:spPr bwMode="auto">
            <a:xfrm>
              <a:off x="7804811" y="2636317"/>
              <a:ext cx="174625" cy="171450"/>
            </a:xfrm>
            <a:prstGeom prst="rect">
              <a:avLst/>
            </a:prstGeom>
            <a:noFill/>
            <a:ln w="9525">
              <a:noFill/>
              <a:miter lim="800000"/>
              <a:headEnd/>
              <a:tailEnd/>
            </a:ln>
          </p:spPr>
          <p:txBody>
            <a:bodyPr wrap="none" lIns="0" tIns="0" rIns="0" bIns="0">
              <a:prstTxWarp prst="textNoShape">
                <a:avLst/>
              </a:prstTxWarp>
              <a:spAutoFit/>
            </a:bodyPr>
            <a:lstStyle/>
            <a:p>
              <a:r>
                <a:rPr lang="nl-BE" sz="1100" dirty="0"/>
                <a:t>Ed</a:t>
              </a:r>
              <a:endParaRPr lang="nl-BE" sz="1200" dirty="0"/>
            </a:p>
          </p:txBody>
        </p:sp>
      </p:grpSp>
      <p:grpSp>
        <p:nvGrpSpPr>
          <p:cNvPr id="3" name="Groep 2"/>
          <p:cNvGrpSpPr/>
          <p:nvPr/>
        </p:nvGrpSpPr>
        <p:grpSpPr>
          <a:xfrm>
            <a:off x="6964491" y="1121489"/>
            <a:ext cx="1392237" cy="1630365"/>
            <a:chOff x="4924243" y="956420"/>
            <a:chExt cx="1392237" cy="1630365"/>
          </a:xfrm>
        </p:grpSpPr>
        <p:grpSp>
          <p:nvGrpSpPr>
            <p:cNvPr id="231" name="Group 54"/>
            <p:cNvGrpSpPr>
              <a:grpSpLocks/>
            </p:cNvGrpSpPr>
            <p:nvPr/>
          </p:nvGrpSpPr>
          <p:grpSpPr bwMode="auto">
            <a:xfrm>
              <a:off x="4924243" y="956420"/>
              <a:ext cx="1392237" cy="1630365"/>
              <a:chOff x="109" y="1391"/>
              <a:chExt cx="877" cy="1027"/>
            </a:xfrm>
          </p:grpSpPr>
          <p:grpSp>
            <p:nvGrpSpPr>
              <p:cNvPr id="232" name="Group 55"/>
              <p:cNvGrpSpPr>
                <a:grpSpLocks/>
              </p:cNvGrpSpPr>
              <p:nvPr/>
            </p:nvGrpSpPr>
            <p:grpSpPr bwMode="auto">
              <a:xfrm>
                <a:off x="109" y="2009"/>
                <a:ext cx="877" cy="8"/>
                <a:chOff x="109" y="2009"/>
                <a:chExt cx="877" cy="8"/>
              </a:xfrm>
            </p:grpSpPr>
            <p:sp>
              <p:nvSpPr>
                <p:cNvPr id="252" name="Freeform 56"/>
                <p:cNvSpPr>
                  <a:spLocks/>
                </p:cNvSpPr>
                <p:nvPr/>
              </p:nvSpPr>
              <p:spPr bwMode="auto">
                <a:xfrm>
                  <a:off x="109" y="2009"/>
                  <a:ext cx="71" cy="8"/>
                </a:xfrm>
                <a:custGeom>
                  <a:avLst/>
                  <a:gdLst>
                    <a:gd name="T0" fmla="*/ 6 w 71"/>
                    <a:gd name="T1" fmla="*/ 0 h 8"/>
                    <a:gd name="T2" fmla="*/ 4 w 71"/>
                    <a:gd name="T3" fmla="*/ 0 h 8"/>
                    <a:gd name="T4" fmla="*/ 3 w 71"/>
                    <a:gd name="T5" fmla="*/ 1 h 8"/>
                    <a:gd name="T6" fmla="*/ 2 w 71"/>
                    <a:gd name="T7" fmla="*/ 2 h 8"/>
                    <a:gd name="T8" fmla="*/ 0 w 71"/>
                    <a:gd name="T9" fmla="*/ 4 h 8"/>
                    <a:gd name="T10" fmla="*/ 0 w 71"/>
                    <a:gd name="T11" fmla="*/ 4 h 8"/>
                    <a:gd name="T12" fmla="*/ 2 w 71"/>
                    <a:gd name="T13" fmla="*/ 5 h 8"/>
                    <a:gd name="T14" fmla="*/ 3 w 71"/>
                    <a:gd name="T15" fmla="*/ 6 h 8"/>
                    <a:gd name="T16" fmla="*/ 4 w 71"/>
                    <a:gd name="T17" fmla="*/ 8 h 8"/>
                    <a:gd name="T18" fmla="*/ 66 w 71"/>
                    <a:gd name="T19" fmla="*/ 8 h 8"/>
                    <a:gd name="T20" fmla="*/ 67 w 71"/>
                    <a:gd name="T21" fmla="*/ 8 h 8"/>
                    <a:gd name="T22" fmla="*/ 68 w 71"/>
                    <a:gd name="T23" fmla="*/ 8 h 8"/>
                    <a:gd name="T24" fmla="*/ 69 w 71"/>
                    <a:gd name="T25" fmla="*/ 6 h 8"/>
                    <a:gd name="T26" fmla="*/ 71 w 71"/>
                    <a:gd name="T27" fmla="*/ 5 h 8"/>
                    <a:gd name="T28" fmla="*/ 71 w 71"/>
                    <a:gd name="T29" fmla="*/ 4 h 8"/>
                    <a:gd name="T30" fmla="*/ 69 w 71"/>
                    <a:gd name="T31" fmla="*/ 2 h 8"/>
                    <a:gd name="T32" fmla="*/ 68 w 71"/>
                    <a:gd name="T33" fmla="*/ 1 h 8"/>
                    <a:gd name="T34" fmla="*/ 67 w 71"/>
                    <a:gd name="T35" fmla="*/ 0 h 8"/>
                    <a:gd name="T36" fmla="*/ 6 w 71"/>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
                    <a:gd name="T59" fmla="*/ 71 w 71"/>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
                      <a:moveTo>
                        <a:pt x="6" y="0"/>
                      </a:moveTo>
                      <a:lnTo>
                        <a:pt x="4" y="0"/>
                      </a:lnTo>
                      <a:lnTo>
                        <a:pt x="3" y="1"/>
                      </a:lnTo>
                      <a:lnTo>
                        <a:pt x="2" y="2"/>
                      </a:lnTo>
                      <a:lnTo>
                        <a:pt x="0" y="4"/>
                      </a:lnTo>
                      <a:lnTo>
                        <a:pt x="2" y="5"/>
                      </a:lnTo>
                      <a:lnTo>
                        <a:pt x="3" y="6"/>
                      </a:lnTo>
                      <a:lnTo>
                        <a:pt x="4" y="8"/>
                      </a:lnTo>
                      <a:lnTo>
                        <a:pt x="66" y="8"/>
                      </a:lnTo>
                      <a:lnTo>
                        <a:pt x="67" y="8"/>
                      </a:lnTo>
                      <a:lnTo>
                        <a:pt x="68" y="8"/>
                      </a:lnTo>
                      <a:lnTo>
                        <a:pt x="69" y="6"/>
                      </a:lnTo>
                      <a:lnTo>
                        <a:pt x="71" y="5"/>
                      </a:lnTo>
                      <a:lnTo>
                        <a:pt x="71" y="4"/>
                      </a:lnTo>
                      <a:lnTo>
                        <a:pt x="69" y="2"/>
                      </a:lnTo>
                      <a:lnTo>
                        <a:pt x="68" y="1"/>
                      </a:lnTo>
                      <a:lnTo>
                        <a:pt x="67" y="0"/>
                      </a:lnTo>
                      <a:lnTo>
                        <a:pt x="6"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3" name="Freeform 57"/>
                <p:cNvSpPr>
                  <a:spLocks/>
                </p:cNvSpPr>
                <p:nvPr/>
              </p:nvSpPr>
              <p:spPr bwMode="auto">
                <a:xfrm>
                  <a:off x="195" y="2009"/>
                  <a:ext cx="16" cy="8"/>
                </a:xfrm>
                <a:custGeom>
                  <a:avLst/>
                  <a:gdLst>
                    <a:gd name="T0" fmla="*/ 4 w 16"/>
                    <a:gd name="T1" fmla="*/ 0 h 8"/>
                    <a:gd name="T2" fmla="*/ 3 w 16"/>
                    <a:gd name="T3" fmla="*/ 0 h 8"/>
                    <a:gd name="T4" fmla="*/ 2 w 16"/>
                    <a:gd name="T5" fmla="*/ 1 h 8"/>
                    <a:gd name="T6" fmla="*/ 0 w 16"/>
                    <a:gd name="T7" fmla="*/ 2 h 8"/>
                    <a:gd name="T8" fmla="*/ 0 w 16"/>
                    <a:gd name="T9" fmla="*/ 4 h 8"/>
                    <a:gd name="T10" fmla="*/ 0 w 16"/>
                    <a:gd name="T11" fmla="*/ 5 h 8"/>
                    <a:gd name="T12" fmla="*/ 0 w 16"/>
                    <a:gd name="T13" fmla="*/ 6 h 8"/>
                    <a:gd name="T14" fmla="*/ 2 w 16"/>
                    <a:gd name="T15" fmla="*/ 8 h 8"/>
                    <a:gd name="T16" fmla="*/ 3 w 16"/>
                    <a:gd name="T17" fmla="*/ 8 h 8"/>
                    <a:gd name="T18" fmla="*/ 11 w 16"/>
                    <a:gd name="T19" fmla="*/ 8 h 8"/>
                    <a:gd name="T20" fmla="*/ 12 w 16"/>
                    <a:gd name="T21" fmla="*/ 8 h 8"/>
                    <a:gd name="T22" fmla="*/ 13 w 16"/>
                    <a:gd name="T23" fmla="*/ 8 h 8"/>
                    <a:gd name="T24" fmla="*/ 15 w 16"/>
                    <a:gd name="T25" fmla="*/ 6 h 8"/>
                    <a:gd name="T26" fmla="*/ 16 w 16"/>
                    <a:gd name="T27" fmla="*/ 5 h 8"/>
                    <a:gd name="T28" fmla="*/ 16 w 16"/>
                    <a:gd name="T29" fmla="*/ 4 h 8"/>
                    <a:gd name="T30" fmla="*/ 15 w 16"/>
                    <a:gd name="T31" fmla="*/ 2 h 8"/>
                    <a:gd name="T32" fmla="*/ 13 w 16"/>
                    <a:gd name="T33" fmla="*/ 1 h 8"/>
                    <a:gd name="T34" fmla="*/ 12 w 16"/>
                    <a:gd name="T35" fmla="*/ 0 h 8"/>
                    <a:gd name="T36" fmla="*/ 4 w 1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
                    <a:gd name="T59" fmla="*/ 16 w 1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
                      <a:moveTo>
                        <a:pt x="4" y="0"/>
                      </a:moveTo>
                      <a:lnTo>
                        <a:pt x="3" y="0"/>
                      </a:lnTo>
                      <a:lnTo>
                        <a:pt x="2" y="1"/>
                      </a:lnTo>
                      <a:lnTo>
                        <a:pt x="0" y="2"/>
                      </a:lnTo>
                      <a:lnTo>
                        <a:pt x="0" y="4"/>
                      </a:lnTo>
                      <a:lnTo>
                        <a:pt x="0" y="5"/>
                      </a:lnTo>
                      <a:lnTo>
                        <a:pt x="0" y="6"/>
                      </a:lnTo>
                      <a:lnTo>
                        <a:pt x="2" y="8"/>
                      </a:lnTo>
                      <a:lnTo>
                        <a:pt x="3" y="8"/>
                      </a:lnTo>
                      <a:lnTo>
                        <a:pt x="11" y="8"/>
                      </a:lnTo>
                      <a:lnTo>
                        <a:pt x="12" y="8"/>
                      </a:lnTo>
                      <a:lnTo>
                        <a:pt x="13" y="8"/>
                      </a:lnTo>
                      <a:lnTo>
                        <a:pt x="15" y="6"/>
                      </a:lnTo>
                      <a:lnTo>
                        <a:pt x="16" y="5"/>
                      </a:lnTo>
                      <a:lnTo>
                        <a:pt x="16" y="4"/>
                      </a:lnTo>
                      <a:lnTo>
                        <a:pt x="15"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4" name="Freeform 58"/>
                <p:cNvSpPr>
                  <a:spLocks/>
                </p:cNvSpPr>
                <p:nvPr/>
              </p:nvSpPr>
              <p:spPr bwMode="auto">
                <a:xfrm>
                  <a:off x="227" y="2009"/>
                  <a:ext cx="70" cy="8"/>
                </a:xfrm>
                <a:custGeom>
                  <a:avLst/>
                  <a:gdLst>
                    <a:gd name="T0" fmla="*/ 4 w 70"/>
                    <a:gd name="T1" fmla="*/ 0 h 8"/>
                    <a:gd name="T2" fmla="*/ 2 w 70"/>
                    <a:gd name="T3" fmla="*/ 0 h 8"/>
                    <a:gd name="T4" fmla="*/ 1 w 70"/>
                    <a:gd name="T5" fmla="*/ 1 h 8"/>
                    <a:gd name="T6" fmla="*/ 0 w 70"/>
                    <a:gd name="T7" fmla="*/ 2 h 8"/>
                    <a:gd name="T8" fmla="*/ 0 w 70"/>
                    <a:gd name="T9" fmla="*/ 4 h 8"/>
                    <a:gd name="T10" fmla="*/ 0 w 70"/>
                    <a:gd name="T11" fmla="*/ 5 h 8"/>
                    <a:gd name="T12" fmla="*/ 0 w 70"/>
                    <a:gd name="T13" fmla="*/ 6 h 8"/>
                    <a:gd name="T14" fmla="*/ 1 w 70"/>
                    <a:gd name="T15" fmla="*/ 8 h 8"/>
                    <a:gd name="T16" fmla="*/ 2 w 70"/>
                    <a:gd name="T17" fmla="*/ 8 h 8"/>
                    <a:gd name="T18" fmla="*/ 65 w 70"/>
                    <a:gd name="T19" fmla="*/ 8 h 8"/>
                    <a:gd name="T20" fmla="*/ 66 w 70"/>
                    <a:gd name="T21" fmla="*/ 8 h 8"/>
                    <a:gd name="T22" fmla="*/ 68 w 70"/>
                    <a:gd name="T23" fmla="*/ 8 h 8"/>
                    <a:gd name="T24" fmla="*/ 69 w 70"/>
                    <a:gd name="T25" fmla="*/ 6 h 8"/>
                    <a:gd name="T26" fmla="*/ 70 w 70"/>
                    <a:gd name="T27" fmla="*/ 5 h 8"/>
                    <a:gd name="T28" fmla="*/ 70 w 70"/>
                    <a:gd name="T29" fmla="*/ 4 h 8"/>
                    <a:gd name="T30" fmla="*/ 69 w 70"/>
                    <a:gd name="T31" fmla="*/ 2 h 8"/>
                    <a:gd name="T32" fmla="*/ 68 w 70"/>
                    <a:gd name="T33" fmla="*/ 1 h 8"/>
                    <a:gd name="T34" fmla="*/ 66 w 70"/>
                    <a:gd name="T35" fmla="*/ 0 h 8"/>
                    <a:gd name="T36" fmla="*/ 4 w 70"/>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8"/>
                    <a:gd name="T59" fmla="*/ 70 w 70"/>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8">
                      <a:moveTo>
                        <a:pt x="4" y="0"/>
                      </a:moveTo>
                      <a:lnTo>
                        <a:pt x="2" y="0"/>
                      </a:lnTo>
                      <a:lnTo>
                        <a:pt x="1" y="1"/>
                      </a:lnTo>
                      <a:lnTo>
                        <a:pt x="0" y="2"/>
                      </a:lnTo>
                      <a:lnTo>
                        <a:pt x="0" y="4"/>
                      </a:lnTo>
                      <a:lnTo>
                        <a:pt x="0" y="5"/>
                      </a:lnTo>
                      <a:lnTo>
                        <a:pt x="0" y="6"/>
                      </a:lnTo>
                      <a:lnTo>
                        <a:pt x="1" y="8"/>
                      </a:lnTo>
                      <a:lnTo>
                        <a:pt x="2" y="8"/>
                      </a:lnTo>
                      <a:lnTo>
                        <a:pt x="65" y="8"/>
                      </a:lnTo>
                      <a:lnTo>
                        <a:pt x="66" y="8"/>
                      </a:lnTo>
                      <a:lnTo>
                        <a:pt x="68" y="8"/>
                      </a:lnTo>
                      <a:lnTo>
                        <a:pt x="69" y="6"/>
                      </a:lnTo>
                      <a:lnTo>
                        <a:pt x="70" y="5"/>
                      </a:lnTo>
                      <a:lnTo>
                        <a:pt x="70" y="4"/>
                      </a:lnTo>
                      <a:lnTo>
                        <a:pt x="69" y="2"/>
                      </a:lnTo>
                      <a:lnTo>
                        <a:pt x="68" y="1"/>
                      </a:lnTo>
                      <a:lnTo>
                        <a:pt x="66"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5" name="Freeform 59"/>
                <p:cNvSpPr>
                  <a:spLocks/>
                </p:cNvSpPr>
                <p:nvPr/>
              </p:nvSpPr>
              <p:spPr bwMode="auto">
                <a:xfrm>
                  <a:off x="313" y="2009"/>
                  <a:ext cx="16" cy="8"/>
                </a:xfrm>
                <a:custGeom>
                  <a:avLst/>
                  <a:gdLst>
                    <a:gd name="T0" fmla="*/ 4 w 16"/>
                    <a:gd name="T1" fmla="*/ 0 h 8"/>
                    <a:gd name="T2" fmla="*/ 2 w 16"/>
                    <a:gd name="T3" fmla="*/ 0 h 8"/>
                    <a:gd name="T4" fmla="*/ 1 w 16"/>
                    <a:gd name="T5" fmla="*/ 1 h 8"/>
                    <a:gd name="T6" fmla="*/ 0 w 16"/>
                    <a:gd name="T7" fmla="*/ 2 h 8"/>
                    <a:gd name="T8" fmla="*/ 0 w 16"/>
                    <a:gd name="T9" fmla="*/ 4 h 8"/>
                    <a:gd name="T10" fmla="*/ 0 w 16"/>
                    <a:gd name="T11" fmla="*/ 5 h 8"/>
                    <a:gd name="T12" fmla="*/ 0 w 16"/>
                    <a:gd name="T13" fmla="*/ 6 h 8"/>
                    <a:gd name="T14" fmla="*/ 1 w 16"/>
                    <a:gd name="T15" fmla="*/ 8 h 8"/>
                    <a:gd name="T16" fmla="*/ 2 w 16"/>
                    <a:gd name="T17" fmla="*/ 8 h 8"/>
                    <a:gd name="T18" fmla="*/ 10 w 16"/>
                    <a:gd name="T19" fmla="*/ 8 h 8"/>
                    <a:gd name="T20" fmla="*/ 12 w 16"/>
                    <a:gd name="T21" fmla="*/ 8 h 8"/>
                    <a:gd name="T22" fmla="*/ 13 w 16"/>
                    <a:gd name="T23" fmla="*/ 8 h 8"/>
                    <a:gd name="T24" fmla="*/ 14 w 16"/>
                    <a:gd name="T25" fmla="*/ 6 h 8"/>
                    <a:gd name="T26" fmla="*/ 16 w 16"/>
                    <a:gd name="T27" fmla="*/ 5 h 8"/>
                    <a:gd name="T28" fmla="*/ 16 w 16"/>
                    <a:gd name="T29" fmla="*/ 4 h 8"/>
                    <a:gd name="T30" fmla="*/ 14 w 16"/>
                    <a:gd name="T31" fmla="*/ 2 h 8"/>
                    <a:gd name="T32" fmla="*/ 13 w 16"/>
                    <a:gd name="T33" fmla="*/ 1 h 8"/>
                    <a:gd name="T34" fmla="*/ 12 w 16"/>
                    <a:gd name="T35" fmla="*/ 0 h 8"/>
                    <a:gd name="T36" fmla="*/ 4 w 1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
                    <a:gd name="T59" fmla="*/ 16 w 1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
                      <a:moveTo>
                        <a:pt x="4" y="0"/>
                      </a:moveTo>
                      <a:lnTo>
                        <a:pt x="2" y="0"/>
                      </a:lnTo>
                      <a:lnTo>
                        <a:pt x="1" y="1"/>
                      </a:lnTo>
                      <a:lnTo>
                        <a:pt x="0" y="2"/>
                      </a:lnTo>
                      <a:lnTo>
                        <a:pt x="0" y="4"/>
                      </a:lnTo>
                      <a:lnTo>
                        <a:pt x="0" y="5"/>
                      </a:lnTo>
                      <a:lnTo>
                        <a:pt x="0" y="6"/>
                      </a:lnTo>
                      <a:lnTo>
                        <a:pt x="1" y="8"/>
                      </a:lnTo>
                      <a:lnTo>
                        <a:pt x="2" y="8"/>
                      </a:lnTo>
                      <a:lnTo>
                        <a:pt x="10" y="8"/>
                      </a:lnTo>
                      <a:lnTo>
                        <a:pt x="12" y="8"/>
                      </a:lnTo>
                      <a:lnTo>
                        <a:pt x="13" y="8"/>
                      </a:lnTo>
                      <a:lnTo>
                        <a:pt x="14" y="6"/>
                      </a:lnTo>
                      <a:lnTo>
                        <a:pt x="16" y="5"/>
                      </a:lnTo>
                      <a:lnTo>
                        <a:pt x="16" y="4"/>
                      </a:lnTo>
                      <a:lnTo>
                        <a:pt x="14"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6" name="Freeform 60"/>
                <p:cNvSpPr>
                  <a:spLocks/>
                </p:cNvSpPr>
                <p:nvPr/>
              </p:nvSpPr>
              <p:spPr bwMode="auto">
                <a:xfrm>
                  <a:off x="344" y="2009"/>
                  <a:ext cx="71" cy="8"/>
                </a:xfrm>
                <a:custGeom>
                  <a:avLst/>
                  <a:gdLst>
                    <a:gd name="T0" fmla="*/ 4 w 71"/>
                    <a:gd name="T1" fmla="*/ 0 h 8"/>
                    <a:gd name="T2" fmla="*/ 3 w 71"/>
                    <a:gd name="T3" fmla="*/ 0 h 8"/>
                    <a:gd name="T4" fmla="*/ 2 w 71"/>
                    <a:gd name="T5" fmla="*/ 1 h 8"/>
                    <a:gd name="T6" fmla="*/ 0 w 71"/>
                    <a:gd name="T7" fmla="*/ 2 h 8"/>
                    <a:gd name="T8" fmla="*/ 0 w 71"/>
                    <a:gd name="T9" fmla="*/ 4 h 8"/>
                    <a:gd name="T10" fmla="*/ 0 w 71"/>
                    <a:gd name="T11" fmla="*/ 5 h 8"/>
                    <a:gd name="T12" fmla="*/ 0 w 71"/>
                    <a:gd name="T13" fmla="*/ 6 h 8"/>
                    <a:gd name="T14" fmla="*/ 2 w 71"/>
                    <a:gd name="T15" fmla="*/ 8 h 8"/>
                    <a:gd name="T16" fmla="*/ 3 w 71"/>
                    <a:gd name="T17" fmla="*/ 8 h 8"/>
                    <a:gd name="T18" fmla="*/ 65 w 71"/>
                    <a:gd name="T19" fmla="*/ 8 h 8"/>
                    <a:gd name="T20" fmla="*/ 67 w 71"/>
                    <a:gd name="T21" fmla="*/ 8 h 8"/>
                    <a:gd name="T22" fmla="*/ 68 w 71"/>
                    <a:gd name="T23" fmla="*/ 8 h 8"/>
                    <a:gd name="T24" fmla="*/ 69 w 71"/>
                    <a:gd name="T25" fmla="*/ 6 h 8"/>
                    <a:gd name="T26" fmla="*/ 71 w 71"/>
                    <a:gd name="T27" fmla="*/ 5 h 8"/>
                    <a:gd name="T28" fmla="*/ 71 w 71"/>
                    <a:gd name="T29" fmla="*/ 4 h 8"/>
                    <a:gd name="T30" fmla="*/ 69 w 71"/>
                    <a:gd name="T31" fmla="*/ 2 h 8"/>
                    <a:gd name="T32" fmla="*/ 68 w 71"/>
                    <a:gd name="T33" fmla="*/ 1 h 8"/>
                    <a:gd name="T34" fmla="*/ 67 w 71"/>
                    <a:gd name="T35" fmla="*/ 0 h 8"/>
                    <a:gd name="T36" fmla="*/ 4 w 71"/>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
                    <a:gd name="T59" fmla="*/ 71 w 71"/>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
                      <a:moveTo>
                        <a:pt x="4" y="0"/>
                      </a:moveTo>
                      <a:lnTo>
                        <a:pt x="3" y="0"/>
                      </a:lnTo>
                      <a:lnTo>
                        <a:pt x="2" y="1"/>
                      </a:lnTo>
                      <a:lnTo>
                        <a:pt x="0" y="2"/>
                      </a:lnTo>
                      <a:lnTo>
                        <a:pt x="0" y="4"/>
                      </a:lnTo>
                      <a:lnTo>
                        <a:pt x="0" y="5"/>
                      </a:lnTo>
                      <a:lnTo>
                        <a:pt x="0" y="6"/>
                      </a:lnTo>
                      <a:lnTo>
                        <a:pt x="2" y="8"/>
                      </a:lnTo>
                      <a:lnTo>
                        <a:pt x="3" y="8"/>
                      </a:lnTo>
                      <a:lnTo>
                        <a:pt x="65" y="8"/>
                      </a:lnTo>
                      <a:lnTo>
                        <a:pt x="67" y="8"/>
                      </a:lnTo>
                      <a:lnTo>
                        <a:pt x="68" y="8"/>
                      </a:lnTo>
                      <a:lnTo>
                        <a:pt x="69" y="6"/>
                      </a:lnTo>
                      <a:lnTo>
                        <a:pt x="71" y="5"/>
                      </a:lnTo>
                      <a:lnTo>
                        <a:pt x="71" y="4"/>
                      </a:lnTo>
                      <a:lnTo>
                        <a:pt x="69" y="2"/>
                      </a:lnTo>
                      <a:lnTo>
                        <a:pt x="68" y="1"/>
                      </a:lnTo>
                      <a:lnTo>
                        <a:pt x="67"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7" name="Freeform 61"/>
                <p:cNvSpPr>
                  <a:spLocks/>
                </p:cNvSpPr>
                <p:nvPr/>
              </p:nvSpPr>
              <p:spPr bwMode="auto">
                <a:xfrm>
                  <a:off x="430" y="2009"/>
                  <a:ext cx="16" cy="8"/>
                </a:xfrm>
                <a:custGeom>
                  <a:avLst/>
                  <a:gdLst>
                    <a:gd name="T0" fmla="*/ 4 w 16"/>
                    <a:gd name="T1" fmla="*/ 0 h 8"/>
                    <a:gd name="T2" fmla="*/ 3 w 16"/>
                    <a:gd name="T3" fmla="*/ 0 h 8"/>
                    <a:gd name="T4" fmla="*/ 2 w 16"/>
                    <a:gd name="T5" fmla="*/ 1 h 8"/>
                    <a:gd name="T6" fmla="*/ 0 w 16"/>
                    <a:gd name="T7" fmla="*/ 2 h 8"/>
                    <a:gd name="T8" fmla="*/ 0 w 16"/>
                    <a:gd name="T9" fmla="*/ 4 h 8"/>
                    <a:gd name="T10" fmla="*/ 0 w 16"/>
                    <a:gd name="T11" fmla="*/ 5 h 8"/>
                    <a:gd name="T12" fmla="*/ 0 w 16"/>
                    <a:gd name="T13" fmla="*/ 6 h 8"/>
                    <a:gd name="T14" fmla="*/ 2 w 16"/>
                    <a:gd name="T15" fmla="*/ 8 h 8"/>
                    <a:gd name="T16" fmla="*/ 3 w 16"/>
                    <a:gd name="T17" fmla="*/ 8 h 8"/>
                    <a:gd name="T18" fmla="*/ 11 w 16"/>
                    <a:gd name="T19" fmla="*/ 8 h 8"/>
                    <a:gd name="T20" fmla="*/ 12 w 16"/>
                    <a:gd name="T21" fmla="*/ 8 h 8"/>
                    <a:gd name="T22" fmla="*/ 13 w 16"/>
                    <a:gd name="T23" fmla="*/ 8 h 8"/>
                    <a:gd name="T24" fmla="*/ 15 w 16"/>
                    <a:gd name="T25" fmla="*/ 6 h 8"/>
                    <a:gd name="T26" fmla="*/ 16 w 16"/>
                    <a:gd name="T27" fmla="*/ 5 h 8"/>
                    <a:gd name="T28" fmla="*/ 16 w 16"/>
                    <a:gd name="T29" fmla="*/ 4 h 8"/>
                    <a:gd name="T30" fmla="*/ 15 w 16"/>
                    <a:gd name="T31" fmla="*/ 2 h 8"/>
                    <a:gd name="T32" fmla="*/ 13 w 16"/>
                    <a:gd name="T33" fmla="*/ 1 h 8"/>
                    <a:gd name="T34" fmla="*/ 12 w 16"/>
                    <a:gd name="T35" fmla="*/ 0 h 8"/>
                    <a:gd name="T36" fmla="*/ 4 w 1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
                    <a:gd name="T59" fmla="*/ 16 w 1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
                      <a:moveTo>
                        <a:pt x="4" y="0"/>
                      </a:moveTo>
                      <a:lnTo>
                        <a:pt x="3" y="0"/>
                      </a:lnTo>
                      <a:lnTo>
                        <a:pt x="2" y="1"/>
                      </a:lnTo>
                      <a:lnTo>
                        <a:pt x="0" y="2"/>
                      </a:lnTo>
                      <a:lnTo>
                        <a:pt x="0" y="4"/>
                      </a:lnTo>
                      <a:lnTo>
                        <a:pt x="0" y="5"/>
                      </a:lnTo>
                      <a:lnTo>
                        <a:pt x="0" y="6"/>
                      </a:lnTo>
                      <a:lnTo>
                        <a:pt x="2" y="8"/>
                      </a:lnTo>
                      <a:lnTo>
                        <a:pt x="3" y="8"/>
                      </a:lnTo>
                      <a:lnTo>
                        <a:pt x="11" y="8"/>
                      </a:lnTo>
                      <a:lnTo>
                        <a:pt x="12" y="8"/>
                      </a:lnTo>
                      <a:lnTo>
                        <a:pt x="13" y="8"/>
                      </a:lnTo>
                      <a:lnTo>
                        <a:pt x="15" y="6"/>
                      </a:lnTo>
                      <a:lnTo>
                        <a:pt x="16" y="5"/>
                      </a:lnTo>
                      <a:lnTo>
                        <a:pt x="16" y="4"/>
                      </a:lnTo>
                      <a:lnTo>
                        <a:pt x="15"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8" name="Freeform 62"/>
                <p:cNvSpPr>
                  <a:spLocks/>
                </p:cNvSpPr>
                <p:nvPr/>
              </p:nvSpPr>
              <p:spPr bwMode="auto">
                <a:xfrm>
                  <a:off x="462" y="2009"/>
                  <a:ext cx="70" cy="8"/>
                </a:xfrm>
                <a:custGeom>
                  <a:avLst/>
                  <a:gdLst>
                    <a:gd name="T0" fmla="*/ 4 w 70"/>
                    <a:gd name="T1" fmla="*/ 0 h 8"/>
                    <a:gd name="T2" fmla="*/ 2 w 70"/>
                    <a:gd name="T3" fmla="*/ 0 h 8"/>
                    <a:gd name="T4" fmla="*/ 1 w 70"/>
                    <a:gd name="T5" fmla="*/ 1 h 8"/>
                    <a:gd name="T6" fmla="*/ 0 w 70"/>
                    <a:gd name="T7" fmla="*/ 2 h 8"/>
                    <a:gd name="T8" fmla="*/ 0 w 70"/>
                    <a:gd name="T9" fmla="*/ 4 h 8"/>
                    <a:gd name="T10" fmla="*/ 0 w 70"/>
                    <a:gd name="T11" fmla="*/ 5 h 8"/>
                    <a:gd name="T12" fmla="*/ 0 w 70"/>
                    <a:gd name="T13" fmla="*/ 6 h 8"/>
                    <a:gd name="T14" fmla="*/ 1 w 70"/>
                    <a:gd name="T15" fmla="*/ 8 h 8"/>
                    <a:gd name="T16" fmla="*/ 2 w 70"/>
                    <a:gd name="T17" fmla="*/ 8 h 8"/>
                    <a:gd name="T18" fmla="*/ 65 w 70"/>
                    <a:gd name="T19" fmla="*/ 8 h 8"/>
                    <a:gd name="T20" fmla="*/ 66 w 70"/>
                    <a:gd name="T21" fmla="*/ 8 h 8"/>
                    <a:gd name="T22" fmla="*/ 68 w 70"/>
                    <a:gd name="T23" fmla="*/ 8 h 8"/>
                    <a:gd name="T24" fmla="*/ 69 w 70"/>
                    <a:gd name="T25" fmla="*/ 6 h 8"/>
                    <a:gd name="T26" fmla="*/ 70 w 70"/>
                    <a:gd name="T27" fmla="*/ 5 h 8"/>
                    <a:gd name="T28" fmla="*/ 70 w 70"/>
                    <a:gd name="T29" fmla="*/ 4 h 8"/>
                    <a:gd name="T30" fmla="*/ 69 w 70"/>
                    <a:gd name="T31" fmla="*/ 2 h 8"/>
                    <a:gd name="T32" fmla="*/ 68 w 70"/>
                    <a:gd name="T33" fmla="*/ 1 h 8"/>
                    <a:gd name="T34" fmla="*/ 66 w 70"/>
                    <a:gd name="T35" fmla="*/ 0 h 8"/>
                    <a:gd name="T36" fmla="*/ 4 w 70"/>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8"/>
                    <a:gd name="T59" fmla="*/ 70 w 70"/>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8">
                      <a:moveTo>
                        <a:pt x="4" y="0"/>
                      </a:moveTo>
                      <a:lnTo>
                        <a:pt x="2" y="0"/>
                      </a:lnTo>
                      <a:lnTo>
                        <a:pt x="1" y="1"/>
                      </a:lnTo>
                      <a:lnTo>
                        <a:pt x="0" y="2"/>
                      </a:lnTo>
                      <a:lnTo>
                        <a:pt x="0" y="4"/>
                      </a:lnTo>
                      <a:lnTo>
                        <a:pt x="0" y="5"/>
                      </a:lnTo>
                      <a:lnTo>
                        <a:pt x="0" y="6"/>
                      </a:lnTo>
                      <a:lnTo>
                        <a:pt x="1" y="8"/>
                      </a:lnTo>
                      <a:lnTo>
                        <a:pt x="2" y="8"/>
                      </a:lnTo>
                      <a:lnTo>
                        <a:pt x="65" y="8"/>
                      </a:lnTo>
                      <a:lnTo>
                        <a:pt x="66" y="8"/>
                      </a:lnTo>
                      <a:lnTo>
                        <a:pt x="68" y="8"/>
                      </a:lnTo>
                      <a:lnTo>
                        <a:pt x="69" y="6"/>
                      </a:lnTo>
                      <a:lnTo>
                        <a:pt x="70" y="5"/>
                      </a:lnTo>
                      <a:lnTo>
                        <a:pt x="70" y="4"/>
                      </a:lnTo>
                      <a:lnTo>
                        <a:pt x="69" y="2"/>
                      </a:lnTo>
                      <a:lnTo>
                        <a:pt x="68" y="1"/>
                      </a:lnTo>
                      <a:lnTo>
                        <a:pt x="66"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59" name="Freeform 63"/>
                <p:cNvSpPr>
                  <a:spLocks/>
                </p:cNvSpPr>
                <p:nvPr/>
              </p:nvSpPr>
              <p:spPr bwMode="auto">
                <a:xfrm>
                  <a:off x="548" y="2009"/>
                  <a:ext cx="15" cy="8"/>
                </a:xfrm>
                <a:custGeom>
                  <a:avLst/>
                  <a:gdLst>
                    <a:gd name="T0" fmla="*/ 4 w 15"/>
                    <a:gd name="T1" fmla="*/ 0 h 8"/>
                    <a:gd name="T2" fmla="*/ 2 w 15"/>
                    <a:gd name="T3" fmla="*/ 0 h 8"/>
                    <a:gd name="T4" fmla="*/ 1 w 15"/>
                    <a:gd name="T5" fmla="*/ 1 h 8"/>
                    <a:gd name="T6" fmla="*/ 0 w 15"/>
                    <a:gd name="T7" fmla="*/ 2 h 8"/>
                    <a:gd name="T8" fmla="*/ 0 w 15"/>
                    <a:gd name="T9" fmla="*/ 4 h 8"/>
                    <a:gd name="T10" fmla="*/ 0 w 15"/>
                    <a:gd name="T11" fmla="*/ 5 h 8"/>
                    <a:gd name="T12" fmla="*/ 0 w 15"/>
                    <a:gd name="T13" fmla="*/ 6 h 8"/>
                    <a:gd name="T14" fmla="*/ 1 w 15"/>
                    <a:gd name="T15" fmla="*/ 8 h 8"/>
                    <a:gd name="T16" fmla="*/ 2 w 15"/>
                    <a:gd name="T17" fmla="*/ 8 h 8"/>
                    <a:gd name="T18" fmla="*/ 10 w 15"/>
                    <a:gd name="T19" fmla="*/ 8 h 8"/>
                    <a:gd name="T20" fmla="*/ 12 w 15"/>
                    <a:gd name="T21" fmla="*/ 8 h 8"/>
                    <a:gd name="T22" fmla="*/ 13 w 15"/>
                    <a:gd name="T23" fmla="*/ 8 h 8"/>
                    <a:gd name="T24" fmla="*/ 14 w 15"/>
                    <a:gd name="T25" fmla="*/ 6 h 8"/>
                    <a:gd name="T26" fmla="*/ 15 w 15"/>
                    <a:gd name="T27" fmla="*/ 5 h 8"/>
                    <a:gd name="T28" fmla="*/ 15 w 15"/>
                    <a:gd name="T29" fmla="*/ 4 h 8"/>
                    <a:gd name="T30" fmla="*/ 14 w 15"/>
                    <a:gd name="T31" fmla="*/ 2 h 8"/>
                    <a:gd name="T32" fmla="*/ 13 w 15"/>
                    <a:gd name="T33" fmla="*/ 1 h 8"/>
                    <a:gd name="T34" fmla="*/ 12 w 15"/>
                    <a:gd name="T35" fmla="*/ 0 h 8"/>
                    <a:gd name="T36" fmla="*/ 4 w 1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8"/>
                    <a:gd name="T59" fmla="*/ 15 w 1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8">
                      <a:moveTo>
                        <a:pt x="4" y="0"/>
                      </a:moveTo>
                      <a:lnTo>
                        <a:pt x="2" y="0"/>
                      </a:lnTo>
                      <a:lnTo>
                        <a:pt x="1" y="1"/>
                      </a:lnTo>
                      <a:lnTo>
                        <a:pt x="0" y="2"/>
                      </a:lnTo>
                      <a:lnTo>
                        <a:pt x="0" y="4"/>
                      </a:lnTo>
                      <a:lnTo>
                        <a:pt x="0" y="5"/>
                      </a:lnTo>
                      <a:lnTo>
                        <a:pt x="0" y="6"/>
                      </a:lnTo>
                      <a:lnTo>
                        <a:pt x="1" y="8"/>
                      </a:lnTo>
                      <a:lnTo>
                        <a:pt x="2" y="8"/>
                      </a:lnTo>
                      <a:lnTo>
                        <a:pt x="10" y="8"/>
                      </a:lnTo>
                      <a:lnTo>
                        <a:pt x="12" y="8"/>
                      </a:lnTo>
                      <a:lnTo>
                        <a:pt x="13" y="8"/>
                      </a:lnTo>
                      <a:lnTo>
                        <a:pt x="14" y="6"/>
                      </a:lnTo>
                      <a:lnTo>
                        <a:pt x="15" y="5"/>
                      </a:lnTo>
                      <a:lnTo>
                        <a:pt x="15" y="4"/>
                      </a:lnTo>
                      <a:lnTo>
                        <a:pt x="14"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0" name="Freeform 64"/>
                <p:cNvSpPr>
                  <a:spLocks/>
                </p:cNvSpPr>
                <p:nvPr/>
              </p:nvSpPr>
              <p:spPr bwMode="auto">
                <a:xfrm>
                  <a:off x="579" y="2009"/>
                  <a:ext cx="71" cy="8"/>
                </a:xfrm>
                <a:custGeom>
                  <a:avLst/>
                  <a:gdLst>
                    <a:gd name="T0" fmla="*/ 4 w 71"/>
                    <a:gd name="T1" fmla="*/ 0 h 8"/>
                    <a:gd name="T2" fmla="*/ 3 w 71"/>
                    <a:gd name="T3" fmla="*/ 0 h 8"/>
                    <a:gd name="T4" fmla="*/ 1 w 71"/>
                    <a:gd name="T5" fmla="*/ 1 h 8"/>
                    <a:gd name="T6" fmla="*/ 0 w 71"/>
                    <a:gd name="T7" fmla="*/ 2 h 8"/>
                    <a:gd name="T8" fmla="*/ 0 w 71"/>
                    <a:gd name="T9" fmla="*/ 4 h 8"/>
                    <a:gd name="T10" fmla="*/ 0 w 71"/>
                    <a:gd name="T11" fmla="*/ 5 h 8"/>
                    <a:gd name="T12" fmla="*/ 0 w 71"/>
                    <a:gd name="T13" fmla="*/ 6 h 8"/>
                    <a:gd name="T14" fmla="*/ 1 w 71"/>
                    <a:gd name="T15" fmla="*/ 8 h 8"/>
                    <a:gd name="T16" fmla="*/ 3 w 71"/>
                    <a:gd name="T17" fmla="*/ 8 h 8"/>
                    <a:gd name="T18" fmla="*/ 65 w 71"/>
                    <a:gd name="T19" fmla="*/ 8 h 8"/>
                    <a:gd name="T20" fmla="*/ 67 w 71"/>
                    <a:gd name="T21" fmla="*/ 8 h 8"/>
                    <a:gd name="T22" fmla="*/ 68 w 71"/>
                    <a:gd name="T23" fmla="*/ 8 h 8"/>
                    <a:gd name="T24" fmla="*/ 69 w 71"/>
                    <a:gd name="T25" fmla="*/ 6 h 8"/>
                    <a:gd name="T26" fmla="*/ 71 w 71"/>
                    <a:gd name="T27" fmla="*/ 5 h 8"/>
                    <a:gd name="T28" fmla="*/ 71 w 71"/>
                    <a:gd name="T29" fmla="*/ 4 h 8"/>
                    <a:gd name="T30" fmla="*/ 69 w 71"/>
                    <a:gd name="T31" fmla="*/ 2 h 8"/>
                    <a:gd name="T32" fmla="*/ 68 w 71"/>
                    <a:gd name="T33" fmla="*/ 1 h 8"/>
                    <a:gd name="T34" fmla="*/ 67 w 71"/>
                    <a:gd name="T35" fmla="*/ 0 h 8"/>
                    <a:gd name="T36" fmla="*/ 4 w 71"/>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
                    <a:gd name="T59" fmla="*/ 71 w 71"/>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
                      <a:moveTo>
                        <a:pt x="4" y="0"/>
                      </a:moveTo>
                      <a:lnTo>
                        <a:pt x="3" y="0"/>
                      </a:lnTo>
                      <a:lnTo>
                        <a:pt x="1" y="1"/>
                      </a:lnTo>
                      <a:lnTo>
                        <a:pt x="0" y="2"/>
                      </a:lnTo>
                      <a:lnTo>
                        <a:pt x="0" y="4"/>
                      </a:lnTo>
                      <a:lnTo>
                        <a:pt x="0" y="5"/>
                      </a:lnTo>
                      <a:lnTo>
                        <a:pt x="0" y="6"/>
                      </a:lnTo>
                      <a:lnTo>
                        <a:pt x="1" y="8"/>
                      </a:lnTo>
                      <a:lnTo>
                        <a:pt x="3" y="8"/>
                      </a:lnTo>
                      <a:lnTo>
                        <a:pt x="65" y="8"/>
                      </a:lnTo>
                      <a:lnTo>
                        <a:pt x="67" y="8"/>
                      </a:lnTo>
                      <a:lnTo>
                        <a:pt x="68" y="8"/>
                      </a:lnTo>
                      <a:lnTo>
                        <a:pt x="69" y="6"/>
                      </a:lnTo>
                      <a:lnTo>
                        <a:pt x="71" y="5"/>
                      </a:lnTo>
                      <a:lnTo>
                        <a:pt x="71" y="4"/>
                      </a:lnTo>
                      <a:lnTo>
                        <a:pt x="69" y="2"/>
                      </a:lnTo>
                      <a:lnTo>
                        <a:pt x="68" y="1"/>
                      </a:lnTo>
                      <a:lnTo>
                        <a:pt x="67"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1" name="Freeform 65"/>
                <p:cNvSpPr>
                  <a:spLocks/>
                </p:cNvSpPr>
                <p:nvPr/>
              </p:nvSpPr>
              <p:spPr bwMode="auto">
                <a:xfrm>
                  <a:off x="665" y="2009"/>
                  <a:ext cx="16" cy="8"/>
                </a:xfrm>
                <a:custGeom>
                  <a:avLst/>
                  <a:gdLst>
                    <a:gd name="T0" fmla="*/ 4 w 16"/>
                    <a:gd name="T1" fmla="*/ 0 h 8"/>
                    <a:gd name="T2" fmla="*/ 3 w 16"/>
                    <a:gd name="T3" fmla="*/ 0 h 8"/>
                    <a:gd name="T4" fmla="*/ 2 w 16"/>
                    <a:gd name="T5" fmla="*/ 1 h 8"/>
                    <a:gd name="T6" fmla="*/ 0 w 16"/>
                    <a:gd name="T7" fmla="*/ 2 h 8"/>
                    <a:gd name="T8" fmla="*/ 0 w 16"/>
                    <a:gd name="T9" fmla="*/ 4 h 8"/>
                    <a:gd name="T10" fmla="*/ 0 w 16"/>
                    <a:gd name="T11" fmla="*/ 5 h 8"/>
                    <a:gd name="T12" fmla="*/ 0 w 16"/>
                    <a:gd name="T13" fmla="*/ 6 h 8"/>
                    <a:gd name="T14" fmla="*/ 2 w 16"/>
                    <a:gd name="T15" fmla="*/ 8 h 8"/>
                    <a:gd name="T16" fmla="*/ 3 w 16"/>
                    <a:gd name="T17" fmla="*/ 8 h 8"/>
                    <a:gd name="T18" fmla="*/ 11 w 16"/>
                    <a:gd name="T19" fmla="*/ 8 h 8"/>
                    <a:gd name="T20" fmla="*/ 12 w 16"/>
                    <a:gd name="T21" fmla="*/ 8 h 8"/>
                    <a:gd name="T22" fmla="*/ 13 w 16"/>
                    <a:gd name="T23" fmla="*/ 8 h 8"/>
                    <a:gd name="T24" fmla="*/ 15 w 16"/>
                    <a:gd name="T25" fmla="*/ 6 h 8"/>
                    <a:gd name="T26" fmla="*/ 16 w 16"/>
                    <a:gd name="T27" fmla="*/ 5 h 8"/>
                    <a:gd name="T28" fmla="*/ 16 w 16"/>
                    <a:gd name="T29" fmla="*/ 4 h 8"/>
                    <a:gd name="T30" fmla="*/ 15 w 16"/>
                    <a:gd name="T31" fmla="*/ 2 h 8"/>
                    <a:gd name="T32" fmla="*/ 13 w 16"/>
                    <a:gd name="T33" fmla="*/ 1 h 8"/>
                    <a:gd name="T34" fmla="*/ 12 w 16"/>
                    <a:gd name="T35" fmla="*/ 0 h 8"/>
                    <a:gd name="T36" fmla="*/ 4 w 1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
                    <a:gd name="T59" fmla="*/ 16 w 1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
                      <a:moveTo>
                        <a:pt x="4" y="0"/>
                      </a:moveTo>
                      <a:lnTo>
                        <a:pt x="3" y="0"/>
                      </a:lnTo>
                      <a:lnTo>
                        <a:pt x="2" y="1"/>
                      </a:lnTo>
                      <a:lnTo>
                        <a:pt x="0" y="2"/>
                      </a:lnTo>
                      <a:lnTo>
                        <a:pt x="0" y="4"/>
                      </a:lnTo>
                      <a:lnTo>
                        <a:pt x="0" y="5"/>
                      </a:lnTo>
                      <a:lnTo>
                        <a:pt x="0" y="6"/>
                      </a:lnTo>
                      <a:lnTo>
                        <a:pt x="2" y="8"/>
                      </a:lnTo>
                      <a:lnTo>
                        <a:pt x="3" y="8"/>
                      </a:lnTo>
                      <a:lnTo>
                        <a:pt x="11" y="8"/>
                      </a:lnTo>
                      <a:lnTo>
                        <a:pt x="12" y="8"/>
                      </a:lnTo>
                      <a:lnTo>
                        <a:pt x="13" y="8"/>
                      </a:lnTo>
                      <a:lnTo>
                        <a:pt x="15" y="6"/>
                      </a:lnTo>
                      <a:lnTo>
                        <a:pt x="16" y="5"/>
                      </a:lnTo>
                      <a:lnTo>
                        <a:pt x="16" y="4"/>
                      </a:lnTo>
                      <a:lnTo>
                        <a:pt x="15"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2" name="Freeform 66"/>
                <p:cNvSpPr>
                  <a:spLocks/>
                </p:cNvSpPr>
                <p:nvPr/>
              </p:nvSpPr>
              <p:spPr bwMode="auto">
                <a:xfrm>
                  <a:off x="697" y="2009"/>
                  <a:ext cx="70" cy="8"/>
                </a:xfrm>
                <a:custGeom>
                  <a:avLst/>
                  <a:gdLst>
                    <a:gd name="T0" fmla="*/ 3 w 70"/>
                    <a:gd name="T1" fmla="*/ 0 h 8"/>
                    <a:gd name="T2" fmla="*/ 2 w 70"/>
                    <a:gd name="T3" fmla="*/ 0 h 8"/>
                    <a:gd name="T4" fmla="*/ 1 w 70"/>
                    <a:gd name="T5" fmla="*/ 1 h 8"/>
                    <a:gd name="T6" fmla="*/ 0 w 70"/>
                    <a:gd name="T7" fmla="*/ 2 h 8"/>
                    <a:gd name="T8" fmla="*/ 0 w 70"/>
                    <a:gd name="T9" fmla="*/ 4 h 8"/>
                    <a:gd name="T10" fmla="*/ 0 w 70"/>
                    <a:gd name="T11" fmla="*/ 5 h 8"/>
                    <a:gd name="T12" fmla="*/ 0 w 70"/>
                    <a:gd name="T13" fmla="*/ 6 h 8"/>
                    <a:gd name="T14" fmla="*/ 1 w 70"/>
                    <a:gd name="T15" fmla="*/ 8 h 8"/>
                    <a:gd name="T16" fmla="*/ 2 w 70"/>
                    <a:gd name="T17" fmla="*/ 8 h 8"/>
                    <a:gd name="T18" fmla="*/ 65 w 70"/>
                    <a:gd name="T19" fmla="*/ 8 h 8"/>
                    <a:gd name="T20" fmla="*/ 66 w 70"/>
                    <a:gd name="T21" fmla="*/ 8 h 8"/>
                    <a:gd name="T22" fmla="*/ 67 w 70"/>
                    <a:gd name="T23" fmla="*/ 8 h 8"/>
                    <a:gd name="T24" fmla="*/ 69 w 70"/>
                    <a:gd name="T25" fmla="*/ 6 h 8"/>
                    <a:gd name="T26" fmla="*/ 70 w 70"/>
                    <a:gd name="T27" fmla="*/ 5 h 8"/>
                    <a:gd name="T28" fmla="*/ 70 w 70"/>
                    <a:gd name="T29" fmla="*/ 4 h 8"/>
                    <a:gd name="T30" fmla="*/ 69 w 70"/>
                    <a:gd name="T31" fmla="*/ 2 h 8"/>
                    <a:gd name="T32" fmla="*/ 67 w 70"/>
                    <a:gd name="T33" fmla="*/ 1 h 8"/>
                    <a:gd name="T34" fmla="*/ 66 w 70"/>
                    <a:gd name="T35" fmla="*/ 0 h 8"/>
                    <a:gd name="T36" fmla="*/ 3 w 70"/>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8"/>
                    <a:gd name="T59" fmla="*/ 70 w 70"/>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8">
                      <a:moveTo>
                        <a:pt x="3" y="0"/>
                      </a:moveTo>
                      <a:lnTo>
                        <a:pt x="2" y="0"/>
                      </a:lnTo>
                      <a:lnTo>
                        <a:pt x="1" y="1"/>
                      </a:lnTo>
                      <a:lnTo>
                        <a:pt x="0" y="2"/>
                      </a:lnTo>
                      <a:lnTo>
                        <a:pt x="0" y="4"/>
                      </a:lnTo>
                      <a:lnTo>
                        <a:pt x="0" y="5"/>
                      </a:lnTo>
                      <a:lnTo>
                        <a:pt x="0" y="6"/>
                      </a:lnTo>
                      <a:lnTo>
                        <a:pt x="1" y="8"/>
                      </a:lnTo>
                      <a:lnTo>
                        <a:pt x="2" y="8"/>
                      </a:lnTo>
                      <a:lnTo>
                        <a:pt x="65" y="8"/>
                      </a:lnTo>
                      <a:lnTo>
                        <a:pt x="66" y="8"/>
                      </a:lnTo>
                      <a:lnTo>
                        <a:pt x="67" y="8"/>
                      </a:lnTo>
                      <a:lnTo>
                        <a:pt x="69" y="6"/>
                      </a:lnTo>
                      <a:lnTo>
                        <a:pt x="70" y="5"/>
                      </a:lnTo>
                      <a:lnTo>
                        <a:pt x="70" y="4"/>
                      </a:lnTo>
                      <a:lnTo>
                        <a:pt x="69" y="2"/>
                      </a:lnTo>
                      <a:lnTo>
                        <a:pt x="67" y="1"/>
                      </a:lnTo>
                      <a:lnTo>
                        <a:pt x="66" y="0"/>
                      </a:lnTo>
                      <a:lnTo>
                        <a:pt x="3"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3" name="Freeform 67"/>
                <p:cNvSpPr>
                  <a:spLocks/>
                </p:cNvSpPr>
                <p:nvPr/>
              </p:nvSpPr>
              <p:spPr bwMode="auto">
                <a:xfrm>
                  <a:off x="783" y="2009"/>
                  <a:ext cx="15" cy="8"/>
                </a:xfrm>
                <a:custGeom>
                  <a:avLst/>
                  <a:gdLst>
                    <a:gd name="T0" fmla="*/ 4 w 15"/>
                    <a:gd name="T1" fmla="*/ 0 h 8"/>
                    <a:gd name="T2" fmla="*/ 2 w 15"/>
                    <a:gd name="T3" fmla="*/ 0 h 8"/>
                    <a:gd name="T4" fmla="*/ 1 w 15"/>
                    <a:gd name="T5" fmla="*/ 1 h 8"/>
                    <a:gd name="T6" fmla="*/ 0 w 15"/>
                    <a:gd name="T7" fmla="*/ 2 h 8"/>
                    <a:gd name="T8" fmla="*/ 0 w 15"/>
                    <a:gd name="T9" fmla="*/ 4 h 8"/>
                    <a:gd name="T10" fmla="*/ 0 w 15"/>
                    <a:gd name="T11" fmla="*/ 5 h 8"/>
                    <a:gd name="T12" fmla="*/ 0 w 15"/>
                    <a:gd name="T13" fmla="*/ 6 h 8"/>
                    <a:gd name="T14" fmla="*/ 1 w 15"/>
                    <a:gd name="T15" fmla="*/ 8 h 8"/>
                    <a:gd name="T16" fmla="*/ 2 w 15"/>
                    <a:gd name="T17" fmla="*/ 8 h 8"/>
                    <a:gd name="T18" fmla="*/ 10 w 15"/>
                    <a:gd name="T19" fmla="*/ 8 h 8"/>
                    <a:gd name="T20" fmla="*/ 11 w 15"/>
                    <a:gd name="T21" fmla="*/ 8 h 8"/>
                    <a:gd name="T22" fmla="*/ 13 w 15"/>
                    <a:gd name="T23" fmla="*/ 8 h 8"/>
                    <a:gd name="T24" fmla="*/ 14 w 15"/>
                    <a:gd name="T25" fmla="*/ 6 h 8"/>
                    <a:gd name="T26" fmla="*/ 15 w 15"/>
                    <a:gd name="T27" fmla="*/ 5 h 8"/>
                    <a:gd name="T28" fmla="*/ 15 w 15"/>
                    <a:gd name="T29" fmla="*/ 4 h 8"/>
                    <a:gd name="T30" fmla="*/ 14 w 15"/>
                    <a:gd name="T31" fmla="*/ 2 h 8"/>
                    <a:gd name="T32" fmla="*/ 13 w 15"/>
                    <a:gd name="T33" fmla="*/ 1 h 8"/>
                    <a:gd name="T34" fmla="*/ 11 w 15"/>
                    <a:gd name="T35" fmla="*/ 0 h 8"/>
                    <a:gd name="T36" fmla="*/ 4 w 1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8"/>
                    <a:gd name="T59" fmla="*/ 15 w 1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8">
                      <a:moveTo>
                        <a:pt x="4" y="0"/>
                      </a:moveTo>
                      <a:lnTo>
                        <a:pt x="2" y="0"/>
                      </a:lnTo>
                      <a:lnTo>
                        <a:pt x="1" y="1"/>
                      </a:lnTo>
                      <a:lnTo>
                        <a:pt x="0" y="2"/>
                      </a:lnTo>
                      <a:lnTo>
                        <a:pt x="0" y="4"/>
                      </a:lnTo>
                      <a:lnTo>
                        <a:pt x="0" y="5"/>
                      </a:lnTo>
                      <a:lnTo>
                        <a:pt x="0" y="6"/>
                      </a:lnTo>
                      <a:lnTo>
                        <a:pt x="1" y="8"/>
                      </a:lnTo>
                      <a:lnTo>
                        <a:pt x="2" y="8"/>
                      </a:lnTo>
                      <a:lnTo>
                        <a:pt x="10" y="8"/>
                      </a:lnTo>
                      <a:lnTo>
                        <a:pt x="11" y="8"/>
                      </a:lnTo>
                      <a:lnTo>
                        <a:pt x="13" y="8"/>
                      </a:lnTo>
                      <a:lnTo>
                        <a:pt x="14" y="6"/>
                      </a:lnTo>
                      <a:lnTo>
                        <a:pt x="15" y="5"/>
                      </a:lnTo>
                      <a:lnTo>
                        <a:pt x="15" y="4"/>
                      </a:lnTo>
                      <a:lnTo>
                        <a:pt x="14" y="2"/>
                      </a:lnTo>
                      <a:lnTo>
                        <a:pt x="13" y="1"/>
                      </a:lnTo>
                      <a:lnTo>
                        <a:pt x="11"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4" name="Freeform 68"/>
                <p:cNvSpPr>
                  <a:spLocks/>
                </p:cNvSpPr>
                <p:nvPr/>
              </p:nvSpPr>
              <p:spPr bwMode="auto">
                <a:xfrm>
                  <a:off x="814" y="2009"/>
                  <a:ext cx="70" cy="8"/>
                </a:xfrm>
                <a:custGeom>
                  <a:avLst/>
                  <a:gdLst>
                    <a:gd name="T0" fmla="*/ 4 w 70"/>
                    <a:gd name="T1" fmla="*/ 0 h 8"/>
                    <a:gd name="T2" fmla="*/ 3 w 70"/>
                    <a:gd name="T3" fmla="*/ 0 h 8"/>
                    <a:gd name="T4" fmla="*/ 1 w 70"/>
                    <a:gd name="T5" fmla="*/ 1 h 8"/>
                    <a:gd name="T6" fmla="*/ 0 w 70"/>
                    <a:gd name="T7" fmla="*/ 2 h 8"/>
                    <a:gd name="T8" fmla="*/ 0 w 70"/>
                    <a:gd name="T9" fmla="*/ 4 h 8"/>
                    <a:gd name="T10" fmla="*/ 0 w 70"/>
                    <a:gd name="T11" fmla="*/ 5 h 8"/>
                    <a:gd name="T12" fmla="*/ 0 w 70"/>
                    <a:gd name="T13" fmla="*/ 6 h 8"/>
                    <a:gd name="T14" fmla="*/ 1 w 70"/>
                    <a:gd name="T15" fmla="*/ 8 h 8"/>
                    <a:gd name="T16" fmla="*/ 3 w 70"/>
                    <a:gd name="T17" fmla="*/ 8 h 8"/>
                    <a:gd name="T18" fmla="*/ 65 w 70"/>
                    <a:gd name="T19" fmla="*/ 8 h 8"/>
                    <a:gd name="T20" fmla="*/ 67 w 70"/>
                    <a:gd name="T21" fmla="*/ 8 h 8"/>
                    <a:gd name="T22" fmla="*/ 68 w 70"/>
                    <a:gd name="T23" fmla="*/ 8 h 8"/>
                    <a:gd name="T24" fmla="*/ 69 w 70"/>
                    <a:gd name="T25" fmla="*/ 6 h 8"/>
                    <a:gd name="T26" fmla="*/ 70 w 70"/>
                    <a:gd name="T27" fmla="*/ 5 h 8"/>
                    <a:gd name="T28" fmla="*/ 70 w 70"/>
                    <a:gd name="T29" fmla="*/ 4 h 8"/>
                    <a:gd name="T30" fmla="*/ 69 w 70"/>
                    <a:gd name="T31" fmla="*/ 2 h 8"/>
                    <a:gd name="T32" fmla="*/ 68 w 70"/>
                    <a:gd name="T33" fmla="*/ 1 h 8"/>
                    <a:gd name="T34" fmla="*/ 67 w 70"/>
                    <a:gd name="T35" fmla="*/ 0 h 8"/>
                    <a:gd name="T36" fmla="*/ 4 w 70"/>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8"/>
                    <a:gd name="T59" fmla="*/ 70 w 70"/>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8">
                      <a:moveTo>
                        <a:pt x="4" y="0"/>
                      </a:moveTo>
                      <a:lnTo>
                        <a:pt x="3" y="0"/>
                      </a:lnTo>
                      <a:lnTo>
                        <a:pt x="1" y="1"/>
                      </a:lnTo>
                      <a:lnTo>
                        <a:pt x="0" y="2"/>
                      </a:lnTo>
                      <a:lnTo>
                        <a:pt x="0" y="4"/>
                      </a:lnTo>
                      <a:lnTo>
                        <a:pt x="0" y="5"/>
                      </a:lnTo>
                      <a:lnTo>
                        <a:pt x="0" y="6"/>
                      </a:lnTo>
                      <a:lnTo>
                        <a:pt x="1" y="8"/>
                      </a:lnTo>
                      <a:lnTo>
                        <a:pt x="3" y="8"/>
                      </a:lnTo>
                      <a:lnTo>
                        <a:pt x="65" y="8"/>
                      </a:lnTo>
                      <a:lnTo>
                        <a:pt x="67" y="8"/>
                      </a:lnTo>
                      <a:lnTo>
                        <a:pt x="68" y="8"/>
                      </a:lnTo>
                      <a:lnTo>
                        <a:pt x="69" y="6"/>
                      </a:lnTo>
                      <a:lnTo>
                        <a:pt x="70" y="5"/>
                      </a:lnTo>
                      <a:lnTo>
                        <a:pt x="70" y="4"/>
                      </a:lnTo>
                      <a:lnTo>
                        <a:pt x="69" y="2"/>
                      </a:lnTo>
                      <a:lnTo>
                        <a:pt x="68" y="1"/>
                      </a:lnTo>
                      <a:lnTo>
                        <a:pt x="67"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5" name="Freeform 69"/>
                <p:cNvSpPr>
                  <a:spLocks/>
                </p:cNvSpPr>
                <p:nvPr/>
              </p:nvSpPr>
              <p:spPr bwMode="auto">
                <a:xfrm>
                  <a:off x="900" y="2009"/>
                  <a:ext cx="16" cy="8"/>
                </a:xfrm>
                <a:custGeom>
                  <a:avLst/>
                  <a:gdLst>
                    <a:gd name="T0" fmla="*/ 4 w 16"/>
                    <a:gd name="T1" fmla="*/ 0 h 8"/>
                    <a:gd name="T2" fmla="*/ 3 w 16"/>
                    <a:gd name="T3" fmla="*/ 0 h 8"/>
                    <a:gd name="T4" fmla="*/ 1 w 16"/>
                    <a:gd name="T5" fmla="*/ 1 h 8"/>
                    <a:gd name="T6" fmla="*/ 0 w 16"/>
                    <a:gd name="T7" fmla="*/ 2 h 8"/>
                    <a:gd name="T8" fmla="*/ 0 w 16"/>
                    <a:gd name="T9" fmla="*/ 4 h 8"/>
                    <a:gd name="T10" fmla="*/ 0 w 16"/>
                    <a:gd name="T11" fmla="*/ 5 h 8"/>
                    <a:gd name="T12" fmla="*/ 0 w 16"/>
                    <a:gd name="T13" fmla="*/ 6 h 8"/>
                    <a:gd name="T14" fmla="*/ 1 w 16"/>
                    <a:gd name="T15" fmla="*/ 8 h 8"/>
                    <a:gd name="T16" fmla="*/ 3 w 16"/>
                    <a:gd name="T17" fmla="*/ 8 h 8"/>
                    <a:gd name="T18" fmla="*/ 11 w 16"/>
                    <a:gd name="T19" fmla="*/ 8 h 8"/>
                    <a:gd name="T20" fmla="*/ 12 w 16"/>
                    <a:gd name="T21" fmla="*/ 8 h 8"/>
                    <a:gd name="T22" fmla="*/ 13 w 16"/>
                    <a:gd name="T23" fmla="*/ 8 h 8"/>
                    <a:gd name="T24" fmla="*/ 14 w 16"/>
                    <a:gd name="T25" fmla="*/ 6 h 8"/>
                    <a:gd name="T26" fmla="*/ 16 w 16"/>
                    <a:gd name="T27" fmla="*/ 5 h 8"/>
                    <a:gd name="T28" fmla="*/ 16 w 16"/>
                    <a:gd name="T29" fmla="*/ 4 h 8"/>
                    <a:gd name="T30" fmla="*/ 14 w 16"/>
                    <a:gd name="T31" fmla="*/ 2 h 8"/>
                    <a:gd name="T32" fmla="*/ 13 w 16"/>
                    <a:gd name="T33" fmla="*/ 1 h 8"/>
                    <a:gd name="T34" fmla="*/ 12 w 16"/>
                    <a:gd name="T35" fmla="*/ 0 h 8"/>
                    <a:gd name="T36" fmla="*/ 4 w 16"/>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8"/>
                    <a:gd name="T59" fmla="*/ 16 w 16"/>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8">
                      <a:moveTo>
                        <a:pt x="4" y="0"/>
                      </a:moveTo>
                      <a:lnTo>
                        <a:pt x="3" y="0"/>
                      </a:lnTo>
                      <a:lnTo>
                        <a:pt x="1" y="1"/>
                      </a:lnTo>
                      <a:lnTo>
                        <a:pt x="0" y="2"/>
                      </a:lnTo>
                      <a:lnTo>
                        <a:pt x="0" y="4"/>
                      </a:lnTo>
                      <a:lnTo>
                        <a:pt x="0" y="5"/>
                      </a:lnTo>
                      <a:lnTo>
                        <a:pt x="0" y="6"/>
                      </a:lnTo>
                      <a:lnTo>
                        <a:pt x="1" y="8"/>
                      </a:lnTo>
                      <a:lnTo>
                        <a:pt x="3" y="8"/>
                      </a:lnTo>
                      <a:lnTo>
                        <a:pt x="11" y="8"/>
                      </a:lnTo>
                      <a:lnTo>
                        <a:pt x="12" y="8"/>
                      </a:lnTo>
                      <a:lnTo>
                        <a:pt x="13" y="8"/>
                      </a:lnTo>
                      <a:lnTo>
                        <a:pt x="14" y="6"/>
                      </a:lnTo>
                      <a:lnTo>
                        <a:pt x="16" y="5"/>
                      </a:lnTo>
                      <a:lnTo>
                        <a:pt x="16" y="4"/>
                      </a:lnTo>
                      <a:lnTo>
                        <a:pt x="14" y="2"/>
                      </a:lnTo>
                      <a:lnTo>
                        <a:pt x="13" y="1"/>
                      </a:lnTo>
                      <a:lnTo>
                        <a:pt x="12"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sp>
              <p:nvSpPr>
                <p:cNvPr id="266" name="Freeform 70"/>
                <p:cNvSpPr>
                  <a:spLocks/>
                </p:cNvSpPr>
                <p:nvPr/>
              </p:nvSpPr>
              <p:spPr bwMode="auto">
                <a:xfrm>
                  <a:off x="931" y="2009"/>
                  <a:ext cx="55" cy="8"/>
                </a:xfrm>
                <a:custGeom>
                  <a:avLst/>
                  <a:gdLst>
                    <a:gd name="T0" fmla="*/ 4 w 55"/>
                    <a:gd name="T1" fmla="*/ 0 h 8"/>
                    <a:gd name="T2" fmla="*/ 3 w 55"/>
                    <a:gd name="T3" fmla="*/ 0 h 8"/>
                    <a:gd name="T4" fmla="*/ 2 w 55"/>
                    <a:gd name="T5" fmla="*/ 1 h 8"/>
                    <a:gd name="T6" fmla="*/ 0 w 55"/>
                    <a:gd name="T7" fmla="*/ 2 h 8"/>
                    <a:gd name="T8" fmla="*/ 0 w 55"/>
                    <a:gd name="T9" fmla="*/ 4 h 8"/>
                    <a:gd name="T10" fmla="*/ 0 w 55"/>
                    <a:gd name="T11" fmla="*/ 5 h 8"/>
                    <a:gd name="T12" fmla="*/ 0 w 55"/>
                    <a:gd name="T13" fmla="*/ 6 h 8"/>
                    <a:gd name="T14" fmla="*/ 2 w 55"/>
                    <a:gd name="T15" fmla="*/ 8 h 8"/>
                    <a:gd name="T16" fmla="*/ 3 w 55"/>
                    <a:gd name="T17" fmla="*/ 8 h 8"/>
                    <a:gd name="T18" fmla="*/ 51 w 55"/>
                    <a:gd name="T19" fmla="*/ 8 h 8"/>
                    <a:gd name="T20" fmla="*/ 51 w 55"/>
                    <a:gd name="T21" fmla="*/ 8 h 8"/>
                    <a:gd name="T22" fmla="*/ 53 w 55"/>
                    <a:gd name="T23" fmla="*/ 6 h 8"/>
                    <a:gd name="T24" fmla="*/ 54 w 55"/>
                    <a:gd name="T25" fmla="*/ 5 h 8"/>
                    <a:gd name="T26" fmla="*/ 55 w 55"/>
                    <a:gd name="T27" fmla="*/ 4 h 8"/>
                    <a:gd name="T28" fmla="*/ 55 w 55"/>
                    <a:gd name="T29" fmla="*/ 4 h 8"/>
                    <a:gd name="T30" fmla="*/ 54 w 55"/>
                    <a:gd name="T31" fmla="*/ 2 h 8"/>
                    <a:gd name="T32" fmla="*/ 53 w 55"/>
                    <a:gd name="T33" fmla="*/ 1 h 8"/>
                    <a:gd name="T34" fmla="*/ 53 w 55"/>
                    <a:gd name="T35" fmla="*/ 0 h 8"/>
                    <a:gd name="T36" fmla="*/ 4 w 55"/>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8"/>
                    <a:gd name="T59" fmla="*/ 55 w 55"/>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8">
                      <a:moveTo>
                        <a:pt x="4" y="0"/>
                      </a:moveTo>
                      <a:lnTo>
                        <a:pt x="3" y="0"/>
                      </a:lnTo>
                      <a:lnTo>
                        <a:pt x="2" y="1"/>
                      </a:lnTo>
                      <a:lnTo>
                        <a:pt x="0" y="2"/>
                      </a:lnTo>
                      <a:lnTo>
                        <a:pt x="0" y="4"/>
                      </a:lnTo>
                      <a:lnTo>
                        <a:pt x="0" y="5"/>
                      </a:lnTo>
                      <a:lnTo>
                        <a:pt x="0" y="6"/>
                      </a:lnTo>
                      <a:lnTo>
                        <a:pt x="2" y="8"/>
                      </a:lnTo>
                      <a:lnTo>
                        <a:pt x="3" y="8"/>
                      </a:lnTo>
                      <a:lnTo>
                        <a:pt x="51" y="8"/>
                      </a:lnTo>
                      <a:lnTo>
                        <a:pt x="53" y="6"/>
                      </a:lnTo>
                      <a:lnTo>
                        <a:pt x="54" y="5"/>
                      </a:lnTo>
                      <a:lnTo>
                        <a:pt x="55" y="4"/>
                      </a:lnTo>
                      <a:lnTo>
                        <a:pt x="54" y="2"/>
                      </a:lnTo>
                      <a:lnTo>
                        <a:pt x="53" y="1"/>
                      </a:lnTo>
                      <a:lnTo>
                        <a:pt x="53" y="0"/>
                      </a:lnTo>
                      <a:lnTo>
                        <a:pt x="4" y="0"/>
                      </a:lnTo>
                      <a:close/>
                    </a:path>
                  </a:pathLst>
                </a:custGeom>
                <a:solidFill>
                  <a:srgbClr val="FFFFFF"/>
                </a:solidFill>
                <a:ln w="9525">
                  <a:solidFill>
                    <a:schemeClr val="tx1"/>
                  </a:solidFill>
                  <a:round/>
                  <a:headEnd/>
                  <a:tailEnd/>
                </a:ln>
              </p:spPr>
              <p:txBody>
                <a:bodyPr>
                  <a:prstTxWarp prst="textNoShape">
                    <a:avLst/>
                  </a:prstTxWarp>
                </a:bodyPr>
                <a:lstStyle/>
                <a:p>
                  <a:endParaRPr lang="fr-FR"/>
                </a:p>
              </p:txBody>
            </p:sp>
          </p:grpSp>
          <p:sp>
            <p:nvSpPr>
              <p:cNvPr id="233" name="Line 71"/>
              <p:cNvSpPr>
                <a:spLocks noChangeShapeType="1"/>
              </p:cNvSpPr>
              <p:nvPr/>
            </p:nvSpPr>
            <p:spPr bwMode="auto">
              <a:xfrm>
                <a:off x="113" y="1672"/>
                <a:ext cx="310" cy="1"/>
              </a:xfrm>
              <a:prstGeom prst="line">
                <a:avLst/>
              </a:prstGeom>
              <a:noFill/>
              <a:ln w="12700">
                <a:solidFill>
                  <a:schemeClr val="tx1"/>
                </a:solidFill>
                <a:round/>
                <a:headEnd/>
                <a:tailEnd/>
              </a:ln>
            </p:spPr>
            <p:txBody>
              <a:bodyPr>
                <a:prstTxWarp prst="textNoShape">
                  <a:avLst/>
                </a:prstTxWarp>
              </a:bodyPr>
              <a:lstStyle/>
              <a:p>
                <a:endParaRPr lang="fr-FR"/>
              </a:p>
            </p:txBody>
          </p:sp>
          <p:sp>
            <p:nvSpPr>
              <p:cNvPr id="234" name="Line 72"/>
              <p:cNvSpPr>
                <a:spLocks noChangeShapeType="1"/>
              </p:cNvSpPr>
              <p:nvPr/>
            </p:nvSpPr>
            <p:spPr bwMode="auto">
              <a:xfrm>
                <a:off x="113" y="1609"/>
                <a:ext cx="310" cy="1"/>
              </a:xfrm>
              <a:prstGeom prst="line">
                <a:avLst/>
              </a:prstGeom>
              <a:noFill/>
              <a:ln w="12700">
                <a:solidFill>
                  <a:schemeClr val="tx1"/>
                </a:solidFill>
                <a:round/>
                <a:headEnd/>
                <a:tailEnd/>
              </a:ln>
            </p:spPr>
            <p:txBody>
              <a:bodyPr>
                <a:prstTxWarp prst="textNoShape">
                  <a:avLst/>
                </a:prstTxWarp>
              </a:bodyPr>
              <a:lstStyle/>
              <a:p>
                <a:endParaRPr lang="fr-FR"/>
              </a:p>
            </p:txBody>
          </p:sp>
          <p:sp>
            <p:nvSpPr>
              <p:cNvPr id="235" name="Line 73"/>
              <p:cNvSpPr>
                <a:spLocks noChangeShapeType="1"/>
              </p:cNvSpPr>
              <p:nvPr/>
            </p:nvSpPr>
            <p:spPr bwMode="auto">
              <a:xfrm>
                <a:off x="113" y="2354"/>
                <a:ext cx="310" cy="1"/>
              </a:xfrm>
              <a:prstGeom prst="line">
                <a:avLst/>
              </a:prstGeom>
              <a:noFill/>
              <a:ln w="12700">
                <a:solidFill>
                  <a:schemeClr val="tx1"/>
                </a:solidFill>
                <a:round/>
                <a:headEnd/>
                <a:tailEnd/>
              </a:ln>
            </p:spPr>
            <p:txBody>
              <a:bodyPr>
                <a:prstTxWarp prst="textNoShape">
                  <a:avLst/>
                </a:prstTxWarp>
              </a:bodyPr>
              <a:lstStyle/>
              <a:p>
                <a:endParaRPr lang="fr-FR"/>
              </a:p>
            </p:txBody>
          </p:sp>
          <p:sp>
            <p:nvSpPr>
              <p:cNvPr id="236" name="Line 74"/>
              <p:cNvSpPr>
                <a:spLocks noChangeShapeType="1"/>
              </p:cNvSpPr>
              <p:nvPr/>
            </p:nvSpPr>
            <p:spPr bwMode="auto">
              <a:xfrm>
                <a:off x="113" y="2417"/>
                <a:ext cx="310" cy="1"/>
              </a:xfrm>
              <a:prstGeom prst="line">
                <a:avLst/>
              </a:prstGeom>
              <a:noFill/>
              <a:ln w="12700">
                <a:solidFill>
                  <a:schemeClr val="tx1"/>
                </a:solidFill>
                <a:round/>
                <a:headEnd/>
                <a:tailEnd/>
              </a:ln>
            </p:spPr>
            <p:txBody>
              <a:bodyPr>
                <a:prstTxWarp prst="textNoShape">
                  <a:avLst/>
                </a:prstTxWarp>
              </a:bodyPr>
              <a:lstStyle/>
              <a:p>
                <a:endParaRPr lang="fr-FR"/>
              </a:p>
            </p:txBody>
          </p:sp>
          <p:sp>
            <p:nvSpPr>
              <p:cNvPr id="237" name="Line 75"/>
              <p:cNvSpPr>
                <a:spLocks noChangeShapeType="1"/>
              </p:cNvSpPr>
              <p:nvPr/>
            </p:nvSpPr>
            <p:spPr bwMode="auto">
              <a:xfrm>
                <a:off x="423" y="1609"/>
                <a:ext cx="1" cy="808"/>
              </a:xfrm>
              <a:prstGeom prst="line">
                <a:avLst/>
              </a:prstGeom>
              <a:noFill/>
              <a:ln w="12700">
                <a:solidFill>
                  <a:schemeClr val="tx1"/>
                </a:solidFill>
                <a:round/>
                <a:headEnd/>
                <a:tailEnd/>
              </a:ln>
            </p:spPr>
            <p:txBody>
              <a:bodyPr>
                <a:prstTxWarp prst="textNoShape">
                  <a:avLst/>
                </a:prstTxWarp>
              </a:bodyPr>
              <a:lstStyle/>
              <a:p>
                <a:endParaRPr lang="fr-FR"/>
              </a:p>
            </p:txBody>
          </p:sp>
          <p:sp>
            <p:nvSpPr>
              <p:cNvPr id="238" name="Rectangle 76"/>
              <p:cNvSpPr>
                <a:spLocks noChangeArrowheads="1"/>
              </p:cNvSpPr>
              <p:nvPr/>
            </p:nvSpPr>
            <p:spPr bwMode="auto">
              <a:xfrm>
                <a:off x="439" y="1809"/>
                <a:ext cx="122" cy="155"/>
              </a:xfrm>
              <a:prstGeom prst="rect">
                <a:avLst/>
              </a:prstGeom>
              <a:noFill/>
              <a:ln w="9525">
                <a:noFill/>
                <a:miter lim="800000"/>
                <a:headEnd/>
                <a:tailEnd/>
              </a:ln>
            </p:spPr>
            <p:txBody>
              <a:bodyPr wrap="none" lIns="0" tIns="0" rIns="0" bIns="0">
                <a:prstTxWarp prst="textNoShape">
                  <a:avLst/>
                </a:prstTxWarp>
                <a:spAutoFit/>
              </a:bodyPr>
              <a:lstStyle/>
              <a:p>
                <a:r>
                  <a:rPr lang="nl-BE" sz="1600"/>
                  <a:t>M</a:t>
                </a:r>
                <a:endParaRPr lang="nl-BE" sz="1200"/>
              </a:p>
            </p:txBody>
          </p:sp>
          <p:sp>
            <p:nvSpPr>
              <p:cNvPr id="239" name="Rectangle 77"/>
              <p:cNvSpPr>
                <a:spLocks noChangeArrowheads="1"/>
              </p:cNvSpPr>
              <p:nvPr/>
            </p:nvSpPr>
            <p:spPr bwMode="auto">
              <a:xfrm>
                <a:off x="556" y="1865"/>
                <a:ext cx="110" cy="108"/>
              </a:xfrm>
              <a:prstGeom prst="rect">
                <a:avLst/>
              </a:prstGeom>
              <a:noFill/>
              <a:ln w="9525">
                <a:noFill/>
                <a:miter lim="800000"/>
                <a:headEnd/>
                <a:tailEnd/>
              </a:ln>
            </p:spPr>
            <p:txBody>
              <a:bodyPr wrap="none" lIns="0" tIns="0" rIns="0" bIns="0">
                <a:prstTxWarp prst="textNoShape">
                  <a:avLst/>
                </a:prstTxWarp>
                <a:spAutoFit/>
              </a:bodyPr>
              <a:lstStyle/>
              <a:p>
                <a:r>
                  <a:rPr lang="nl-BE" sz="1100"/>
                  <a:t>Ed</a:t>
                </a:r>
                <a:endParaRPr lang="nl-BE" sz="1200"/>
              </a:p>
            </p:txBody>
          </p:sp>
          <p:sp>
            <p:nvSpPr>
              <p:cNvPr id="240" name="Rectangle 78"/>
              <p:cNvSpPr>
                <a:spLocks noChangeArrowheads="1"/>
              </p:cNvSpPr>
              <p:nvPr/>
            </p:nvSpPr>
            <p:spPr bwMode="auto">
              <a:xfrm>
                <a:off x="641" y="1391"/>
                <a:ext cx="78" cy="155"/>
              </a:xfrm>
              <a:prstGeom prst="rect">
                <a:avLst/>
              </a:prstGeom>
              <a:noFill/>
              <a:ln w="9525">
                <a:noFill/>
                <a:miter lim="800000"/>
                <a:headEnd/>
                <a:tailEnd/>
              </a:ln>
            </p:spPr>
            <p:txBody>
              <a:bodyPr wrap="none" lIns="0" tIns="0" rIns="0" bIns="0">
                <a:prstTxWarp prst="textNoShape">
                  <a:avLst/>
                </a:prstTxWarp>
                <a:spAutoFit/>
              </a:bodyPr>
              <a:lstStyle/>
              <a:p>
                <a:r>
                  <a:rPr lang="nl-BE" sz="1600" dirty="0" smtClean="0">
                    <a:latin typeface="Cambria Math" panose="02040503050406030204" pitchFamily="18" charset="0"/>
                    <a:ea typeface="Cambria Math" panose="02040503050406030204" pitchFamily="18" charset="0"/>
                  </a:rPr>
                  <a:t>𝜎</a:t>
                </a:r>
                <a:endParaRPr lang="nl-BE" sz="1200" dirty="0"/>
              </a:p>
            </p:txBody>
          </p:sp>
          <p:sp>
            <p:nvSpPr>
              <p:cNvPr id="241" name="Rectangle 79"/>
              <p:cNvSpPr>
                <a:spLocks noChangeArrowheads="1"/>
              </p:cNvSpPr>
              <p:nvPr/>
            </p:nvSpPr>
            <p:spPr bwMode="auto">
              <a:xfrm>
                <a:off x="188" y="1436"/>
                <a:ext cx="86" cy="154"/>
              </a:xfrm>
              <a:prstGeom prst="rect">
                <a:avLst/>
              </a:prstGeom>
              <a:noFill/>
              <a:ln w="9525">
                <a:noFill/>
                <a:miter lim="800000"/>
                <a:headEnd/>
                <a:tailEnd/>
              </a:ln>
            </p:spPr>
            <p:txBody>
              <a:bodyPr wrap="none" lIns="0" tIns="0" rIns="0" bIns="0">
                <a:prstTxWarp prst="textNoShape">
                  <a:avLst/>
                </a:prstTxWarp>
                <a:spAutoFit/>
              </a:bodyPr>
              <a:lstStyle/>
              <a:p>
                <a:r>
                  <a:rPr lang="nl-BE" sz="1600"/>
                  <a:t>E</a:t>
                </a:r>
                <a:endParaRPr lang="nl-BE" sz="1200"/>
              </a:p>
            </p:txBody>
          </p:sp>
          <p:sp>
            <p:nvSpPr>
              <p:cNvPr id="242" name="Rectangle 80"/>
              <p:cNvSpPr>
                <a:spLocks noChangeArrowheads="1"/>
              </p:cNvSpPr>
              <p:nvPr/>
            </p:nvSpPr>
            <p:spPr bwMode="auto">
              <a:xfrm>
                <a:off x="267" y="1493"/>
                <a:ext cx="50" cy="108"/>
              </a:xfrm>
              <a:prstGeom prst="rect">
                <a:avLst/>
              </a:prstGeom>
              <a:noFill/>
              <a:ln w="9525">
                <a:noFill/>
                <a:miter lim="800000"/>
                <a:headEnd/>
                <a:tailEnd/>
              </a:ln>
            </p:spPr>
            <p:txBody>
              <a:bodyPr wrap="none" lIns="0" tIns="0" rIns="0" bIns="0">
                <a:prstTxWarp prst="textNoShape">
                  <a:avLst/>
                </a:prstTxWarp>
                <a:spAutoFit/>
              </a:bodyPr>
              <a:lstStyle/>
              <a:p>
                <a:r>
                  <a:rPr lang="nl-BE" sz="1100"/>
                  <a:t>d</a:t>
                </a:r>
                <a:endParaRPr lang="nl-BE" sz="1200"/>
              </a:p>
            </p:txBody>
          </p:sp>
          <p:grpSp>
            <p:nvGrpSpPr>
              <p:cNvPr id="243" name="Group 81"/>
              <p:cNvGrpSpPr>
                <a:grpSpLocks/>
              </p:cNvGrpSpPr>
              <p:nvPr/>
            </p:nvGrpSpPr>
            <p:grpSpPr bwMode="auto">
              <a:xfrm>
                <a:off x="556" y="1710"/>
                <a:ext cx="124" cy="556"/>
                <a:chOff x="548" y="1695"/>
                <a:chExt cx="124" cy="556"/>
              </a:xfrm>
            </p:grpSpPr>
            <p:sp>
              <p:nvSpPr>
                <p:cNvPr id="250" name="Freeform 82"/>
                <p:cNvSpPr>
                  <a:spLocks/>
                </p:cNvSpPr>
                <p:nvPr/>
              </p:nvSpPr>
              <p:spPr bwMode="auto">
                <a:xfrm>
                  <a:off x="548" y="1703"/>
                  <a:ext cx="124" cy="548"/>
                </a:xfrm>
                <a:custGeom>
                  <a:avLst/>
                  <a:gdLst>
                    <a:gd name="T0" fmla="*/ 0 w 124"/>
                    <a:gd name="T1" fmla="*/ 0 h 548"/>
                    <a:gd name="T2" fmla="*/ 13 w 124"/>
                    <a:gd name="T3" fmla="*/ 1 h 548"/>
                    <a:gd name="T4" fmla="*/ 25 w 124"/>
                    <a:gd name="T5" fmla="*/ 5 h 548"/>
                    <a:gd name="T6" fmla="*/ 36 w 124"/>
                    <a:gd name="T7" fmla="*/ 13 h 548"/>
                    <a:gd name="T8" fmla="*/ 48 w 124"/>
                    <a:gd name="T9" fmla="*/ 22 h 548"/>
                    <a:gd name="T10" fmla="*/ 60 w 124"/>
                    <a:gd name="T11" fmla="*/ 34 h 548"/>
                    <a:gd name="T12" fmla="*/ 69 w 124"/>
                    <a:gd name="T13" fmla="*/ 47 h 548"/>
                    <a:gd name="T14" fmla="*/ 79 w 124"/>
                    <a:gd name="T15" fmla="*/ 64 h 548"/>
                    <a:gd name="T16" fmla="*/ 87 w 124"/>
                    <a:gd name="T17" fmla="*/ 81 h 548"/>
                    <a:gd name="T18" fmla="*/ 96 w 124"/>
                    <a:gd name="T19" fmla="*/ 102 h 548"/>
                    <a:gd name="T20" fmla="*/ 103 w 124"/>
                    <a:gd name="T21" fmla="*/ 123 h 548"/>
                    <a:gd name="T22" fmla="*/ 109 w 124"/>
                    <a:gd name="T23" fmla="*/ 146 h 548"/>
                    <a:gd name="T24" fmla="*/ 115 w 124"/>
                    <a:gd name="T25" fmla="*/ 170 h 548"/>
                    <a:gd name="T26" fmla="*/ 121 w 124"/>
                    <a:gd name="T27" fmla="*/ 224 h 548"/>
                    <a:gd name="T28" fmla="*/ 124 w 124"/>
                    <a:gd name="T29" fmla="*/ 280 h 548"/>
                    <a:gd name="T30" fmla="*/ 122 w 124"/>
                    <a:gd name="T31" fmla="*/ 325 h 548"/>
                    <a:gd name="T32" fmla="*/ 117 w 124"/>
                    <a:gd name="T33" fmla="*/ 369 h 548"/>
                    <a:gd name="T34" fmla="*/ 109 w 124"/>
                    <a:gd name="T35" fmla="*/ 410 h 548"/>
                    <a:gd name="T36" fmla="*/ 99 w 124"/>
                    <a:gd name="T37" fmla="*/ 447 h 548"/>
                    <a:gd name="T38" fmla="*/ 86 w 124"/>
                    <a:gd name="T39" fmla="*/ 481 h 548"/>
                    <a:gd name="T40" fmla="*/ 78 w 124"/>
                    <a:gd name="T41" fmla="*/ 495 h 548"/>
                    <a:gd name="T42" fmla="*/ 70 w 124"/>
                    <a:gd name="T43" fmla="*/ 508 h 548"/>
                    <a:gd name="T44" fmla="*/ 62 w 124"/>
                    <a:gd name="T45" fmla="*/ 522 h 548"/>
                    <a:gd name="T46" fmla="*/ 53 w 124"/>
                    <a:gd name="T47" fmla="*/ 532 h 548"/>
                    <a:gd name="T48" fmla="*/ 44 w 124"/>
                    <a:gd name="T49" fmla="*/ 540 h 548"/>
                    <a:gd name="T50" fmla="*/ 34 w 124"/>
                    <a:gd name="T51" fmla="*/ 548 h 5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548"/>
                    <a:gd name="T80" fmla="*/ 124 w 124"/>
                    <a:gd name="T81" fmla="*/ 548 h 5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548">
                      <a:moveTo>
                        <a:pt x="0" y="0"/>
                      </a:moveTo>
                      <a:lnTo>
                        <a:pt x="13" y="1"/>
                      </a:lnTo>
                      <a:lnTo>
                        <a:pt x="25" y="5"/>
                      </a:lnTo>
                      <a:lnTo>
                        <a:pt x="36" y="13"/>
                      </a:lnTo>
                      <a:lnTo>
                        <a:pt x="48" y="22"/>
                      </a:lnTo>
                      <a:lnTo>
                        <a:pt x="60" y="34"/>
                      </a:lnTo>
                      <a:lnTo>
                        <a:pt x="69" y="47"/>
                      </a:lnTo>
                      <a:lnTo>
                        <a:pt x="79" y="64"/>
                      </a:lnTo>
                      <a:lnTo>
                        <a:pt x="87" y="81"/>
                      </a:lnTo>
                      <a:lnTo>
                        <a:pt x="96" y="102"/>
                      </a:lnTo>
                      <a:lnTo>
                        <a:pt x="103" y="123"/>
                      </a:lnTo>
                      <a:lnTo>
                        <a:pt x="109" y="146"/>
                      </a:lnTo>
                      <a:lnTo>
                        <a:pt x="115" y="170"/>
                      </a:lnTo>
                      <a:lnTo>
                        <a:pt x="121" y="224"/>
                      </a:lnTo>
                      <a:lnTo>
                        <a:pt x="124" y="280"/>
                      </a:lnTo>
                      <a:lnTo>
                        <a:pt x="122" y="325"/>
                      </a:lnTo>
                      <a:lnTo>
                        <a:pt x="117" y="369"/>
                      </a:lnTo>
                      <a:lnTo>
                        <a:pt x="109" y="410"/>
                      </a:lnTo>
                      <a:lnTo>
                        <a:pt x="99" y="447"/>
                      </a:lnTo>
                      <a:lnTo>
                        <a:pt x="86" y="481"/>
                      </a:lnTo>
                      <a:lnTo>
                        <a:pt x="78" y="495"/>
                      </a:lnTo>
                      <a:lnTo>
                        <a:pt x="70" y="508"/>
                      </a:lnTo>
                      <a:lnTo>
                        <a:pt x="62" y="522"/>
                      </a:lnTo>
                      <a:lnTo>
                        <a:pt x="53" y="532"/>
                      </a:lnTo>
                      <a:lnTo>
                        <a:pt x="44" y="540"/>
                      </a:lnTo>
                      <a:lnTo>
                        <a:pt x="34" y="548"/>
                      </a:lnTo>
                    </a:path>
                  </a:pathLst>
                </a:custGeom>
                <a:noFill/>
                <a:ln w="12700">
                  <a:solidFill>
                    <a:schemeClr val="tx1"/>
                  </a:solidFill>
                  <a:round/>
                  <a:headEnd/>
                  <a:tailEnd/>
                </a:ln>
              </p:spPr>
              <p:txBody>
                <a:bodyPr>
                  <a:prstTxWarp prst="textNoShape">
                    <a:avLst/>
                  </a:prstTxWarp>
                </a:bodyPr>
                <a:lstStyle/>
                <a:p>
                  <a:endParaRPr lang="fr-FR"/>
                </a:p>
              </p:txBody>
            </p:sp>
            <p:sp>
              <p:nvSpPr>
                <p:cNvPr id="251" name="Freeform 83"/>
                <p:cNvSpPr>
                  <a:spLocks/>
                </p:cNvSpPr>
                <p:nvPr/>
              </p:nvSpPr>
              <p:spPr bwMode="auto">
                <a:xfrm>
                  <a:off x="558" y="1695"/>
                  <a:ext cx="94" cy="84"/>
                </a:xfrm>
                <a:custGeom>
                  <a:avLst/>
                  <a:gdLst>
                    <a:gd name="T0" fmla="*/ 94 w 94"/>
                    <a:gd name="T1" fmla="*/ 12 h 84"/>
                    <a:gd name="T2" fmla="*/ 0 w 94"/>
                    <a:gd name="T3" fmla="*/ 0 h 84"/>
                    <a:gd name="T4" fmla="*/ 46 w 94"/>
                    <a:gd name="T5" fmla="*/ 84 h 84"/>
                    <a:gd name="T6" fmla="*/ 0 60000 65536"/>
                    <a:gd name="T7" fmla="*/ 0 60000 65536"/>
                    <a:gd name="T8" fmla="*/ 0 60000 65536"/>
                    <a:gd name="T9" fmla="*/ 0 w 94"/>
                    <a:gd name="T10" fmla="*/ 0 h 84"/>
                    <a:gd name="T11" fmla="*/ 94 w 94"/>
                    <a:gd name="T12" fmla="*/ 84 h 84"/>
                  </a:gdLst>
                  <a:ahLst/>
                  <a:cxnLst>
                    <a:cxn ang="T6">
                      <a:pos x="T0" y="T1"/>
                    </a:cxn>
                    <a:cxn ang="T7">
                      <a:pos x="T2" y="T3"/>
                    </a:cxn>
                    <a:cxn ang="T8">
                      <a:pos x="T4" y="T5"/>
                    </a:cxn>
                  </a:cxnLst>
                  <a:rect l="T9" t="T10" r="T11" b="T12"/>
                  <a:pathLst>
                    <a:path w="94" h="84">
                      <a:moveTo>
                        <a:pt x="94" y="12"/>
                      </a:moveTo>
                      <a:lnTo>
                        <a:pt x="0" y="0"/>
                      </a:lnTo>
                      <a:lnTo>
                        <a:pt x="46" y="84"/>
                      </a:lnTo>
                    </a:path>
                  </a:pathLst>
                </a:custGeom>
                <a:noFill/>
                <a:ln w="12700">
                  <a:solidFill>
                    <a:schemeClr val="tx1"/>
                  </a:solidFill>
                  <a:round/>
                  <a:headEnd/>
                  <a:tailEnd/>
                </a:ln>
              </p:spPr>
              <p:txBody>
                <a:bodyPr>
                  <a:prstTxWarp prst="textNoShape">
                    <a:avLst/>
                  </a:prstTxWarp>
                </a:bodyPr>
                <a:lstStyle/>
                <a:p>
                  <a:endParaRPr lang="fr-FR"/>
                </a:p>
              </p:txBody>
            </p:sp>
          </p:grpSp>
          <p:grpSp>
            <p:nvGrpSpPr>
              <p:cNvPr id="244" name="Group 84"/>
              <p:cNvGrpSpPr>
                <a:grpSpLocks/>
              </p:cNvGrpSpPr>
              <p:nvPr/>
            </p:nvGrpSpPr>
            <p:grpSpPr bwMode="auto">
              <a:xfrm>
                <a:off x="639" y="1609"/>
                <a:ext cx="155" cy="404"/>
                <a:chOff x="639" y="1609"/>
                <a:chExt cx="155" cy="404"/>
              </a:xfrm>
            </p:grpSpPr>
            <p:sp>
              <p:nvSpPr>
                <p:cNvPr id="248" name="Freeform 85"/>
                <p:cNvSpPr>
                  <a:spLocks/>
                </p:cNvSpPr>
                <p:nvPr/>
              </p:nvSpPr>
              <p:spPr bwMode="auto">
                <a:xfrm>
                  <a:off x="639" y="1609"/>
                  <a:ext cx="155" cy="404"/>
                </a:xfrm>
                <a:custGeom>
                  <a:avLst/>
                  <a:gdLst>
                    <a:gd name="T0" fmla="*/ 155 w 155"/>
                    <a:gd name="T1" fmla="*/ 404 h 404"/>
                    <a:gd name="T2" fmla="*/ 155 w 155"/>
                    <a:gd name="T3" fmla="*/ 0 h 404"/>
                    <a:gd name="T4" fmla="*/ 0 w 155"/>
                    <a:gd name="T5" fmla="*/ 0 h 404"/>
                    <a:gd name="T6" fmla="*/ 155 w 155"/>
                    <a:gd name="T7" fmla="*/ 404 h 404"/>
                    <a:gd name="T8" fmla="*/ 0 60000 65536"/>
                    <a:gd name="T9" fmla="*/ 0 60000 65536"/>
                    <a:gd name="T10" fmla="*/ 0 60000 65536"/>
                    <a:gd name="T11" fmla="*/ 0 60000 65536"/>
                    <a:gd name="T12" fmla="*/ 0 w 155"/>
                    <a:gd name="T13" fmla="*/ 0 h 404"/>
                    <a:gd name="T14" fmla="*/ 155 w 155"/>
                    <a:gd name="T15" fmla="*/ 404 h 404"/>
                  </a:gdLst>
                  <a:ahLst/>
                  <a:cxnLst>
                    <a:cxn ang="T8">
                      <a:pos x="T0" y="T1"/>
                    </a:cxn>
                    <a:cxn ang="T9">
                      <a:pos x="T2" y="T3"/>
                    </a:cxn>
                    <a:cxn ang="T10">
                      <a:pos x="T4" y="T5"/>
                    </a:cxn>
                    <a:cxn ang="T11">
                      <a:pos x="T6" y="T7"/>
                    </a:cxn>
                  </a:cxnLst>
                  <a:rect l="T12" t="T13" r="T14" b="T15"/>
                  <a:pathLst>
                    <a:path w="155" h="404">
                      <a:moveTo>
                        <a:pt x="155" y="404"/>
                      </a:moveTo>
                      <a:lnTo>
                        <a:pt x="155" y="0"/>
                      </a:lnTo>
                      <a:lnTo>
                        <a:pt x="0" y="0"/>
                      </a:lnTo>
                      <a:lnTo>
                        <a:pt x="155" y="404"/>
                      </a:lnTo>
                      <a:close/>
                    </a:path>
                  </a:pathLst>
                </a:custGeom>
                <a:blipFill dpi="0" rotWithShape="0">
                  <a:blip r:embed="rId4"/>
                  <a:srcRect/>
                  <a:tile tx="0" ty="0" sx="100000" sy="100000" flip="none" algn="tl"/>
                </a:blipFill>
                <a:ln w="9525">
                  <a:solidFill>
                    <a:schemeClr val="tx1"/>
                  </a:solidFill>
                  <a:round/>
                  <a:headEnd/>
                  <a:tailEnd/>
                </a:ln>
              </p:spPr>
              <p:txBody>
                <a:bodyPr>
                  <a:prstTxWarp prst="textNoShape">
                    <a:avLst/>
                  </a:prstTxWarp>
                </a:bodyPr>
                <a:lstStyle/>
                <a:p>
                  <a:endParaRPr lang="fr-FR"/>
                </a:p>
              </p:txBody>
            </p:sp>
            <p:sp>
              <p:nvSpPr>
                <p:cNvPr id="249" name="Freeform 86"/>
                <p:cNvSpPr>
                  <a:spLocks/>
                </p:cNvSpPr>
                <p:nvPr/>
              </p:nvSpPr>
              <p:spPr bwMode="auto">
                <a:xfrm>
                  <a:off x="639" y="1609"/>
                  <a:ext cx="155" cy="404"/>
                </a:xfrm>
                <a:custGeom>
                  <a:avLst/>
                  <a:gdLst>
                    <a:gd name="T0" fmla="*/ 155 w 155"/>
                    <a:gd name="T1" fmla="*/ 404 h 404"/>
                    <a:gd name="T2" fmla="*/ 155 w 155"/>
                    <a:gd name="T3" fmla="*/ 0 h 404"/>
                    <a:gd name="T4" fmla="*/ 0 w 155"/>
                    <a:gd name="T5" fmla="*/ 0 h 404"/>
                    <a:gd name="T6" fmla="*/ 155 w 155"/>
                    <a:gd name="T7" fmla="*/ 404 h 404"/>
                    <a:gd name="T8" fmla="*/ 0 60000 65536"/>
                    <a:gd name="T9" fmla="*/ 0 60000 65536"/>
                    <a:gd name="T10" fmla="*/ 0 60000 65536"/>
                    <a:gd name="T11" fmla="*/ 0 60000 65536"/>
                    <a:gd name="T12" fmla="*/ 0 w 155"/>
                    <a:gd name="T13" fmla="*/ 0 h 404"/>
                    <a:gd name="T14" fmla="*/ 155 w 155"/>
                    <a:gd name="T15" fmla="*/ 404 h 404"/>
                  </a:gdLst>
                  <a:ahLst/>
                  <a:cxnLst>
                    <a:cxn ang="T8">
                      <a:pos x="T0" y="T1"/>
                    </a:cxn>
                    <a:cxn ang="T9">
                      <a:pos x="T2" y="T3"/>
                    </a:cxn>
                    <a:cxn ang="T10">
                      <a:pos x="T4" y="T5"/>
                    </a:cxn>
                    <a:cxn ang="T11">
                      <a:pos x="T6" y="T7"/>
                    </a:cxn>
                  </a:cxnLst>
                  <a:rect l="T12" t="T13" r="T14" b="T15"/>
                  <a:pathLst>
                    <a:path w="155" h="404">
                      <a:moveTo>
                        <a:pt x="155" y="404"/>
                      </a:moveTo>
                      <a:lnTo>
                        <a:pt x="155" y="0"/>
                      </a:lnTo>
                      <a:lnTo>
                        <a:pt x="0" y="0"/>
                      </a:lnTo>
                      <a:lnTo>
                        <a:pt x="155" y="404"/>
                      </a:lnTo>
                      <a:close/>
                    </a:path>
                  </a:pathLst>
                </a:custGeom>
                <a:noFill/>
                <a:ln w="12700">
                  <a:solidFill>
                    <a:schemeClr val="tx1"/>
                  </a:solidFill>
                  <a:round/>
                  <a:headEnd/>
                  <a:tailEnd/>
                </a:ln>
              </p:spPr>
              <p:txBody>
                <a:bodyPr>
                  <a:prstTxWarp prst="textNoShape">
                    <a:avLst/>
                  </a:prstTxWarp>
                </a:bodyPr>
                <a:lstStyle/>
                <a:p>
                  <a:endParaRPr lang="fr-FR"/>
                </a:p>
              </p:txBody>
            </p:sp>
          </p:grpSp>
          <p:grpSp>
            <p:nvGrpSpPr>
              <p:cNvPr id="245" name="Group 87"/>
              <p:cNvGrpSpPr>
                <a:grpSpLocks/>
              </p:cNvGrpSpPr>
              <p:nvPr/>
            </p:nvGrpSpPr>
            <p:grpSpPr bwMode="auto">
              <a:xfrm>
                <a:off x="796" y="2013"/>
                <a:ext cx="155" cy="404"/>
                <a:chOff x="796" y="2013"/>
                <a:chExt cx="155" cy="404"/>
              </a:xfrm>
            </p:grpSpPr>
            <p:sp>
              <p:nvSpPr>
                <p:cNvPr id="246" name="Freeform 88"/>
                <p:cNvSpPr>
                  <a:spLocks/>
                </p:cNvSpPr>
                <p:nvPr/>
              </p:nvSpPr>
              <p:spPr bwMode="auto">
                <a:xfrm>
                  <a:off x="796" y="2013"/>
                  <a:ext cx="155" cy="404"/>
                </a:xfrm>
                <a:custGeom>
                  <a:avLst/>
                  <a:gdLst>
                    <a:gd name="T0" fmla="*/ 0 w 155"/>
                    <a:gd name="T1" fmla="*/ 0 h 404"/>
                    <a:gd name="T2" fmla="*/ 0 w 155"/>
                    <a:gd name="T3" fmla="*/ 404 h 404"/>
                    <a:gd name="T4" fmla="*/ 155 w 155"/>
                    <a:gd name="T5" fmla="*/ 404 h 404"/>
                    <a:gd name="T6" fmla="*/ 0 w 155"/>
                    <a:gd name="T7" fmla="*/ 0 h 404"/>
                    <a:gd name="T8" fmla="*/ 0 60000 65536"/>
                    <a:gd name="T9" fmla="*/ 0 60000 65536"/>
                    <a:gd name="T10" fmla="*/ 0 60000 65536"/>
                    <a:gd name="T11" fmla="*/ 0 60000 65536"/>
                    <a:gd name="T12" fmla="*/ 0 w 155"/>
                    <a:gd name="T13" fmla="*/ 0 h 404"/>
                    <a:gd name="T14" fmla="*/ 155 w 155"/>
                    <a:gd name="T15" fmla="*/ 404 h 404"/>
                  </a:gdLst>
                  <a:ahLst/>
                  <a:cxnLst>
                    <a:cxn ang="T8">
                      <a:pos x="T0" y="T1"/>
                    </a:cxn>
                    <a:cxn ang="T9">
                      <a:pos x="T2" y="T3"/>
                    </a:cxn>
                    <a:cxn ang="T10">
                      <a:pos x="T4" y="T5"/>
                    </a:cxn>
                    <a:cxn ang="T11">
                      <a:pos x="T6" y="T7"/>
                    </a:cxn>
                  </a:cxnLst>
                  <a:rect l="T12" t="T13" r="T14" b="T15"/>
                  <a:pathLst>
                    <a:path w="155" h="404">
                      <a:moveTo>
                        <a:pt x="0" y="0"/>
                      </a:moveTo>
                      <a:lnTo>
                        <a:pt x="0" y="404"/>
                      </a:lnTo>
                      <a:lnTo>
                        <a:pt x="155" y="404"/>
                      </a:lnTo>
                      <a:lnTo>
                        <a:pt x="0" y="0"/>
                      </a:lnTo>
                      <a:close/>
                    </a:path>
                  </a:pathLst>
                </a:custGeom>
                <a:blipFill dpi="0" rotWithShape="0">
                  <a:blip r:embed="rId4"/>
                  <a:srcRect/>
                  <a:tile tx="0" ty="0" sx="100000" sy="100000" flip="none" algn="tl"/>
                </a:blipFill>
                <a:ln w="9525">
                  <a:solidFill>
                    <a:schemeClr val="tx1"/>
                  </a:solidFill>
                  <a:round/>
                  <a:headEnd/>
                  <a:tailEnd/>
                </a:ln>
              </p:spPr>
              <p:txBody>
                <a:bodyPr>
                  <a:prstTxWarp prst="textNoShape">
                    <a:avLst/>
                  </a:prstTxWarp>
                </a:bodyPr>
                <a:lstStyle/>
                <a:p>
                  <a:endParaRPr lang="fr-FR"/>
                </a:p>
              </p:txBody>
            </p:sp>
            <p:sp>
              <p:nvSpPr>
                <p:cNvPr id="247" name="Freeform 89"/>
                <p:cNvSpPr>
                  <a:spLocks/>
                </p:cNvSpPr>
                <p:nvPr/>
              </p:nvSpPr>
              <p:spPr bwMode="auto">
                <a:xfrm>
                  <a:off x="796" y="2013"/>
                  <a:ext cx="155" cy="404"/>
                </a:xfrm>
                <a:custGeom>
                  <a:avLst/>
                  <a:gdLst>
                    <a:gd name="T0" fmla="*/ 0 w 155"/>
                    <a:gd name="T1" fmla="*/ 0 h 404"/>
                    <a:gd name="T2" fmla="*/ 0 w 155"/>
                    <a:gd name="T3" fmla="*/ 404 h 404"/>
                    <a:gd name="T4" fmla="*/ 155 w 155"/>
                    <a:gd name="T5" fmla="*/ 404 h 404"/>
                    <a:gd name="T6" fmla="*/ 0 w 155"/>
                    <a:gd name="T7" fmla="*/ 0 h 404"/>
                    <a:gd name="T8" fmla="*/ 0 60000 65536"/>
                    <a:gd name="T9" fmla="*/ 0 60000 65536"/>
                    <a:gd name="T10" fmla="*/ 0 60000 65536"/>
                    <a:gd name="T11" fmla="*/ 0 60000 65536"/>
                    <a:gd name="T12" fmla="*/ 0 w 155"/>
                    <a:gd name="T13" fmla="*/ 0 h 404"/>
                    <a:gd name="T14" fmla="*/ 155 w 155"/>
                    <a:gd name="T15" fmla="*/ 404 h 404"/>
                  </a:gdLst>
                  <a:ahLst/>
                  <a:cxnLst>
                    <a:cxn ang="T8">
                      <a:pos x="T0" y="T1"/>
                    </a:cxn>
                    <a:cxn ang="T9">
                      <a:pos x="T2" y="T3"/>
                    </a:cxn>
                    <a:cxn ang="T10">
                      <a:pos x="T4" y="T5"/>
                    </a:cxn>
                    <a:cxn ang="T11">
                      <a:pos x="T6" y="T7"/>
                    </a:cxn>
                  </a:cxnLst>
                  <a:rect l="T12" t="T13" r="T14" b="T15"/>
                  <a:pathLst>
                    <a:path w="155" h="404">
                      <a:moveTo>
                        <a:pt x="0" y="0"/>
                      </a:moveTo>
                      <a:lnTo>
                        <a:pt x="0" y="404"/>
                      </a:lnTo>
                      <a:lnTo>
                        <a:pt x="155" y="404"/>
                      </a:lnTo>
                      <a:lnTo>
                        <a:pt x="0" y="0"/>
                      </a:lnTo>
                      <a:close/>
                    </a:path>
                  </a:pathLst>
                </a:custGeom>
                <a:noFill/>
                <a:ln w="12700">
                  <a:solidFill>
                    <a:schemeClr val="tx1"/>
                  </a:solidFill>
                  <a:round/>
                  <a:headEnd/>
                  <a:tailEnd/>
                </a:ln>
              </p:spPr>
              <p:txBody>
                <a:bodyPr>
                  <a:prstTxWarp prst="textNoShape">
                    <a:avLst/>
                  </a:prstTxWarp>
                </a:bodyPr>
                <a:lstStyle/>
                <a:p>
                  <a:endParaRPr lang="fr-FR"/>
                </a:p>
              </p:txBody>
            </p:sp>
          </p:grpSp>
        </p:grpSp>
        <p:sp>
          <p:nvSpPr>
            <p:cNvPr id="269" name="Rectangle 39"/>
            <p:cNvSpPr>
              <a:spLocks noChangeArrowheads="1"/>
            </p:cNvSpPr>
            <p:nvPr/>
          </p:nvSpPr>
          <p:spPr bwMode="auto">
            <a:xfrm>
              <a:off x="5899812" y="1112318"/>
              <a:ext cx="174625" cy="171450"/>
            </a:xfrm>
            <a:prstGeom prst="rect">
              <a:avLst/>
            </a:prstGeom>
            <a:noFill/>
            <a:ln w="9525">
              <a:noFill/>
              <a:miter lim="800000"/>
              <a:headEnd/>
              <a:tailEnd/>
            </a:ln>
          </p:spPr>
          <p:txBody>
            <a:bodyPr wrap="none" lIns="0" tIns="0" rIns="0" bIns="0">
              <a:prstTxWarp prst="textNoShape">
                <a:avLst/>
              </a:prstTxWarp>
              <a:spAutoFit/>
            </a:bodyPr>
            <a:lstStyle/>
            <a:p>
              <a:r>
                <a:rPr lang="nl-BE" sz="1100" dirty="0"/>
                <a:t>Ed</a:t>
              </a:r>
              <a:endParaRPr lang="nl-BE" sz="1200" dirty="0"/>
            </a:p>
          </p:txBody>
        </p:sp>
      </p:grpSp>
    </p:spTree>
    <p:extLst>
      <p:ext uri="{BB962C8B-B14F-4D97-AF65-F5344CB8AC3E}">
        <p14:creationId xmlns:p14="http://schemas.microsoft.com/office/powerpoint/2010/main" val="23173993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Cross-section Verification</a:t>
            </a:r>
            <a:endParaRPr lang="en-GB" dirty="0"/>
          </a:p>
        </p:txBody>
      </p:sp>
      <mc:AlternateContent xmlns:mc="http://schemas.openxmlformats.org/markup-compatibility/2006" xmlns:a14="http://schemas.microsoft.com/office/drawing/2010/main">
        <mc:Choice Requires="a14">
          <p:sp>
            <p:nvSpPr>
              <p:cNvPr id="7" name="Tijdelijke aanduiding voor inhoud 6"/>
              <p:cNvSpPr>
                <a:spLocks noGrp="1"/>
              </p:cNvSpPr>
              <p:nvPr>
                <p:ph idx="1"/>
              </p:nvPr>
            </p:nvSpPr>
            <p:spPr/>
            <p:txBody>
              <a:bodyPr/>
              <a:lstStyle/>
              <a:p>
                <a:pPr marL="0" indent="0">
                  <a:buNone/>
                </a:pPr>
                <a:r>
                  <a:rPr lang="fr-FR" sz="2400" dirty="0" smtClean="0"/>
                  <a:t>Cross-section in </a:t>
                </a:r>
                <a:r>
                  <a:rPr lang="fr-FR" sz="2400" b="1" dirty="0" smtClean="0"/>
                  <a:t>tension</a:t>
                </a:r>
              </a:p>
              <a:p>
                <a:pPr marL="0" indent="0">
                  <a:buNone/>
                </a:pPr>
                <a:r>
                  <a:rPr lang="en-US" sz="2400" dirty="0" smtClean="0"/>
                  <a:t>Resistance </a:t>
                </a:r>
                <a:r>
                  <a:rPr lang="en-US" sz="2400" dirty="0"/>
                  <a:t>of a tension member </a:t>
                </a:r>
                <a14:m>
                  <m:oMath xmlns:m="http://schemas.openxmlformats.org/officeDocument/2006/math">
                    <m:sSub>
                      <m:sSubPr>
                        <m:ctrlPr>
                          <a:rPr lang="en-US" sz="2400" i="1">
                            <a:latin typeface="Cambria Math" panose="02040503050406030204" pitchFamily="18" charset="0"/>
                          </a:rPr>
                        </m:ctrlPr>
                      </m:sSubPr>
                      <m:e>
                        <m:r>
                          <a:rPr lang="fr-BE" sz="2400" i="1">
                            <a:latin typeface="Cambria Math" panose="02040503050406030204" pitchFamily="18" charset="0"/>
                          </a:rPr>
                          <m:t>𝑁</m:t>
                        </m:r>
                      </m:e>
                      <m:sub>
                        <m:r>
                          <a:rPr lang="fr-BE" sz="2400" b="0" i="1" smtClean="0">
                            <a:latin typeface="Cambria Math" panose="02040503050406030204" pitchFamily="18" charset="0"/>
                          </a:rPr>
                          <m:t>𝑡</m:t>
                        </m:r>
                        <m:r>
                          <a:rPr lang="fr-BE" sz="2400" i="1">
                            <a:latin typeface="Cambria Math" panose="02040503050406030204" pitchFamily="18" charset="0"/>
                          </a:rPr>
                          <m:t>,</m:t>
                        </m:r>
                        <m:r>
                          <a:rPr lang="fr-BE" sz="2400" i="1">
                            <a:latin typeface="Cambria Math" panose="02040503050406030204" pitchFamily="18" charset="0"/>
                          </a:rPr>
                          <m:t>𝑅𝑑</m:t>
                        </m:r>
                      </m:sub>
                    </m:sSub>
                  </m:oMath>
                </a14:m>
                <a:r>
                  <a:rPr lang="en-US" sz="2400" dirty="0"/>
                  <a:t> is governed by the lesser of:</a:t>
                </a:r>
              </a:p>
              <a:p>
                <a:pPr>
                  <a:buFont typeface="Calibri" panose="020F0502020204030204" pitchFamily="34" charset="0"/>
                  <a:buChar char="‒"/>
                </a:pPr>
                <a:r>
                  <a:rPr lang="en-US" sz="2400" dirty="0" smtClean="0"/>
                  <a:t>Yielding </a:t>
                </a:r>
                <a:r>
                  <a:rPr lang="en-US" sz="2400" dirty="0"/>
                  <a:t>of the gross cross-section of the member (away from the joints)</a:t>
                </a:r>
                <a:endParaRPr lang="en-US" sz="2400" dirty="0" smtClean="0"/>
              </a:p>
              <a:p>
                <a:pPr>
                  <a:buFont typeface="Calibri" panose="020F0502020204030204" pitchFamily="34" charset="0"/>
                  <a:buChar char="‒"/>
                </a:pPr>
                <a:endParaRPr lang="en-US" sz="2400" dirty="0" smtClean="0"/>
              </a:p>
              <a:p>
                <a:pPr>
                  <a:buFont typeface="Calibri" panose="020F0502020204030204" pitchFamily="34" charset="0"/>
                  <a:buChar char="‒"/>
                </a:pPr>
                <a:r>
                  <a:rPr lang="en-US" sz="2400" dirty="0" smtClean="0"/>
                  <a:t>Ultimate </a:t>
                </a:r>
                <a:r>
                  <a:rPr lang="en-US" sz="2400" dirty="0"/>
                  <a:t>failure (fracture) of the net area (i.e. through bolt holes) at a joint</a:t>
                </a:r>
                <a:endParaRPr lang="en-US" sz="2400" dirty="0" smtClean="0"/>
              </a:p>
              <a:p>
                <a:pPr>
                  <a:buFont typeface="Calibri" panose="020F0502020204030204" pitchFamily="34" charset="0"/>
                  <a:buChar char="‒"/>
                </a:pPr>
                <a:endParaRPr lang="fr-FR" sz="2400" dirty="0" smtClean="0"/>
              </a:p>
              <a:p>
                <a:pPr marL="0" indent="0">
                  <a:buNone/>
                </a:pPr>
                <a:endParaRPr lang="fr-FR" sz="2400" dirty="0"/>
              </a:p>
            </p:txBody>
          </p:sp>
        </mc:Choice>
        <mc:Fallback xmlns="">
          <p:sp>
            <p:nvSpPr>
              <p:cNvPr id="7" name="Tijdelijke aanduiding voor inhoud 6"/>
              <p:cNvSpPr>
                <a:spLocks noGrp="1" noRot="1" noChangeAspect="1" noMove="1" noResize="1" noEditPoints="1" noAdjustHandles="1" noChangeArrowheads="1" noChangeShapeType="1" noTextEdit="1"/>
              </p:cNvSpPr>
              <p:nvPr>
                <p:ph idx="1"/>
              </p:nvPr>
            </p:nvSpPr>
            <p:spPr>
              <a:blipFill rotWithShape="0">
                <a:blip r:embed="rId3"/>
                <a:stretch>
                  <a:fillRect l="-1205" t="-1768" r="-75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 name="Rechthoek 3"/>
              <p:cNvSpPr/>
              <p:nvPr/>
            </p:nvSpPr>
            <p:spPr>
              <a:xfrm>
                <a:off x="3659602" y="2876530"/>
                <a:ext cx="1745991" cy="7388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accent1">
                                  <a:lumMod val="50000"/>
                                </a:schemeClr>
                              </a:solidFill>
                              <a:latin typeface="Cambria Math" panose="02040503050406030204" pitchFamily="18" charset="0"/>
                            </a:rPr>
                          </m:ctrlPr>
                        </m:sSubPr>
                        <m:e>
                          <m:r>
                            <a:rPr lang="fr-BE" sz="2000" i="1">
                              <a:solidFill>
                                <a:schemeClr val="accent1">
                                  <a:lumMod val="50000"/>
                                </a:schemeClr>
                              </a:solidFill>
                              <a:latin typeface="Cambria Math" panose="02040503050406030204" pitchFamily="18" charset="0"/>
                            </a:rPr>
                            <m:t>𝑁</m:t>
                          </m:r>
                        </m:e>
                        <m:sub>
                          <m:r>
                            <a:rPr lang="fr-BE" sz="2000" b="0" i="1" smtClean="0">
                              <a:solidFill>
                                <a:schemeClr val="accent1">
                                  <a:lumMod val="50000"/>
                                </a:schemeClr>
                              </a:solidFill>
                              <a:latin typeface="Cambria Math" panose="02040503050406030204" pitchFamily="18" charset="0"/>
                            </a:rPr>
                            <m:t>𝑝𝑙</m:t>
                          </m:r>
                          <m:r>
                            <a:rPr lang="fr-BE" sz="2000" i="1">
                              <a:solidFill>
                                <a:schemeClr val="accent1">
                                  <a:lumMod val="50000"/>
                                </a:schemeClr>
                              </a:solidFill>
                              <a:latin typeface="Cambria Math" panose="02040503050406030204" pitchFamily="18" charset="0"/>
                            </a:rPr>
                            <m:t>,</m:t>
                          </m:r>
                          <m:r>
                            <a:rPr lang="fr-BE" sz="2000" i="1">
                              <a:solidFill>
                                <a:schemeClr val="accent1">
                                  <a:lumMod val="50000"/>
                                </a:schemeClr>
                              </a:solidFill>
                              <a:latin typeface="Cambria Math" panose="02040503050406030204" pitchFamily="18" charset="0"/>
                            </a:rPr>
                            <m:t>𝑅𝑑</m:t>
                          </m:r>
                        </m:sub>
                      </m:sSub>
                      <m:r>
                        <a:rPr lang="fr-BE" sz="2000" i="1">
                          <a:solidFill>
                            <a:schemeClr val="accent1">
                              <a:lumMod val="50000"/>
                            </a:schemeClr>
                          </a:solidFill>
                          <a:latin typeface="Cambria Math" panose="02040503050406030204" pitchFamily="18" charset="0"/>
                        </a:rPr>
                        <m:t>=</m:t>
                      </m:r>
                      <m:f>
                        <m:fPr>
                          <m:ctrlPr>
                            <a:rPr lang="fr-BE" sz="2000" i="1">
                              <a:solidFill>
                                <a:schemeClr val="accent1">
                                  <a:lumMod val="50000"/>
                                </a:schemeClr>
                              </a:solidFill>
                              <a:latin typeface="Cambria Math" panose="02040503050406030204" pitchFamily="18" charset="0"/>
                            </a:rPr>
                          </m:ctrlPr>
                        </m:fPr>
                        <m:num>
                          <m:sSub>
                            <m:sSubPr>
                              <m:ctrlPr>
                                <a:rPr lang="fr-BE" sz="2000" i="1">
                                  <a:solidFill>
                                    <a:schemeClr val="accent1">
                                      <a:lumMod val="50000"/>
                                    </a:schemeClr>
                                  </a:solidFill>
                                  <a:latin typeface="Cambria Math" panose="02040503050406030204" pitchFamily="18" charset="0"/>
                                </a:rPr>
                              </m:ctrlPr>
                            </m:sSubPr>
                            <m:e>
                              <m:r>
                                <a:rPr lang="fr-BE" sz="2000" b="0" i="1" smtClean="0">
                                  <a:solidFill>
                                    <a:schemeClr val="accent1">
                                      <a:lumMod val="50000"/>
                                    </a:schemeClr>
                                  </a:solidFill>
                                  <a:latin typeface="Cambria Math" panose="02040503050406030204" pitchFamily="18" charset="0"/>
                                </a:rPr>
                                <m:t>𝐴</m:t>
                              </m:r>
                            </m:e>
                            <m:sub>
                              <m:r>
                                <a:rPr lang="fr-BE" sz="2000" b="0" i="1" smtClean="0">
                                  <a:solidFill>
                                    <a:schemeClr val="accent1">
                                      <a:lumMod val="50000"/>
                                    </a:schemeClr>
                                  </a:solidFill>
                                  <a:latin typeface="Cambria Math" panose="02040503050406030204" pitchFamily="18" charset="0"/>
                                </a:rPr>
                                <m:t>𝑔</m:t>
                              </m:r>
                            </m:sub>
                          </m:sSub>
                          <m:sSub>
                            <m:sSubPr>
                              <m:ctrlPr>
                                <a:rPr lang="fr-BE" sz="2000" i="1">
                                  <a:solidFill>
                                    <a:schemeClr val="accent1">
                                      <a:lumMod val="50000"/>
                                    </a:schemeClr>
                                  </a:solidFill>
                                  <a:latin typeface="Cambria Math" panose="02040503050406030204" pitchFamily="18" charset="0"/>
                                </a:rPr>
                              </m:ctrlPr>
                            </m:sSubPr>
                            <m:e>
                              <m:r>
                                <a:rPr lang="fr-BE" sz="2000" i="1">
                                  <a:solidFill>
                                    <a:schemeClr val="accent1">
                                      <a:lumMod val="50000"/>
                                    </a:schemeClr>
                                  </a:solidFill>
                                  <a:latin typeface="Cambria Math" panose="02040503050406030204" pitchFamily="18" charset="0"/>
                                </a:rPr>
                                <m:t>𝑓</m:t>
                              </m:r>
                            </m:e>
                            <m:sub>
                              <m:r>
                                <a:rPr lang="fr-BE" sz="2000" i="1">
                                  <a:solidFill>
                                    <a:schemeClr val="accent1">
                                      <a:lumMod val="50000"/>
                                    </a:schemeClr>
                                  </a:solidFill>
                                  <a:latin typeface="Cambria Math" panose="02040503050406030204" pitchFamily="18" charset="0"/>
                                </a:rPr>
                                <m:t>𝑦</m:t>
                              </m:r>
                            </m:sub>
                          </m:sSub>
                        </m:num>
                        <m:den>
                          <m:sSub>
                            <m:sSubPr>
                              <m:ctrlPr>
                                <a:rPr lang="fr-BE" sz="2000" i="1">
                                  <a:solidFill>
                                    <a:schemeClr val="accent1">
                                      <a:lumMod val="50000"/>
                                    </a:schemeClr>
                                  </a:solidFill>
                                  <a:latin typeface="Cambria Math" panose="02040503050406030204" pitchFamily="18" charset="0"/>
                                </a:rPr>
                              </m:ctrlPr>
                            </m:sSubPr>
                            <m:e>
                              <m:r>
                                <a:rPr lang="fr-BE" sz="2000" i="1">
                                  <a:solidFill>
                                    <a:schemeClr val="accent1">
                                      <a:lumMod val="50000"/>
                                    </a:schemeClr>
                                  </a:solidFill>
                                  <a:latin typeface="Cambria Math" panose="02040503050406030204" pitchFamily="18" charset="0"/>
                                  <a:ea typeface="Cambria Math" panose="02040503050406030204" pitchFamily="18" charset="0"/>
                                </a:rPr>
                                <m:t>𝛾</m:t>
                              </m:r>
                            </m:e>
                            <m:sub>
                              <m:r>
                                <a:rPr lang="fr-BE" sz="2000" i="1">
                                  <a:solidFill>
                                    <a:schemeClr val="accent1">
                                      <a:lumMod val="50000"/>
                                    </a:schemeClr>
                                  </a:solidFill>
                                  <a:latin typeface="Cambria Math" panose="02040503050406030204" pitchFamily="18" charset="0"/>
                                </a:rPr>
                                <m:t>𝑀</m:t>
                              </m:r>
                              <m:r>
                                <a:rPr lang="fr-BE" sz="2000" i="1">
                                  <a:solidFill>
                                    <a:schemeClr val="accent1">
                                      <a:lumMod val="50000"/>
                                    </a:schemeClr>
                                  </a:solidFill>
                                  <a:latin typeface="Cambria Math" panose="02040503050406030204" pitchFamily="18" charset="0"/>
                                </a:rPr>
                                <m:t>0</m:t>
                              </m:r>
                            </m:sub>
                          </m:sSub>
                        </m:den>
                      </m:f>
                    </m:oMath>
                  </m:oMathPara>
                </a14:m>
                <a:endParaRPr lang="nl-BE" sz="2400" dirty="0">
                  <a:solidFill>
                    <a:schemeClr val="accent1">
                      <a:lumMod val="50000"/>
                    </a:schemeClr>
                  </a:solidFill>
                </a:endParaRPr>
              </a:p>
            </p:txBody>
          </p:sp>
        </mc:Choice>
        <mc:Fallback xmlns="">
          <p:sp>
            <p:nvSpPr>
              <p:cNvPr id="4" name="Rechthoek 3"/>
              <p:cNvSpPr>
                <a:spLocks noRot="1" noChangeAspect="1" noMove="1" noResize="1" noEditPoints="1" noAdjustHandles="1" noChangeArrowheads="1" noChangeShapeType="1" noTextEdit="1"/>
              </p:cNvSpPr>
              <p:nvPr/>
            </p:nvSpPr>
            <p:spPr>
              <a:xfrm>
                <a:off x="3659602" y="2876530"/>
                <a:ext cx="1745991" cy="738857"/>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 name="Rechthoek 2"/>
              <p:cNvSpPr/>
              <p:nvPr/>
            </p:nvSpPr>
            <p:spPr>
              <a:xfrm>
                <a:off x="3449929" y="4235276"/>
                <a:ext cx="2101793" cy="72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sz="2000" i="1" smtClean="0">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𝑁</m:t>
                          </m:r>
                        </m:e>
                        <m:sub>
                          <m:r>
                            <m:rPr>
                              <m:sty m:val="p"/>
                            </m:rPr>
                            <a:rPr lang="nl-BE" sz="2000" i="0">
                              <a:solidFill>
                                <a:schemeClr val="accent1">
                                  <a:lumMod val="50000"/>
                                </a:schemeClr>
                              </a:solidFill>
                              <a:latin typeface="Cambria Math" panose="02040503050406030204" pitchFamily="18" charset="0"/>
                            </a:rPr>
                            <m:t>u</m:t>
                          </m:r>
                          <m:r>
                            <a:rPr lang="nl-BE" sz="2000" i="0">
                              <a:solidFill>
                                <a:schemeClr val="accent1">
                                  <a:lumMod val="50000"/>
                                </a:schemeClr>
                              </a:solidFill>
                              <a:latin typeface="Cambria Math" panose="02040503050406030204" pitchFamily="18" charset="0"/>
                            </a:rPr>
                            <m:t>,</m:t>
                          </m:r>
                          <m:r>
                            <m:rPr>
                              <m:sty m:val="p"/>
                            </m:rPr>
                            <a:rPr lang="nl-BE" sz="2000" i="0">
                              <a:solidFill>
                                <a:schemeClr val="accent1">
                                  <a:lumMod val="50000"/>
                                </a:schemeClr>
                              </a:solidFill>
                              <a:latin typeface="Cambria Math" panose="02040503050406030204" pitchFamily="18" charset="0"/>
                            </a:rPr>
                            <m:t>Rd</m:t>
                          </m:r>
                        </m:sub>
                      </m:sSub>
                      <m:r>
                        <a:rPr lang="nl-BE" sz="2000" i="0">
                          <a:solidFill>
                            <a:schemeClr val="accent1">
                              <a:lumMod val="50000"/>
                            </a:schemeClr>
                          </a:solidFill>
                          <a:latin typeface="Cambria Math" panose="02040503050406030204" pitchFamily="18" charset="0"/>
                        </a:rPr>
                        <m:t>=</m:t>
                      </m:r>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𝑘</m:t>
                              </m:r>
                              <m:r>
                                <a:rPr lang="nl-BE" sz="2000" i="0">
                                  <a:solidFill>
                                    <a:schemeClr val="accent1">
                                      <a:lumMod val="50000"/>
                                    </a:schemeClr>
                                  </a:solidFill>
                                  <a:latin typeface="Cambria Math" panose="02040503050406030204" pitchFamily="18" charset="0"/>
                                </a:rPr>
                                <m:t> </m:t>
                              </m:r>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𝐴</m:t>
                                  </m:r>
                                </m:e>
                                <m:sub>
                                  <m:r>
                                    <m:rPr>
                                      <m:sty m:val="p"/>
                                    </m:rPr>
                                    <a:rPr lang="nl-BE" sz="2000" i="0">
                                      <a:solidFill>
                                        <a:schemeClr val="accent1">
                                          <a:lumMod val="50000"/>
                                        </a:schemeClr>
                                      </a:solidFill>
                                      <a:latin typeface="Cambria Math" panose="02040503050406030204" pitchFamily="18" charset="0"/>
                                    </a:rPr>
                                    <m:t>net</m:t>
                                  </m:r>
                                </m:sub>
                              </m:sSub>
                              <m:r>
                                <a:rPr lang="nl-BE" sz="2000" i="0">
                                  <a:solidFill>
                                    <a:schemeClr val="accent1">
                                      <a:lumMod val="50000"/>
                                    </a:schemeClr>
                                  </a:solidFill>
                                  <a:latin typeface="Cambria Math" panose="02040503050406030204" pitchFamily="18" charset="0"/>
                                </a:rPr>
                                <m:t> </m:t>
                              </m:r>
                              <m:r>
                                <a:rPr lang="nl-BE" sz="2000" i="1">
                                  <a:solidFill>
                                    <a:schemeClr val="accent1">
                                      <a:lumMod val="50000"/>
                                    </a:schemeClr>
                                  </a:solidFill>
                                  <a:latin typeface="Cambria Math" panose="02040503050406030204" pitchFamily="18" charset="0"/>
                                </a:rPr>
                                <m:t>𝑓</m:t>
                              </m:r>
                            </m:e>
                            <m:sub>
                              <m:r>
                                <m:rPr>
                                  <m:sty m:val="p"/>
                                </m:rPr>
                                <a:rPr lang="nl-BE" sz="2000" i="0">
                                  <a:solidFill>
                                    <a:schemeClr val="accent1">
                                      <a:lumMod val="50000"/>
                                    </a:schemeClr>
                                  </a:solidFill>
                                  <a:latin typeface="Cambria Math" panose="02040503050406030204" pitchFamily="18" charset="0"/>
                                </a:rPr>
                                <m:t>u</m:t>
                              </m:r>
                            </m:sub>
                          </m:sSub>
                        </m:num>
                        <m:den>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𝛾</m:t>
                              </m:r>
                            </m:e>
                            <m:sub>
                              <m:r>
                                <m:rPr>
                                  <m:sty m:val="p"/>
                                </m:rPr>
                                <a:rPr lang="nl-BE" sz="2000" i="0">
                                  <a:solidFill>
                                    <a:schemeClr val="accent1">
                                      <a:lumMod val="50000"/>
                                    </a:schemeClr>
                                  </a:solidFill>
                                  <a:latin typeface="Cambria Math" panose="02040503050406030204" pitchFamily="18" charset="0"/>
                                </a:rPr>
                                <m:t>M</m:t>
                              </m:r>
                              <m:r>
                                <a:rPr lang="nl-BE" sz="2000" i="0">
                                  <a:solidFill>
                                    <a:schemeClr val="accent1">
                                      <a:lumMod val="50000"/>
                                    </a:schemeClr>
                                  </a:solidFill>
                                  <a:latin typeface="Cambria Math" panose="02040503050406030204" pitchFamily="18" charset="0"/>
                                </a:rPr>
                                <m:t>2</m:t>
                              </m:r>
                            </m:sub>
                          </m:sSub>
                        </m:den>
                      </m:f>
                    </m:oMath>
                  </m:oMathPara>
                </a14:m>
                <a:endParaRPr lang="nl-BE" sz="2000" dirty="0">
                  <a:solidFill>
                    <a:schemeClr val="accent1">
                      <a:lumMod val="50000"/>
                    </a:schemeClr>
                  </a:solidFill>
                </a:endParaRPr>
              </a:p>
            </p:txBody>
          </p:sp>
        </mc:Choice>
        <mc:Fallback xmlns="">
          <p:sp>
            <p:nvSpPr>
              <p:cNvPr id="3" name="Rechthoek 2"/>
              <p:cNvSpPr>
                <a:spLocks noRot="1" noChangeAspect="1" noMove="1" noResize="1" noEditPoints="1" noAdjustHandles="1" noChangeArrowheads="1" noChangeShapeType="1" noTextEdit="1"/>
              </p:cNvSpPr>
              <p:nvPr/>
            </p:nvSpPr>
            <p:spPr>
              <a:xfrm>
                <a:off x="3449929" y="4235276"/>
                <a:ext cx="2101793" cy="727763"/>
              </a:xfrm>
              <a:prstGeom prst="rect">
                <a:avLst/>
              </a:prstGeom>
              <a:blipFill rotWithShape="0">
                <a:blip r:embed="rId5"/>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8" name="Rectangle 4"/>
              <p:cNvSpPr/>
              <p:nvPr/>
            </p:nvSpPr>
            <p:spPr>
              <a:xfrm>
                <a:off x="525992" y="5421270"/>
                <a:ext cx="8484880" cy="81560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74650" indent="-374650">
                  <a:spcAft>
                    <a:spcPts val="600"/>
                  </a:spcAft>
                  <a:tabLst>
                    <a:tab pos="539750" algn="l"/>
                  </a:tabLst>
                </a:pPr>
                <a14:m>
                  <m:oMath xmlns:m="http://schemas.openxmlformats.org/officeDocument/2006/math">
                    <m:r>
                      <a:rPr lang="en-GB" sz="1400" i="1" smtClean="0">
                        <a:solidFill>
                          <a:schemeClr val="accent5">
                            <a:lumMod val="50000"/>
                          </a:schemeClr>
                        </a:solidFill>
                        <a:latin typeface="Cambria Math" panose="02040503050406030204" pitchFamily="18" charset="0"/>
                        <a:ea typeface="Times New Roman" panose="02020603050405020304" pitchFamily="18" charset="0"/>
                      </a:rPr>
                      <m:t>𝑘</m:t>
                    </m:r>
                  </m:oMath>
                </a14:m>
                <a:r>
                  <a:rPr lang="en-GB" sz="1400" dirty="0" smtClean="0">
                    <a:solidFill>
                      <a:schemeClr val="accent5">
                        <a:lumMod val="50000"/>
                      </a:schemeClr>
                    </a:solidFill>
                    <a:effectLst/>
                    <a:ea typeface="Times New Roman" panose="02020603050405020304" pitchFamily="18" charset="0"/>
                  </a:rPr>
                  <a:t> </a:t>
                </a:r>
                <a:r>
                  <a:rPr lang="en-GB" sz="1400" dirty="0">
                    <a:solidFill>
                      <a:schemeClr val="accent5">
                        <a:lumMod val="50000"/>
                      </a:schemeClr>
                    </a:solidFill>
                    <a:effectLst/>
                    <a:ea typeface="Times New Roman" panose="02020603050405020304" pitchFamily="18" charset="0"/>
                  </a:rPr>
                  <a:t>= 1,0 for </a:t>
                </a:r>
                <a:r>
                  <a:rPr lang="en-GB" sz="1400" dirty="0" smtClean="0">
                    <a:solidFill>
                      <a:schemeClr val="accent5">
                        <a:lumMod val="50000"/>
                      </a:schemeClr>
                    </a:solidFill>
                    <a:effectLst/>
                    <a:ea typeface="Times New Roman" panose="02020603050405020304" pitchFamily="18" charset="0"/>
                  </a:rPr>
                  <a:t>smooth </a:t>
                </a:r>
                <a:r>
                  <a:rPr lang="en-GB" sz="1400" dirty="0">
                    <a:solidFill>
                      <a:schemeClr val="accent5">
                        <a:lumMod val="50000"/>
                      </a:schemeClr>
                    </a:solidFill>
                    <a:effectLst/>
                    <a:ea typeface="Times New Roman" panose="02020603050405020304" pitchFamily="18" charset="0"/>
                  </a:rPr>
                  <a:t>holes (i.e. holes without notches), </a:t>
                </a:r>
                <a:r>
                  <a:rPr lang="en-GB" sz="1400" dirty="0" smtClean="0">
                    <a:solidFill>
                      <a:schemeClr val="accent5">
                        <a:lumMod val="50000"/>
                      </a:schemeClr>
                    </a:solidFill>
                    <a:effectLst/>
                    <a:ea typeface="Times New Roman" panose="02020603050405020304" pitchFamily="18" charset="0"/>
                  </a:rPr>
                  <a:t>e.g. fabricated </a:t>
                </a:r>
                <a:r>
                  <a:rPr lang="en-GB" sz="1400" dirty="0">
                    <a:solidFill>
                      <a:schemeClr val="accent5">
                        <a:lumMod val="50000"/>
                      </a:schemeClr>
                    </a:solidFill>
                    <a:effectLst/>
                    <a:ea typeface="Times New Roman" panose="02020603050405020304" pitchFamily="18" charset="0"/>
                  </a:rPr>
                  <a:t>by drilling or water jet cutting</a:t>
                </a:r>
              </a:p>
              <a:p>
                <a:pPr marL="374650" indent="-374650">
                  <a:spcAft>
                    <a:spcPts val="600"/>
                  </a:spcAft>
                  <a:tabLst>
                    <a:tab pos="539750" algn="l"/>
                  </a:tabLst>
                </a:pPr>
                <a14:m>
                  <m:oMath xmlns:m="http://schemas.openxmlformats.org/officeDocument/2006/math">
                    <m:r>
                      <a:rPr lang="en-GB" sz="1400" i="1">
                        <a:solidFill>
                          <a:schemeClr val="accent5">
                            <a:lumMod val="50000"/>
                          </a:schemeClr>
                        </a:solidFill>
                        <a:effectLst/>
                        <a:latin typeface="Cambria Math" panose="02040503050406030204" pitchFamily="18" charset="0"/>
                        <a:ea typeface="Times New Roman" panose="02020603050405020304" pitchFamily="18" charset="0"/>
                      </a:rPr>
                      <m:t>𝑘</m:t>
                    </m:r>
                    <m:r>
                      <a:rPr lang="en-GB" sz="1400" b="0" i="0" smtClean="0">
                        <a:solidFill>
                          <a:schemeClr val="accent5">
                            <a:lumMod val="50000"/>
                          </a:schemeClr>
                        </a:solidFill>
                        <a:effectLst/>
                        <a:latin typeface="Cambria Math" panose="02040503050406030204" pitchFamily="18" charset="0"/>
                        <a:ea typeface="Times New Roman" panose="02020603050405020304" pitchFamily="18" charset="0"/>
                      </a:rPr>
                      <m:t> </m:t>
                    </m:r>
                  </m:oMath>
                </a14:m>
                <a:r>
                  <a:rPr lang="en-GB" sz="1400" dirty="0">
                    <a:solidFill>
                      <a:schemeClr val="accent5">
                        <a:lumMod val="50000"/>
                      </a:schemeClr>
                    </a:solidFill>
                    <a:effectLst/>
                    <a:ea typeface="Times New Roman" panose="02020603050405020304" pitchFamily="18" charset="0"/>
                  </a:rPr>
                  <a:t>= 0,9 for </a:t>
                </a:r>
                <a:r>
                  <a:rPr lang="en-GB" sz="1400" dirty="0" smtClean="0">
                    <a:solidFill>
                      <a:schemeClr val="accent5">
                        <a:lumMod val="50000"/>
                      </a:schemeClr>
                    </a:solidFill>
                    <a:effectLst/>
                    <a:ea typeface="Times New Roman" panose="02020603050405020304" pitchFamily="18" charset="0"/>
                  </a:rPr>
                  <a:t>rough </a:t>
                </a:r>
                <a:r>
                  <a:rPr lang="en-GB" sz="1400" dirty="0">
                    <a:solidFill>
                      <a:schemeClr val="accent5">
                        <a:lumMod val="50000"/>
                      </a:schemeClr>
                    </a:solidFill>
                    <a:effectLst/>
                    <a:ea typeface="Times New Roman" panose="02020603050405020304" pitchFamily="18" charset="0"/>
                  </a:rPr>
                  <a:t>holes (i.e. holes with notches), </a:t>
                </a:r>
                <a:r>
                  <a:rPr lang="en-GB" sz="1400" dirty="0" smtClean="0">
                    <a:solidFill>
                      <a:schemeClr val="accent5">
                        <a:lumMod val="50000"/>
                      </a:schemeClr>
                    </a:solidFill>
                    <a:effectLst/>
                    <a:ea typeface="Times New Roman" panose="02020603050405020304" pitchFamily="18" charset="0"/>
                  </a:rPr>
                  <a:t>e.g. fabricated </a:t>
                </a:r>
                <a:r>
                  <a:rPr lang="en-GB" sz="1400" dirty="0">
                    <a:solidFill>
                      <a:schemeClr val="accent5">
                        <a:lumMod val="50000"/>
                      </a:schemeClr>
                    </a:solidFill>
                    <a:effectLst/>
                    <a:ea typeface="Times New Roman" panose="02020603050405020304" pitchFamily="18" charset="0"/>
                  </a:rPr>
                  <a:t>by punching or flame </a:t>
                </a:r>
                <a:r>
                  <a:rPr lang="en-GB" sz="1400" dirty="0" smtClean="0">
                    <a:solidFill>
                      <a:schemeClr val="accent5">
                        <a:lumMod val="50000"/>
                      </a:schemeClr>
                    </a:solidFill>
                    <a:effectLst/>
                    <a:ea typeface="Times New Roman" panose="02020603050405020304" pitchFamily="18" charset="0"/>
                  </a:rPr>
                  <a:t>cutting or for structures </a:t>
                </a:r>
                <a:r>
                  <a:rPr lang="en-GB" sz="1400" dirty="0">
                    <a:solidFill>
                      <a:schemeClr val="accent5">
                        <a:lumMod val="50000"/>
                      </a:schemeClr>
                    </a:solidFill>
                    <a:effectLst/>
                    <a:ea typeface="Times New Roman" panose="02020603050405020304" pitchFamily="18" charset="0"/>
                  </a:rPr>
                  <a:t>subjected to fatigue</a:t>
                </a:r>
              </a:p>
            </p:txBody>
          </p:sp>
        </mc:Choice>
        <mc:Fallback xmlns="">
          <p:sp>
            <p:nvSpPr>
              <p:cNvPr id="8" name="Rectangle 4"/>
              <p:cNvSpPr>
                <a:spLocks noRot="1" noChangeAspect="1" noMove="1" noResize="1" noEditPoints="1" noAdjustHandles="1" noChangeArrowheads="1" noChangeShapeType="1" noTextEdit="1"/>
              </p:cNvSpPr>
              <p:nvPr/>
            </p:nvSpPr>
            <p:spPr>
              <a:xfrm>
                <a:off x="525992" y="5421270"/>
                <a:ext cx="8484880" cy="815608"/>
              </a:xfrm>
              <a:prstGeom prst="rect">
                <a:avLst/>
              </a:prstGeom>
              <a:blipFill rotWithShape="0">
                <a:blip r:embed="rId6"/>
                <a:stretch>
                  <a:fillRect t="-746" b="-7463"/>
                </a:stretch>
              </a:blipFill>
            </p:spPr>
            <p:txBody>
              <a:bodyPr/>
              <a:lstStyle/>
              <a:p>
                <a:r>
                  <a:rPr lang="nl-BE">
                    <a:noFill/>
                  </a:rPr>
                  <a:t> </a:t>
                </a:r>
              </a:p>
            </p:txBody>
          </p:sp>
        </mc:Fallback>
      </mc:AlternateContent>
    </p:spTree>
    <p:extLst>
      <p:ext uri="{BB962C8B-B14F-4D97-AF65-F5344CB8AC3E}">
        <p14:creationId xmlns:p14="http://schemas.microsoft.com/office/powerpoint/2010/main" val="409373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BE" dirty="0" err="1" smtClean="0"/>
              <a:t>What</a:t>
            </a:r>
            <a:r>
              <a:rPr lang="fr-BE" dirty="0" smtClean="0"/>
              <a:t> </a:t>
            </a:r>
            <a:r>
              <a:rPr lang="fr-BE" dirty="0" err="1" smtClean="0"/>
              <a:t>is</a:t>
            </a:r>
            <a:r>
              <a:rPr lang="fr-BE" dirty="0" smtClean="0"/>
              <a:t> </a:t>
            </a:r>
            <a:r>
              <a:rPr lang="fr-BE" dirty="0" err="1" smtClean="0"/>
              <a:t>Stainless</a:t>
            </a:r>
            <a:r>
              <a:rPr lang="fr-BE" dirty="0" smtClean="0"/>
              <a:t> </a:t>
            </a:r>
            <a:r>
              <a:rPr lang="fr-BE" dirty="0" err="1" smtClean="0"/>
              <a:t>Steel</a:t>
            </a:r>
            <a:r>
              <a:rPr lang="fr-BE" dirty="0" smtClean="0"/>
              <a:t>?</a:t>
            </a:r>
            <a:endParaRPr lang="nl-BE"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220237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Cross-section Verification</a:t>
            </a:r>
            <a:endParaRPr lang="en-GB" dirty="0"/>
          </a:p>
        </p:txBody>
      </p:sp>
      <p:sp>
        <p:nvSpPr>
          <p:cNvPr id="7" name="Tijdelijke aanduiding voor inhoud 6"/>
          <p:cNvSpPr>
            <a:spLocks noGrp="1"/>
          </p:cNvSpPr>
          <p:nvPr>
            <p:ph idx="1"/>
          </p:nvPr>
        </p:nvSpPr>
        <p:spPr/>
        <p:txBody>
          <a:bodyPr/>
          <a:lstStyle/>
          <a:p>
            <a:pPr marL="0" indent="0">
              <a:buNone/>
            </a:pPr>
            <a:r>
              <a:rPr lang="fr-FR" sz="2400" dirty="0" smtClean="0"/>
              <a:t>Cross-section in </a:t>
            </a:r>
            <a:r>
              <a:rPr lang="fr-FR" sz="2400" b="1" dirty="0" smtClean="0"/>
              <a:t>compression</a:t>
            </a:r>
          </a:p>
          <a:p>
            <a:pPr marL="0" indent="0">
              <a:buNone/>
            </a:pPr>
            <a:endParaRPr lang="fr-FR" sz="2400" dirty="0"/>
          </a:p>
          <a:p>
            <a:pPr marL="0" indent="0">
              <a:buNone/>
            </a:pPr>
            <a:endParaRPr lang="fr-FR" sz="2400" dirty="0" smtClean="0"/>
          </a:p>
          <a:p>
            <a:pPr marL="0" indent="0">
              <a:buNone/>
            </a:pPr>
            <a:endParaRPr lang="fr-FR" sz="2400" dirty="0"/>
          </a:p>
          <a:p>
            <a:pPr>
              <a:buFont typeface="Calibri" panose="020F0502020204030204" pitchFamily="34" charset="0"/>
              <a:buChar char="‒"/>
            </a:pPr>
            <a:r>
              <a:rPr lang="en-US" sz="2400" dirty="0"/>
              <a:t>Class 1, 2 and 3 </a:t>
            </a:r>
            <a:r>
              <a:rPr lang="en-US" sz="2400" dirty="0" smtClean="0"/>
              <a:t>cross-sections</a:t>
            </a:r>
          </a:p>
          <a:p>
            <a:pPr>
              <a:buFont typeface="Calibri" panose="020F0502020204030204" pitchFamily="34" charset="0"/>
              <a:buChar char="‒"/>
            </a:pPr>
            <a:endParaRPr lang="en-US" sz="2400" dirty="0" smtClean="0"/>
          </a:p>
          <a:p>
            <a:pPr>
              <a:buFont typeface="Calibri" panose="020F0502020204030204" pitchFamily="34" charset="0"/>
              <a:buChar char="‒"/>
            </a:pPr>
            <a:endParaRPr lang="en-US" sz="2400" dirty="0" smtClean="0"/>
          </a:p>
          <a:p>
            <a:pPr>
              <a:buFont typeface="Calibri" panose="020F0502020204030204" pitchFamily="34" charset="0"/>
              <a:buChar char="‒"/>
            </a:pPr>
            <a:r>
              <a:rPr lang="en-US" sz="2400" dirty="0"/>
              <a:t>Class 4 : local </a:t>
            </a:r>
            <a:r>
              <a:rPr lang="en-US" sz="2400" dirty="0" smtClean="0"/>
              <a:t>buckling so effective properties should be used</a:t>
            </a:r>
            <a:endParaRPr lang="en-US" sz="2400" dirty="0"/>
          </a:p>
          <a:p>
            <a:pPr>
              <a:buFont typeface="Calibri" panose="020F0502020204030204" pitchFamily="34" charset="0"/>
              <a:buChar char="‒"/>
            </a:pPr>
            <a:endParaRPr lang="en-US" sz="2400" dirty="0" smtClean="0"/>
          </a:p>
          <a:p>
            <a:pPr>
              <a:buFont typeface="Calibri" panose="020F0502020204030204" pitchFamily="34" charset="0"/>
              <a:buChar char="‒"/>
            </a:pPr>
            <a:endParaRPr lang="fr-FR" sz="2400" dirty="0" smtClean="0"/>
          </a:p>
          <a:p>
            <a:pPr marL="0" indent="0">
              <a:buNone/>
            </a:pPr>
            <a:endParaRPr lang="fr-FR" sz="2400" dirty="0"/>
          </a:p>
        </p:txBody>
      </p:sp>
      <mc:AlternateContent xmlns:mc="http://schemas.openxmlformats.org/markup-compatibility/2006" xmlns:a14="http://schemas.microsoft.com/office/drawing/2010/main">
        <mc:Choice Requires="a14">
          <p:sp>
            <p:nvSpPr>
              <p:cNvPr id="4" name="Rechthoek 3"/>
              <p:cNvSpPr/>
              <p:nvPr/>
            </p:nvSpPr>
            <p:spPr>
              <a:xfrm>
                <a:off x="3659602" y="3406467"/>
                <a:ext cx="1824795" cy="867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𝑁</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r>
                            <a:rPr lang="fr-BE" sz="2400" i="1">
                              <a:solidFill>
                                <a:schemeClr val="accent1">
                                  <a:lumMod val="50000"/>
                                </a:schemeClr>
                              </a:solidFill>
                              <a:latin typeface="Cambria Math" panose="02040503050406030204" pitchFamily="18" charset="0"/>
                            </a:rPr>
                            <m:t>𝐴</m:t>
                          </m:r>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i="1">
                                  <a:solidFill>
                                    <a:schemeClr val="accent1">
                                      <a:lumMod val="50000"/>
                                    </a:schemeClr>
                                  </a:solidFill>
                                  <a:latin typeface="Cambria Math" panose="02040503050406030204" pitchFamily="18" charset="0"/>
                                </a:rPr>
                                <m:t>0</m:t>
                              </m:r>
                            </m:sub>
                          </m:sSub>
                        </m:den>
                      </m:f>
                    </m:oMath>
                  </m:oMathPara>
                </a14:m>
                <a:endParaRPr lang="nl-BE" sz="2400" dirty="0">
                  <a:solidFill>
                    <a:schemeClr val="accent1">
                      <a:lumMod val="50000"/>
                    </a:schemeClr>
                  </a:solidFill>
                </a:endParaRPr>
              </a:p>
            </p:txBody>
          </p:sp>
        </mc:Choice>
        <mc:Fallback xmlns="">
          <p:sp>
            <p:nvSpPr>
              <p:cNvPr id="4" name="Rechthoek 3"/>
              <p:cNvSpPr>
                <a:spLocks noRot="1" noChangeAspect="1" noMove="1" noResize="1" noEditPoints="1" noAdjustHandles="1" noChangeArrowheads="1" noChangeShapeType="1" noTextEdit="1"/>
              </p:cNvSpPr>
              <p:nvPr/>
            </p:nvSpPr>
            <p:spPr>
              <a:xfrm>
                <a:off x="3659602" y="3406467"/>
                <a:ext cx="1824795" cy="867289"/>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64" name="Rechthoek 163"/>
              <p:cNvSpPr/>
              <p:nvPr/>
            </p:nvSpPr>
            <p:spPr>
              <a:xfrm>
                <a:off x="3659602" y="4830107"/>
                <a:ext cx="2209516" cy="867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𝑁</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fr-BE"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𝐴</m:t>
                              </m:r>
                            </m:e>
                            <m:sub>
                              <m:r>
                                <a:rPr lang="fr-BE" sz="2400" b="0" i="1" smtClean="0">
                                  <a:solidFill>
                                    <a:schemeClr val="accent1">
                                      <a:lumMod val="50000"/>
                                    </a:schemeClr>
                                  </a:solidFill>
                                  <a:latin typeface="Cambria Math" panose="02040503050406030204" pitchFamily="18" charset="0"/>
                                </a:rPr>
                                <m:t>𝑒𝑓𝑓</m:t>
                              </m:r>
                            </m:sub>
                          </m:sSub>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i="1">
                                  <a:solidFill>
                                    <a:schemeClr val="accent1">
                                      <a:lumMod val="50000"/>
                                    </a:schemeClr>
                                  </a:solidFill>
                                  <a:latin typeface="Cambria Math" panose="02040503050406030204" pitchFamily="18" charset="0"/>
                                </a:rPr>
                                <m:t>0</m:t>
                              </m:r>
                            </m:sub>
                          </m:sSub>
                        </m:den>
                      </m:f>
                    </m:oMath>
                  </m:oMathPara>
                </a14:m>
                <a:endParaRPr lang="nl-BE" sz="2400" dirty="0">
                  <a:solidFill>
                    <a:schemeClr val="accent1">
                      <a:lumMod val="50000"/>
                    </a:schemeClr>
                  </a:solidFill>
                </a:endParaRPr>
              </a:p>
            </p:txBody>
          </p:sp>
        </mc:Choice>
        <mc:Fallback xmlns="">
          <p:sp>
            <p:nvSpPr>
              <p:cNvPr id="164" name="Rechthoek 163"/>
              <p:cNvSpPr>
                <a:spLocks noRot="1" noChangeAspect="1" noMove="1" noResize="1" noEditPoints="1" noAdjustHandles="1" noChangeArrowheads="1" noChangeShapeType="1" noTextEdit="1"/>
              </p:cNvSpPr>
              <p:nvPr/>
            </p:nvSpPr>
            <p:spPr>
              <a:xfrm>
                <a:off x="3659602" y="4830107"/>
                <a:ext cx="2209516" cy="867738"/>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65" name="Rechthoek 164"/>
              <p:cNvSpPr/>
              <p:nvPr/>
            </p:nvSpPr>
            <p:spPr>
              <a:xfrm>
                <a:off x="3245322" y="1824938"/>
                <a:ext cx="3038075" cy="874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BE" sz="2400" b="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𝐸</m:t>
                          </m:r>
                        </m:e>
                        <m:sub>
                          <m:r>
                            <a:rPr lang="fr-BE" sz="2400" b="0" i="1" smtClean="0">
                              <a:solidFill>
                                <a:schemeClr val="accent1">
                                  <a:lumMod val="50000"/>
                                </a:schemeClr>
                              </a:solidFill>
                              <a:latin typeface="Cambria Math" panose="02040503050406030204" pitchFamily="18" charset="0"/>
                            </a:rPr>
                            <m:t>𝑑</m:t>
                          </m:r>
                        </m:sub>
                      </m:sSub>
                      <m:r>
                        <a:rPr lang="fr-BE" sz="2400" b="0" i="1" smtClean="0">
                          <a:solidFill>
                            <a:schemeClr val="accent1">
                              <a:lumMod val="50000"/>
                            </a:schemeClr>
                          </a:solidFill>
                          <a:latin typeface="Cambria Math" panose="02040503050406030204" pitchFamily="18" charset="0"/>
                        </a:rPr>
                        <m:t>&lt;</m:t>
                      </m:r>
                      <m:sSub>
                        <m:sSubPr>
                          <m:ctrlPr>
                            <a:rPr lang="fr-BE" sz="2400" b="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𝑅</m:t>
                          </m:r>
                        </m:e>
                        <m:sub>
                          <m:r>
                            <a:rPr lang="fr-BE" sz="2400" b="0" i="1" smtClean="0">
                              <a:solidFill>
                                <a:schemeClr val="accent1">
                                  <a:lumMod val="50000"/>
                                </a:schemeClr>
                              </a:solidFill>
                              <a:latin typeface="Cambria Math" panose="02040503050406030204" pitchFamily="18" charset="0"/>
                            </a:rPr>
                            <m:t>𝑑</m:t>
                          </m:r>
                        </m:sub>
                      </m:sSub>
                      <m:r>
                        <a:rPr lang="fr-BE" sz="2400" b="0" i="1" smtClean="0">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en-US"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𝑁</m:t>
                              </m:r>
                            </m:e>
                            <m:sub>
                              <m:r>
                                <a:rPr lang="fr-BE" sz="2400" b="0" i="1" smtClean="0">
                                  <a:solidFill>
                                    <a:schemeClr val="accent1">
                                      <a:lumMod val="50000"/>
                                    </a:schemeClr>
                                  </a:solidFill>
                                  <a:latin typeface="Cambria Math" panose="02040503050406030204" pitchFamily="18" charset="0"/>
                                </a:rPr>
                                <m:t>𝐸</m:t>
                              </m:r>
                              <m:r>
                                <a:rPr lang="fr-BE" sz="2400" i="1">
                                  <a:solidFill>
                                    <a:schemeClr val="accent1">
                                      <a:lumMod val="50000"/>
                                    </a:schemeClr>
                                  </a:solidFill>
                                  <a:latin typeface="Cambria Math" panose="02040503050406030204" pitchFamily="18" charset="0"/>
                                </a:rPr>
                                <m:t>𝑑</m:t>
                              </m:r>
                            </m:sub>
                          </m:sSub>
                        </m:num>
                        <m:den>
                          <m:sSub>
                            <m:sSubPr>
                              <m:ctrlPr>
                                <a:rPr lang="en-US"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𝑁</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den>
                      </m:f>
                      <m:r>
                        <a:rPr lang="fr-BE" sz="2400" i="1" smtClean="0">
                          <a:solidFill>
                            <a:schemeClr val="accent1">
                              <a:lumMod val="50000"/>
                            </a:schemeClr>
                          </a:solidFill>
                          <a:latin typeface="Cambria Math" panose="02040503050406030204" pitchFamily="18" charset="0"/>
                          <a:ea typeface="Cambria Math" panose="02040503050406030204" pitchFamily="18" charset="0"/>
                        </a:rPr>
                        <m:t>≤</m:t>
                      </m:r>
                      <m:r>
                        <a:rPr lang="fr-BE" sz="2400" b="0" i="1" smtClean="0">
                          <a:solidFill>
                            <a:schemeClr val="accent1">
                              <a:lumMod val="50000"/>
                            </a:schemeClr>
                          </a:solidFill>
                          <a:latin typeface="Cambria Math" panose="02040503050406030204" pitchFamily="18" charset="0"/>
                          <a:ea typeface="Cambria Math" panose="02040503050406030204" pitchFamily="18" charset="0"/>
                        </a:rPr>
                        <m:t>1</m:t>
                      </m:r>
                    </m:oMath>
                  </m:oMathPara>
                </a14:m>
                <a:endParaRPr lang="nl-BE" sz="2400" dirty="0">
                  <a:solidFill>
                    <a:schemeClr val="accent1">
                      <a:lumMod val="50000"/>
                    </a:schemeClr>
                  </a:solidFill>
                </a:endParaRPr>
              </a:p>
            </p:txBody>
          </p:sp>
        </mc:Choice>
        <mc:Fallback xmlns="">
          <p:sp>
            <p:nvSpPr>
              <p:cNvPr id="165" name="Rechthoek 164"/>
              <p:cNvSpPr>
                <a:spLocks noRot="1" noChangeAspect="1" noMove="1" noResize="1" noEditPoints="1" noAdjustHandles="1" noChangeArrowheads="1" noChangeShapeType="1" noTextEdit="1"/>
              </p:cNvSpPr>
              <p:nvPr/>
            </p:nvSpPr>
            <p:spPr>
              <a:xfrm>
                <a:off x="3245322" y="1824938"/>
                <a:ext cx="3038075" cy="874470"/>
              </a:xfrm>
              <a:prstGeom prst="rect">
                <a:avLst/>
              </a:prstGeom>
              <a:blipFill rotWithShape="0">
                <a:blip r:embed="rId5"/>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814308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Cross-section Verification</a:t>
            </a:r>
            <a:endParaRPr lang="en-GB" dirty="0"/>
          </a:p>
        </p:txBody>
      </p:sp>
      <p:sp>
        <p:nvSpPr>
          <p:cNvPr id="7" name="Tijdelijke aanduiding voor inhoud 6"/>
          <p:cNvSpPr>
            <a:spLocks noGrp="1"/>
          </p:cNvSpPr>
          <p:nvPr>
            <p:ph idx="1"/>
          </p:nvPr>
        </p:nvSpPr>
        <p:spPr/>
        <p:txBody>
          <a:bodyPr/>
          <a:lstStyle/>
          <a:p>
            <a:pPr marL="0" indent="0">
              <a:buNone/>
            </a:pPr>
            <a:r>
              <a:rPr lang="fr-FR" sz="2400" dirty="0" smtClean="0"/>
              <a:t>Cross-section in </a:t>
            </a:r>
            <a:r>
              <a:rPr lang="fr-FR" sz="2400" b="1" dirty="0" err="1" smtClean="0"/>
              <a:t>bending</a:t>
            </a:r>
            <a:endParaRPr lang="fr-FR" sz="2400" b="1" dirty="0" smtClean="0"/>
          </a:p>
          <a:p>
            <a:pPr marL="0" indent="0">
              <a:buNone/>
            </a:pPr>
            <a:r>
              <a:rPr lang="fr-FR" sz="2400" dirty="0" smtClean="0"/>
              <a:t/>
            </a:r>
            <a:br>
              <a:rPr lang="fr-FR" sz="2400" dirty="0" smtClean="0"/>
            </a:br>
            <a:endParaRPr lang="fr-FR" sz="2400" dirty="0"/>
          </a:p>
          <a:p>
            <a:pPr>
              <a:buFont typeface="Calibri" panose="020F0502020204030204" pitchFamily="34" charset="0"/>
              <a:buChar char="‒"/>
            </a:pPr>
            <a:r>
              <a:rPr lang="en-US" sz="2400" dirty="0" smtClean="0"/>
              <a:t>Class 1 and 2 cross-sections</a:t>
            </a:r>
            <a:br>
              <a:rPr lang="en-US" sz="2400" dirty="0" smtClean="0"/>
            </a:br>
            <a:r>
              <a:rPr lang="en-US" sz="2400" dirty="0" smtClean="0"/>
              <a:t/>
            </a:r>
            <a:br>
              <a:rPr lang="en-US" sz="2400" dirty="0" smtClean="0"/>
            </a:br>
            <a:endParaRPr lang="en-US" sz="2400" dirty="0" smtClean="0"/>
          </a:p>
          <a:p>
            <a:pPr>
              <a:buFont typeface="Calibri" panose="020F0502020204030204" pitchFamily="34" charset="0"/>
              <a:buChar char="‒"/>
            </a:pPr>
            <a:r>
              <a:rPr lang="en-US" sz="2400" dirty="0" smtClean="0"/>
              <a:t>Class </a:t>
            </a:r>
            <a:r>
              <a:rPr lang="en-US" sz="2400" dirty="0"/>
              <a:t>3 cross-sections (local buckling</a:t>
            </a:r>
            <a:r>
              <a:rPr lang="en-US" sz="2400" dirty="0" smtClean="0"/>
              <a:t>)</a:t>
            </a:r>
            <a:br>
              <a:rPr lang="en-US" sz="2400" dirty="0" smtClean="0"/>
            </a:br>
            <a:endParaRPr lang="en-US" sz="2400" dirty="0"/>
          </a:p>
          <a:p>
            <a:pPr>
              <a:buFont typeface="Calibri" panose="020F0502020204030204" pitchFamily="34" charset="0"/>
              <a:buChar char="‒"/>
            </a:pPr>
            <a:endParaRPr lang="en-US" sz="2400" dirty="0" smtClean="0"/>
          </a:p>
          <a:p>
            <a:pPr>
              <a:buFont typeface="Calibri" panose="020F0502020204030204" pitchFamily="34" charset="0"/>
              <a:buChar char="‒"/>
            </a:pPr>
            <a:r>
              <a:rPr lang="en-US" sz="2400" dirty="0" smtClean="0"/>
              <a:t>Class </a:t>
            </a:r>
            <a:r>
              <a:rPr lang="en-US" sz="2400" dirty="0"/>
              <a:t>4 : local </a:t>
            </a:r>
            <a:r>
              <a:rPr lang="en-US" sz="2400" dirty="0" smtClean="0"/>
              <a:t>buckling so effective properties should be used</a:t>
            </a:r>
            <a:endParaRPr lang="en-US" sz="2400" dirty="0"/>
          </a:p>
          <a:p>
            <a:pPr>
              <a:buFont typeface="Calibri" panose="020F0502020204030204" pitchFamily="34" charset="0"/>
              <a:buChar char="‒"/>
            </a:pPr>
            <a:endParaRPr lang="en-US" sz="2400" dirty="0" smtClean="0"/>
          </a:p>
          <a:p>
            <a:pPr>
              <a:buFont typeface="Calibri" panose="020F0502020204030204" pitchFamily="34" charset="0"/>
              <a:buChar char="‒"/>
            </a:pPr>
            <a:endParaRPr lang="fr-FR" sz="2400" dirty="0" smtClean="0"/>
          </a:p>
          <a:p>
            <a:pPr marL="0" indent="0">
              <a:buNone/>
            </a:pPr>
            <a:endParaRPr lang="fr-FR" sz="2400" dirty="0"/>
          </a:p>
        </p:txBody>
      </p:sp>
      <mc:AlternateContent xmlns:mc="http://schemas.openxmlformats.org/markup-compatibility/2006" xmlns:a14="http://schemas.microsoft.com/office/drawing/2010/main">
        <mc:Choice Requires="a14">
          <p:sp>
            <p:nvSpPr>
              <p:cNvPr id="4" name="Rechthoek 3"/>
              <p:cNvSpPr/>
              <p:nvPr/>
            </p:nvSpPr>
            <p:spPr>
              <a:xfrm>
                <a:off x="3410204" y="2630866"/>
                <a:ext cx="3021276" cy="867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𝑀</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b="0" i="1" smtClean="0">
                          <a:solidFill>
                            <a:schemeClr val="accent1">
                              <a:lumMod val="50000"/>
                            </a:schemeClr>
                          </a:solidFill>
                          <a:latin typeface="Cambria Math" panose="02040503050406030204" pitchFamily="18" charset="0"/>
                        </a:rPr>
                        <m:t>=</m:t>
                      </m:r>
                      <m:sSub>
                        <m:sSubPr>
                          <m:ctrlPr>
                            <a:rPr lang="en-US"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𝑀</m:t>
                          </m:r>
                        </m:e>
                        <m:sub>
                          <m:r>
                            <a:rPr lang="fr-BE" sz="2400" b="0" i="1" smtClean="0">
                              <a:solidFill>
                                <a:schemeClr val="accent1">
                                  <a:lumMod val="50000"/>
                                </a:schemeClr>
                              </a:solidFill>
                              <a:latin typeface="Cambria Math" panose="02040503050406030204" pitchFamily="18" charset="0"/>
                            </a:rPr>
                            <m:t>𝑝𝑙</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fr-BE"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𝑊</m:t>
                              </m:r>
                            </m:e>
                            <m:sub>
                              <m:r>
                                <a:rPr lang="fr-BE" sz="2400" b="0" i="1" smtClean="0">
                                  <a:solidFill>
                                    <a:schemeClr val="accent1">
                                      <a:lumMod val="50000"/>
                                    </a:schemeClr>
                                  </a:solidFill>
                                  <a:latin typeface="Cambria Math" panose="02040503050406030204" pitchFamily="18" charset="0"/>
                                </a:rPr>
                                <m:t>𝑝𝑙</m:t>
                              </m:r>
                            </m:sub>
                          </m:sSub>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i="1">
                                  <a:solidFill>
                                    <a:schemeClr val="accent1">
                                      <a:lumMod val="50000"/>
                                    </a:schemeClr>
                                  </a:solidFill>
                                  <a:latin typeface="Cambria Math" panose="02040503050406030204" pitchFamily="18" charset="0"/>
                                </a:rPr>
                                <m:t>0</m:t>
                              </m:r>
                            </m:sub>
                          </m:sSub>
                        </m:den>
                      </m:f>
                    </m:oMath>
                  </m:oMathPara>
                </a14:m>
                <a:endParaRPr lang="nl-BE" sz="2400" dirty="0">
                  <a:solidFill>
                    <a:schemeClr val="accent1">
                      <a:lumMod val="50000"/>
                    </a:schemeClr>
                  </a:solidFill>
                </a:endParaRPr>
              </a:p>
            </p:txBody>
          </p:sp>
        </mc:Choice>
        <mc:Fallback xmlns="">
          <p:sp>
            <p:nvSpPr>
              <p:cNvPr id="4" name="Rechthoek 3"/>
              <p:cNvSpPr>
                <a:spLocks noRot="1" noChangeAspect="1" noMove="1" noResize="1" noEditPoints="1" noAdjustHandles="1" noChangeArrowheads="1" noChangeShapeType="1" noTextEdit="1"/>
              </p:cNvSpPr>
              <p:nvPr/>
            </p:nvSpPr>
            <p:spPr>
              <a:xfrm>
                <a:off x="3410204" y="2630866"/>
                <a:ext cx="3021276" cy="867289"/>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64" name="Rechthoek 163"/>
              <p:cNvSpPr/>
              <p:nvPr/>
            </p:nvSpPr>
            <p:spPr>
              <a:xfrm>
                <a:off x="3767032" y="5211902"/>
                <a:ext cx="2307619" cy="867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𝑀</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fr-BE"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𝑊</m:t>
                              </m:r>
                            </m:e>
                            <m:sub>
                              <m:r>
                                <a:rPr lang="fr-BE" sz="2400" b="0" i="1" smtClean="0">
                                  <a:solidFill>
                                    <a:schemeClr val="accent1">
                                      <a:lumMod val="50000"/>
                                    </a:schemeClr>
                                  </a:solidFill>
                                  <a:latin typeface="Cambria Math" panose="02040503050406030204" pitchFamily="18" charset="0"/>
                                </a:rPr>
                                <m:t>𝑒𝑓𝑓</m:t>
                              </m:r>
                            </m:sub>
                          </m:sSub>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i="1">
                                  <a:solidFill>
                                    <a:schemeClr val="accent1">
                                      <a:lumMod val="50000"/>
                                    </a:schemeClr>
                                  </a:solidFill>
                                  <a:latin typeface="Cambria Math" panose="02040503050406030204" pitchFamily="18" charset="0"/>
                                </a:rPr>
                                <m:t>0</m:t>
                              </m:r>
                            </m:sub>
                          </m:sSub>
                        </m:den>
                      </m:f>
                    </m:oMath>
                  </m:oMathPara>
                </a14:m>
                <a:endParaRPr lang="nl-BE" sz="2400" dirty="0">
                  <a:solidFill>
                    <a:schemeClr val="accent1">
                      <a:lumMod val="50000"/>
                    </a:schemeClr>
                  </a:solidFill>
                </a:endParaRPr>
              </a:p>
            </p:txBody>
          </p:sp>
        </mc:Choice>
        <mc:Fallback xmlns="">
          <p:sp>
            <p:nvSpPr>
              <p:cNvPr id="164" name="Rechthoek 163"/>
              <p:cNvSpPr>
                <a:spLocks noRot="1" noChangeAspect="1" noMove="1" noResize="1" noEditPoints="1" noAdjustHandles="1" noChangeArrowheads="1" noChangeShapeType="1" noTextEdit="1"/>
              </p:cNvSpPr>
              <p:nvPr/>
            </p:nvSpPr>
            <p:spPr>
              <a:xfrm>
                <a:off x="3767032" y="5211902"/>
                <a:ext cx="2307619" cy="867738"/>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65" name="Rechthoek 164"/>
              <p:cNvSpPr/>
              <p:nvPr/>
            </p:nvSpPr>
            <p:spPr>
              <a:xfrm>
                <a:off x="3245320" y="1456604"/>
                <a:ext cx="3080843" cy="874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BE" sz="2400" b="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𝐸</m:t>
                          </m:r>
                        </m:e>
                        <m:sub>
                          <m:r>
                            <a:rPr lang="fr-BE" sz="2400" b="0" i="1" smtClean="0">
                              <a:solidFill>
                                <a:schemeClr val="accent1">
                                  <a:lumMod val="50000"/>
                                </a:schemeClr>
                              </a:solidFill>
                              <a:latin typeface="Cambria Math" panose="02040503050406030204" pitchFamily="18" charset="0"/>
                            </a:rPr>
                            <m:t>𝑑</m:t>
                          </m:r>
                        </m:sub>
                      </m:sSub>
                      <m:r>
                        <a:rPr lang="fr-BE" sz="2400" b="0" i="1" smtClean="0">
                          <a:solidFill>
                            <a:schemeClr val="accent1">
                              <a:lumMod val="50000"/>
                            </a:schemeClr>
                          </a:solidFill>
                          <a:latin typeface="Cambria Math" panose="02040503050406030204" pitchFamily="18" charset="0"/>
                        </a:rPr>
                        <m:t>&lt;</m:t>
                      </m:r>
                      <m:sSub>
                        <m:sSubPr>
                          <m:ctrlPr>
                            <a:rPr lang="fr-BE" sz="2400" b="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𝑅</m:t>
                          </m:r>
                        </m:e>
                        <m:sub>
                          <m:r>
                            <a:rPr lang="fr-BE" sz="2400" b="0" i="1" smtClean="0">
                              <a:solidFill>
                                <a:schemeClr val="accent1">
                                  <a:lumMod val="50000"/>
                                </a:schemeClr>
                              </a:solidFill>
                              <a:latin typeface="Cambria Math" panose="02040503050406030204" pitchFamily="18" charset="0"/>
                            </a:rPr>
                            <m:t>𝑑</m:t>
                          </m:r>
                        </m:sub>
                      </m:sSub>
                      <m:r>
                        <a:rPr lang="fr-BE" sz="2400" b="0" i="1" smtClean="0">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en-US" sz="2400" i="1">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𝑀</m:t>
                              </m:r>
                            </m:e>
                            <m:sub>
                              <m:r>
                                <a:rPr lang="fr-BE" sz="2400" b="0" i="1" smtClean="0">
                                  <a:solidFill>
                                    <a:schemeClr val="accent1">
                                      <a:lumMod val="50000"/>
                                    </a:schemeClr>
                                  </a:solidFill>
                                  <a:latin typeface="Cambria Math" panose="02040503050406030204" pitchFamily="18" charset="0"/>
                                </a:rPr>
                                <m:t>𝐸</m:t>
                              </m:r>
                              <m:r>
                                <a:rPr lang="fr-BE" sz="2400" i="1">
                                  <a:solidFill>
                                    <a:schemeClr val="accent1">
                                      <a:lumMod val="50000"/>
                                    </a:schemeClr>
                                  </a:solidFill>
                                  <a:latin typeface="Cambria Math" panose="02040503050406030204" pitchFamily="18" charset="0"/>
                                </a:rPr>
                                <m:t>𝑑</m:t>
                              </m:r>
                            </m:sub>
                          </m:sSub>
                        </m:num>
                        <m:den>
                          <m:sSub>
                            <m:sSubPr>
                              <m:ctrlPr>
                                <a:rPr lang="en-US" sz="2400" i="1">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𝑀</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den>
                      </m:f>
                      <m:r>
                        <a:rPr lang="fr-BE" sz="2400" i="1" smtClean="0">
                          <a:solidFill>
                            <a:schemeClr val="accent1">
                              <a:lumMod val="50000"/>
                            </a:schemeClr>
                          </a:solidFill>
                          <a:latin typeface="Cambria Math" panose="02040503050406030204" pitchFamily="18" charset="0"/>
                          <a:ea typeface="Cambria Math" panose="02040503050406030204" pitchFamily="18" charset="0"/>
                        </a:rPr>
                        <m:t>≤</m:t>
                      </m:r>
                      <m:r>
                        <a:rPr lang="fr-BE" sz="2400" b="0" i="1" smtClean="0">
                          <a:solidFill>
                            <a:schemeClr val="accent1">
                              <a:lumMod val="50000"/>
                            </a:schemeClr>
                          </a:solidFill>
                          <a:latin typeface="Cambria Math" panose="02040503050406030204" pitchFamily="18" charset="0"/>
                          <a:ea typeface="Cambria Math" panose="02040503050406030204" pitchFamily="18" charset="0"/>
                        </a:rPr>
                        <m:t>1</m:t>
                      </m:r>
                    </m:oMath>
                  </m:oMathPara>
                </a14:m>
                <a:endParaRPr lang="nl-BE" sz="2400" dirty="0">
                  <a:solidFill>
                    <a:schemeClr val="accent1">
                      <a:lumMod val="50000"/>
                    </a:schemeClr>
                  </a:solidFill>
                </a:endParaRPr>
              </a:p>
            </p:txBody>
          </p:sp>
        </mc:Choice>
        <mc:Fallback xmlns="">
          <p:sp>
            <p:nvSpPr>
              <p:cNvPr id="165" name="Rechthoek 164"/>
              <p:cNvSpPr>
                <a:spLocks noRot="1" noChangeAspect="1" noMove="1" noResize="1" noEditPoints="1" noAdjustHandles="1" noChangeArrowheads="1" noChangeShapeType="1" noTextEdit="1"/>
              </p:cNvSpPr>
              <p:nvPr/>
            </p:nvSpPr>
            <p:spPr>
              <a:xfrm>
                <a:off x="3245320" y="1456604"/>
                <a:ext cx="3080843" cy="874470"/>
              </a:xfrm>
              <a:prstGeom prst="rect">
                <a:avLst/>
              </a:prstGeom>
              <a:blipFill rotWithShape="0">
                <a:blip r:embed="rId5"/>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8" name="Rechthoek 7"/>
              <p:cNvSpPr/>
              <p:nvPr/>
            </p:nvSpPr>
            <p:spPr>
              <a:xfrm>
                <a:off x="3410204" y="3960189"/>
                <a:ext cx="2982804" cy="8672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𝑀</m:t>
                          </m:r>
                        </m:e>
                        <m:sub>
                          <m:r>
                            <a:rPr lang="fr-BE" sz="2400" i="1">
                              <a:solidFill>
                                <a:schemeClr val="accent1">
                                  <a:lumMod val="50000"/>
                                </a:schemeClr>
                              </a:solidFill>
                              <a:latin typeface="Cambria Math" panose="02040503050406030204" pitchFamily="18" charset="0"/>
                            </a:rPr>
                            <m:t>𝑐</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b="0" i="1" smtClean="0">
                          <a:solidFill>
                            <a:schemeClr val="accent1">
                              <a:lumMod val="50000"/>
                            </a:schemeClr>
                          </a:solidFill>
                          <a:latin typeface="Cambria Math" panose="02040503050406030204" pitchFamily="18" charset="0"/>
                        </a:rPr>
                        <m:t>=</m:t>
                      </m:r>
                      <m:sSub>
                        <m:sSubPr>
                          <m:ctrlPr>
                            <a:rPr lang="en-US"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𝑀</m:t>
                          </m:r>
                        </m:e>
                        <m:sub>
                          <m:r>
                            <a:rPr lang="fr-BE" sz="2400" b="0" i="1" smtClean="0">
                              <a:solidFill>
                                <a:schemeClr val="accent1">
                                  <a:lumMod val="50000"/>
                                </a:schemeClr>
                              </a:solidFill>
                              <a:latin typeface="Cambria Math" panose="02040503050406030204" pitchFamily="18" charset="0"/>
                            </a:rPr>
                            <m:t>𝑒𝑙</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fr-BE" sz="240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𝑊</m:t>
                              </m:r>
                            </m:e>
                            <m:sub>
                              <m:r>
                                <a:rPr lang="fr-BE" sz="2400" b="0" i="1" smtClean="0">
                                  <a:solidFill>
                                    <a:schemeClr val="accent1">
                                      <a:lumMod val="50000"/>
                                    </a:schemeClr>
                                  </a:solidFill>
                                  <a:latin typeface="Cambria Math" panose="02040503050406030204" pitchFamily="18" charset="0"/>
                                </a:rPr>
                                <m:t>𝑒𝑙</m:t>
                              </m:r>
                            </m:sub>
                          </m:sSub>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i="1">
                                  <a:solidFill>
                                    <a:schemeClr val="accent1">
                                      <a:lumMod val="50000"/>
                                    </a:schemeClr>
                                  </a:solidFill>
                                  <a:latin typeface="Cambria Math" panose="02040503050406030204" pitchFamily="18" charset="0"/>
                                </a:rPr>
                                <m:t>0</m:t>
                              </m:r>
                            </m:sub>
                          </m:sSub>
                        </m:den>
                      </m:f>
                    </m:oMath>
                  </m:oMathPara>
                </a14:m>
                <a:endParaRPr lang="nl-BE" sz="2400" dirty="0">
                  <a:solidFill>
                    <a:schemeClr val="accent1">
                      <a:lumMod val="50000"/>
                    </a:schemeClr>
                  </a:solidFill>
                </a:endParaRPr>
              </a:p>
            </p:txBody>
          </p:sp>
        </mc:Choice>
        <mc:Fallback xmlns="">
          <p:sp>
            <p:nvSpPr>
              <p:cNvPr id="8" name="Rechthoek 7"/>
              <p:cNvSpPr>
                <a:spLocks noRot="1" noChangeAspect="1" noMove="1" noResize="1" noEditPoints="1" noAdjustHandles="1" noChangeArrowheads="1" noChangeShapeType="1" noTextEdit="1"/>
              </p:cNvSpPr>
              <p:nvPr/>
            </p:nvSpPr>
            <p:spPr>
              <a:xfrm>
                <a:off x="3410204" y="3960189"/>
                <a:ext cx="2982804" cy="867289"/>
              </a:xfrm>
              <a:prstGeom prst="rect">
                <a:avLst/>
              </a:prstGeom>
              <a:blipFill rotWithShape="0">
                <a:blip r:embed="rId6"/>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3795283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Cross-section Verification</a:t>
            </a:r>
            <a:endParaRPr lang="en-GB" dirty="0"/>
          </a:p>
        </p:txBody>
      </p:sp>
      <mc:AlternateContent xmlns:mc="http://schemas.openxmlformats.org/markup-compatibility/2006" xmlns:a14="http://schemas.microsoft.com/office/drawing/2010/main">
        <mc:Choice Requires="a14">
          <p:sp>
            <p:nvSpPr>
              <p:cNvPr id="7" name="Tijdelijke aanduiding voor inhoud 6"/>
              <p:cNvSpPr>
                <a:spLocks noGrp="1"/>
              </p:cNvSpPr>
              <p:nvPr>
                <p:ph idx="1"/>
              </p:nvPr>
            </p:nvSpPr>
            <p:spPr/>
            <p:txBody>
              <a:bodyPr/>
              <a:lstStyle/>
              <a:p>
                <a:pPr marL="0" indent="0">
                  <a:buNone/>
                </a:pPr>
                <a:r>
                  <a:rPr lang="fr-FR" sz="2400" dirty="0" smtClean="0"/>
                  <a:t>Cross-section in </a:t>
                </a:r>
                <a:r>
                  <a:rPr lang="fr-FR" sz="2400" b="1" dirty="0" err="1" smtClean="0"/>
                  <a:t>shear</a:t>
                </a:r>
                <a:endParaRPr lang="fr-FR" sz="2400" b="1" dirty="0" smtClean="0"/>
              </a:p>
              <a:p>
                <a:pPr marL="0" indent="0">
                  <a:buNone/>
                </a:pPr>
                <a:r>
                  <a:rPr lang="en-US" sz="2400" dirty="0"/>
                  <a:t>The plastic shear resistance of a cross section, </a:t>
                </a:r>
                <a14:m>
                  <m:oMath xmlns:m="http://schemas.openxmlformats.org/officeDocument/2006/math">
                    <m:sSub>
                      <m:sSubPr>
                        <m:ctrlPr>
                          <a:rPr lang="nl-BE" sz="2400" i="1">
                            <a:latin typeface="Cambria Math" panose="02040503050406030204" pitchFamily="18" charset="0"/>
                          </a:rPr>
                        </m:ctrlPr>
                      </m:sSubPr>
                      <m:e>
                        <m:r>
                          <a:rPr lang="nl-BE" sz="2400" i="1">
                            <a:latin typeface="Cambria Math" panose="02040503050406030204" pitchFamily="18" charset="0"/>
                          </a:rPr>
                          <m:t>𝑉</m:t>
                        </m:r>
                      </m:e>
                      <m:sub>
                        <m:r>
                          <m:rPr>
                            <m:sty m:val="p"/>
                          </m:rPr>
                          <a:rPr lang="nl-BE" sz="2400">
                            <a:latin typeface="Cambria Math" panose="02040503050406030204" pitchFamily="18" charset="0"/>
                          </a:rPr>
                          <m:t>pl</m:t>
                        </m:r>
                        <m:r>
                          <a:rPr lang="nl-BE" sz="2400">
                            <a:latin typeface="Cambria Math" panose="02040503050406030204" pitchFamily="18" charset="0"/>
                          </a:rPr>
                          <m:t>,</m:t>
                        </m:r>
                        <m:r>
                          <m:rPr>
                            <m:sty m:val="p"/>
                          </m:rPr>
                          <a:rPr lang="nl-BE" sz="2400">
                            <a:latin typeface="Cambria Math" panose="02040503050406030204" pitchFamily="18" charset="0"/>
                          </a:rPr>
                          <m:t>Rd</m:t>
                        </m:r>
                      </m:sub>
                    </m:sSub>
                  </m:oMath>
                </a14:m>
                <a:r>
                  <a:rPr lang="en-US" sz="2400" dirty="0" smtClean="0"/>
                  <a:t> may </a:t>
                </a:r>
                <a:r>
                  <a:rPr lang="en-US" sz="2400" dirty="0"/>
                  <a:t>generally be taken as:</a:t>
                </a:r>
                <a:endParaRPr lang="fr-FR" sz="2400" dirty="0" smtClean="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r>
                  <a:rPr lang="fr-FR" sz="2400" dirty="0" smtClean="0"/>
                  <a:t>In </a:t>
                </a:r>
                <a:r>
                  <a:rPr lang="fr-FR" sz="2400" dirty="0" err="1" smtClean="0"/>
                  <a:t>which</a:t>
                </a:r>
                <a:r>
                  <a:rPr lang="fr-FR" sz="2400" dirty="0" smtClean="0"/>
                  <a:t> </a:t>
                </a:r>
                <a14:m>
                  <m:oMath xmlns:m="http://schemas.openxmlformats.org/officeDocument/2006/math">
                    <m:sSub>
                      <m:sSubPr>
                        <m:ctrlPr>
                          <a:rPr lang="nl-BE" sz="2400" i="1">
                            <a:latin typeface="Cambria Math" panose="02040503050406030204" pitchFamily="18" charset="0"/>
                          </a:rPr>
                        </m:ctrlPr>
                      </m:sSubPr>
                      <m:e>
                        <m:r>
                          <a:rPr lang="nl-BE" sz="2400" i="1">
                            <a:latin typeface="Cambria Math" panose="02040503050406030204" pitchFamily="18" charset="0"/>
                          </a:rPr>
                          <m:t>𝐴</m:t>
                        </m:r>
                      </m:e>
                      <m:sub>
                        <m:r>
                          <m:rPr>
                            <m:sty m:val="p"/>
                          </m:rPr>
                          <a:rPr lang="nl-BE" sz="2400">
                            <a:latin typeface="Cambria Math" panose="02040503050406030204" pitchFamily="18" charset="0"/>
                          </a:rPr>
                          <m:t>v</m:t>
                        </m:r>
                        <m:r>
                          <a:rPr lang="nl-BE" sz="2400">
                            <a:latin typeface="Cambria Math" panose="02040503050406030204" pitchFamily="18" charset="0"/>
                          </a:rPr>
                          <m:t> </m:t>
                        </m:r>
                      </m:sub>
                    </m:sSub>
                  </m:oMath>
                </a14:m>
                <a:r>
                  <a:rPr lang="fr-FR" sz="2400" dirty="0" err="1" smtClean="0"/>
                  <a:t>is</a:t>
                </a:r>
                <a:r>
                  <a:rPr lang="fr-FR" sz="2400" dirty="0" smtClean="0"/>
                  <a:t> the </a:t>
                </a:r>
                <a:r>
                  <a:rPr lang="fr-FR" sz="2400" dirty="0" err="1" smtClean="0"/>
                  <a:t>shear</a:t>
                </a:r>
                <a:r>
                  <a:rPr lang="fr-FR" sz="2400" dirty="0" smtClean="0"/>
                  <a:t> area</a:t>
                </a:r>
              </a:p>
              <a:p>
                <a:pPr marL="0" indent="0">
                  <a:buNone/>
                </a:pPr>
                <a:r>
                  <a:rPr lang="en-US" sz="2400" dirty="0"/>
                  <a:t>The resistance to shear buckling should also be </a:t>
                </a:r>
                <a:r>
                  <a:rPr lang="en-US" sz="2400" dirty="0" smtClean="0"/>
                  <a:t>checked (see later)</a:t>
                </a:r>
                <a:endParaRPr lang="en-US" sz="2400" dirty="0"/>
              </a:p>
              <a:p>
                <a:pPr marL="0" indent="0">
                  <a:buNone/>
                </a:pPr>
                <a:endParaRPr lang="fr-FR" sz="2400" dirty="0"/>
              </a:p>
            </p:txBody>
          </p:sp>
        </mc:Choice>
        <mc:Fallback xmlns="">
          <p:sp>
            <p:nvSpPr>
              <p:cNvPr id="7" name="Tijdelijke aanduiding voor inhoud 6"/>
              <p:cNvSpPr>
                <a:spLocks noGrp="1" noRot="1" noChangeAspect="1" noMove="1" noResize="1" noEditPoints="1" noAdjustHandles="1" noChangeArrowheads="1" noChangeShapeType="1" noTextEdit="1"/>
              </p:cNvSpPr>
              <p:nvPr>
                <p:ph idx="1"/>
              </p:nvPr>
            </p:nvSpPr>
            <p:spPr>
              <a:blipFill rotWithShape="0">
                <a:blip r:embed="rId3"/>
                <a:stretch>
                  <a:fillRect l="-1130" t="-1768"/>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 name="Rechthoek 2"/>
              <p:cNvSpPr/>
              <p:nvPr/>
            </p:nvSpPr>
            <p:spPr>
              <a:xfrm>
                <a:off x="3114325" y="2421264"/>
                <a:ext cx="2915349" cy="893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sz="2000" i="1" smtClean="0">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𝑉</m:t>
                          </m:r>
                        </m:e>
                        <m:sub>
                          <m:r>
                            <m:rPr>
                              <m:sty m:val="p"/>
                            </m:rPr>
                            <a:rPr lang="nl-BE" sz="2000" i="0">
                              <a:solidFill>
                                <a:schemeClr val="accent1">
                                  <a:lumMod val="50000"/>
                                </a:schemeClr>
                              </a:solidFill>
                              <a:latin typeface="Cambria Math" panose="02040503050406030204" pitchFamily="18" charset="0"/>
                            </a:rPr>
                            <m:t>pl</m:t>
                          </m:r>
                          <m:r>
                            <a:rPr lang="nl-BE" sz="2000" i="0">
                              <a:solidFill>
                                <a:schemeClr val="accent1">
                                  <a:lumMod val="50000"/>
                                </a:schemeClr>
                              </a:solidFill>
                              <a:latin typeface="Cambria Math" panose="02040503050406030204" pitchFamily="18" charset="0"/>
                            </a:rPr>
                            <m:t>,</m:t>
                          </m:r>
                          <m:r>
                            <m:rPr>
                              <m:sty m:val="p"/>
                            </m:rPr>
                            <a:rPr lang="nl-BE" sz="2000" i="0">
                              <a:solidFill>
                                <a:schemeClr val="accent1">
                                  <a:lumMod val="50000"/>
                                </a:schemeClr>
                              </a:solidFill>
                              <a:latin typeface="Cambria Math" panose="02040503050406030204" pitchFamily="18" charset="0"/>
                            </a:rPr>
                            <m:t>Rd</m:t>
                          </m:r>
                        </m:sub>
                      </m:sSub>
                      <m:r>
                        <a:rPr lang="nl-BE" sz="2000" i="0">
                          <a:solidFill>
                            <a:schemeClr val="accent1">
                              <a:lumMod val="50000"/>
                            </a:schemeClr>
                          </a:solidFill>
                          <a:latin typeface="Cambria Math" panose="02040503050406030204" pitchFamily="18" charset="0"/>
                        </a:rPr>
                        <m:t> = </m:t>
                      </m:r>
                      <m:d>
                        <m:dPr>
                          <m:ctrlPr>
                            <a:rPr lang="nl-BE" sz="2000" i="1">
                              <a:solidFill>
                                <a:schemeClr val="accent1">
                                  <a:lumMod val="50000"/>
                                </a:schemeClr>
                              </a:solidFill>
                              <a:latin typeface="Cambria Math" panose="02040503050406030204" pitchFamily="18" charset="0"/>
                            </a:rPr>
                          </m:ctrlPr>
                        </m:dPr>
                        <m:e>
                          <m:f>
                            <m:fPr>
                              <m:ctrlPr>
                                <a:rPr lang="nl-BE" sz="2000" i="1">
                                  <a:solidFill>
                                    <a:schemeClr val="accent1">
                                      <a:lumMod val="50000"/>
                                    </a:schemeClr>
                                  </a:solidFill>
                                  <a:latin typeface="Cambria Math" panose="02040503050406030204" pitchFamily="18" charset="0"/>
                                </a:rPr>
                              </m:ctrlPr>
                            </m:fPr>
                            <m:num>
                              <m:d>
                                <m:dPr>
                                  <m:begChr m:val=""/>
                                  <m:ctrlPr>
                                    <a:rPr lang="nl-BE" sz="2000" i="1">
                                      <a:solidFill>
                                        <a:schemeClr val="accent1">
                                          <a:lumMod val="50000"/>
                                        </a:schemeClr>
                                      </a:solidFill>
                                      <a:latin typeface="Cambria Math" panose="02040503050406030204" pitchFamily="18" charset="0"/>
                                    </a:rPr>
                                  </m:ctrlPr>
                                </m:dPr>
                                <m:e>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𝐴</m:t>
                                      </m:r>
                                    </m:e>
                                    <m:sub>
                                      <m:r>
                                        <m:rPr>
                                          <m:sty m:val="p"/>
                                        </m:rPr>
                                        <a:rPr lang="nl-BE" sz="2000" i="0">
                                          <a:solidFill>
                                            <a:schemeClr val="accent1">
                                              <a:lumMod val="50000"/>
                                            </a:schemeClr>
                                          </a:solidFill>
                                          <a:latin typeface="Cambria Math" panose="02040503050406030204" pitchFamily="18" charset="0"/>
                                        </a:rPr>
                                        <m:t>v</m:t>
                                      </m:r>
                                      <m:r>
                                        <a:rPr lang="nl-BE" sz="2000" i="0">
                                          <a:solidFill>
                                            <a:schemeClr val="accent1">
                                              <a:lumMod val="50000"/>
                                            </a:schemeClr>
                                          </a:solidFill>
                                          <a:latin typeface="Cambria Math" panose="02040503050406030204" pitchFamily="18" charset="0"/>
                                        </a:rPr>
                                        <m:t> </m:t>
                                      </m:r>
                                    </m:sub>
                                  </m:sSub>
                                  <m:f>
                                    <m:fPr>
                                      <m:type m:val="lin"/>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d>
                                            <m:dPr>
                                              <m:endChr m:val=""/>
                                              <m:ctrlPr>
                                                <a:rPr lang="nl-BE" sz="2000" i="1">
                                                  <a:solidFill>
                                                    <a:schemeClr val="accent1">
                                                      <a:lumMod val="50000"/>
                                                    </a:schemeClr>
                                                  </a:solidFill>
                                                  <a:latin typeface="Cambria Math" panose="02040503050406030204" pitchFamily="18" charset="0"/>
                                                </a:rPr>
                                              </m:ctrlPr>
                                            </m:dPr>
                                            <m:e>
                                              <m:r>
                                                <a:rPr lang="nl-BE" sz="2000" i="1">
                                                  <a:solidFill>
                                                    <a:schemeClr val="accent1">
                                                      <a:lumMod val="50000"/>
                                                    </a:schemeClr>
                                                  </a:solidFill>
                                                  <a:latin typeface="Cambria Math" panose="02040503050406030204" pitchFamily="18" charset="0"/>
                                                </a:rPr>
                                                <m:t>𝑓</m:t>
                                              </m:r>
                                            </m:e>
                                          </m:d>
                                        </m:e>
                                        <m:sub>
                                          <m:r>
                                            <m:rPr>
                                              <m:sty m:val="p"/>
                                            </m:rPr>
                                            <a:rPr lang="nl-BE" sz="2000" i="0">
                                              <a:solidFill>
                                                <a:schemeClr val="accent1">
                                                  <a:lumMod val="50000"/>
                                                </a:schemeClr>
                                              </a:solidFill>
                                              <a:latin typeface="Cambria Math" panose="02040503050406030204" pitchFamily="18" charset="0"/>
                                            </a:rPr>
                                            <m:t>y</m:t>
                                          </m:r>
                                        </m:sub>
                                      </m:sSub>
                                    </m:num>
                                    <m:den>
                                      <m:rad>
                                        <m:radPr>
                                          <m:degHide m:val="on"/>
                                          <m:ctrlPr>
                                            <a:rPr lang="nl-BE" sz="2000" i="1">
                                              <a:solidFill>
                                                <a:schemeClr val="accent1">
                                                  <a:lumMod val="50000"/>
                                                </a:schemeClr>
                                              </a:solidFill>
                                              <a:latin typeface="Cambria Math" panose="02040503050406030204" pitchFamily="18" charset="0"/>
                                            </a:rPr>
                                          </m:ctrlPr>
                                        </m:radPr>
                                        <m:deg/>
                                        <m:e>
                                          <m:r>
                                            <a:rPr lang="nl-BE" sz="2000" i="0">
                                              <a:solidFill>
                                                <a:schemeClr val="accent1">
                                                  <a:lumMod val="50000"/>
                                                </a:schemeClr>
                                              </a:solidFill>
                                              <a:latin typeface="Cambria Math" panose="02040503050406030204" pitchFamily="18" charset="0"/>
                                            </a:rPr>
                                            <m:t>3</m:t>
                                          </m:r>
                                        </m:e>
                                      </m:rad>
                                    </m:den>
                                  </m:f>
                                </m:e>
                              </m:d>
                            </m:num>
                            <m:den>
                              <m:sSub>
                                <m:sSubPr>
                                  <m:ctrlPr>
                                    <a:rPr lang="nl-BE" sz="2000" i="1">
                                      <a:solidFill>
                                        <a:schemeClr val="accent1">
                                          <a:lumMod val="50000"/>
                                        </a:schemeClr>
                                      </a:solidFill>
                                      <a:latin typeface="Cambria Math" panose="02040503050406030204" pitchFamily="18" charset="0"/>
                                    </a:rPr>
                                  </m:ctrlPr>
                                </m:sSubPr>
                                <m:e>
                                  <m:r>
                                    <a:rPr lang="nl-BE" sz="2000" i="1" smtClean="0">
                                      <a:solidFill>
                                        <a:schemeClr val="accent1">
                                          <a:lumMod val="50000"/>
                                        </a:schemeClr>
                                      </a:solidFill>
                                      <a:latin typeface="Cambria Math" panose="02040503050406030204" pitchFamily="18" charset="0"/>
                                      <a:ea typeface="Cambria Math" panose="02040503050406030204" pitchFamily="18" charset="0"/>
                                    </a:rPr>
                                    <m:t>𝛾</m:t>
                                  </m:r>
                                </m:e>
                                <m:sub>
                                  <m:r>
                                    <m:rPr>
                                      <m:sty m:val="p"/>
                                    </m:rPr>
                                    <a:rPr lang="nl-BE" sz="2000" i="0">
                                      <a:solidFill>
                                        <a:schemeClr val="accent1">
                                          <a:lumMod val="50000"/>
                                        </a:schemeClr>
                                      </a:solidFill>
                                      <a:latin typeface="Cambria Math" panose="02040503050406030204" pitchFamily="18" charset="0"/>
                                    </a:rPr>
                                    <m:t>M</m:t>
                                  </m:r>
                                  <m:r>
                                    <a:rPr lang="nl-BE" sz="2000" i="0">
                                      <a:solidFill>
                                        <a:schemeClr val="accent1">
                                          <a:lumMod val="50000"/>
                                        </a:schemeClr>
                                      </a:solidFill>
                                      <a:latin typeface="Cambria Math" panose="02040503050406030204" pitchFamily="18" charset="0"/>
                                    </a:rPr>
                                    <m:t>0</m:t>
                                  </m:r>
                                </m:sub>
                              </m:sSub>
                            </m:den>
                          </m:f>
                        </m:e>
                      </m:d>
                    </m:oMath>
                  </m:oMathPara>
                </a14:m>
                <a:endParaRPr lang="nl-BE" sz="2000" dirty="0"/>
              </a:p>
            </p:txBody>
          </p:sp>
        </mc:Choice>
        <mc:Fallback xmlns="">
          <p:sp>
            <p:nvSpPr>
              <p:cNvPr id="3" name="Rechthoek 2"/>
              <p:cNvSpPr>
                <a:spLocks noRot="1" noChangeAspect="1" noMove="1" noResize="1" noEditPoints="1" noAdjustHandles="1" noChangeArrowheads="1" noChangeShapeType="1" noTextEdit="1"/>
              </p:cNvSpPr>
              <p:nvPr/>
            </p:nvSpPr>
            <p:spPr>
              <a:xfrm>
                <a:off x="3114325" y="2421264"/>
                <a:ext cx="2915349" cy="893001"/>
              </a:xfrm>
              <a:prstGeom prst="rect">
                <a:avLst/>
              </a:prstGeom>
              <a:blipFill rotWithShape="0">
                <a:blip r:embed="rId4"/>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566952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Cross-section Verification</a:t>
            </a:r>
            <a:endParaRPr lang="en-GB" dirty="0"/>
          </a:p>
        </p:txBody>
      </p:sp>
      <p:sp>
        <p:nvSpPr>
          <p:cNvPr id="7" name="Tijdelijke aanduiding voor inhoud 6"/>
          <p:cNvSpPr>
            <a:spLocks noGrp="1"/>
          </p:cNvSpPr>
          <p:nvPr>
            <p:ph idx="1"/>
          </p:nvPr>
        </p:nvSpPr>
        <p:spPr>
          <a:xfrm>
            <a:off x="525992" y="1190624"/>
            <a:ext cx="4014835" cy="4829175"/>
          </a:xfrm>
        </p:spPr>
        <p:txBody>
          <a:bodyPr/>
          <a:lstStyle/>
          <a:p>
            <a:pPr marL="0" indent="0" algn="ctr">
              <a:buNone/>
            </a:pPr>
            <a:r>
              <a:rPr lang="en-US" sz="2400" dirty="0"/>
              <a:t>Welded I, H and box sections, </a:t>
            </a:r>
            <a:r>
              <a:rPr lang="fr-FR" sz="2400" dirty="0" err="1"/>
              <a:t>load</a:t>
            </a:r>
            <a:r>
              <a:rPr lang="fr-FR" sz="2400" dirty="0"/>
              <a:t> </a:t>
            </a:r>
            <a:r>
              <a:rPr lang="fr-FR" sz="2400" dirty="0" err="1"/>
              <a:t>parallel</a:t>
            </a:r>
            <a:r>
              <a:rPr lang="fr-FR" sz="2400" dirty="0"/>
              <a:t> to web</a:t>
            </a:r>
            <a:r>
              <a:rPr lang="nl-BE" sz="2400" dirty="0"/>
              <a:t>:</a:t>
            </a:r>
            <a:endParaRPr lang="fr-FR" sz="2400" dirty="0"/>
          </a:p>
        </p:txBody>
      </p:sp>
      <p:sp>
        <p:nvSpPr>
          <p:cNvPr id="5" name="Tijdelijke aanduiding voor inhoud 6"/>
          <p:cNvSpPr txBox="1">
            <a:spLocks/>
          </p:cNvSpPr>
          <p:nvPr/>
        </p:nvSpPr>
        <p:spPr>
          <a:xfrm>
            <a:off x="4540827" y="1250584"/>
            <a:ext cx="4014835" cy="4829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err="1"/>
              <a:t>Rolled</a:t>
            </a:r>
            <a:r>
              <a:rPr lang="fr-FR" sz="2400" dirty="0"/>
              <a:t> I and H sections, </a:t>
            </a:r>
            <a:r>
              <a:rPr lang="fr-FR" sz="2400" dirty="0" err="1"/>
              <a:t>load</a:t>
            </a:r>
            <a:r>
              <a:rPr lang="fr-FR" sz="2400" dirty="0"/>
              <a:t> </a:t>
            </a:r>
            <a:r>
              <a:rPr lang="fr-FR" sz="2400" dirty="0" err="1"/>
              <a:t>parallel</a:t>
            </a:r>
            <a:r>
              <a:rPr lang="fr-FR" sz="2400" dirty="0"/>
              <a:t> to web</a:t>
            </a:r>
            <a:r>
              <a:rPr lang="en-US" sz="2400" dirty="0"/>
              <a:t>:</a:t>
            </a:r>
            <a:endParaRPr lang="fr-FR" sz="2400" dirty="0"/>
          </a:p>
        </p:txBody>
      </p:sp>
      <p:sp>
        <p:nvSpPr>
          <p:cNvPr id="6" name="Rectangle 52"/>
          <p:cNvSpPr>
            <a:spLocks noChangeArrowheads="1"/>
          </p:cNvSpPr>
          <p:nvPr/>
        </p:nvSpPr>
        <p:spPr bwMode="auto">
          <a:xfrm>
            <a:off x="6295465" y="2330597"/>
            <a:ext cx="1143000" cy="114300"/>
          </a:xfrm>
          <a:prstGeom prst="rect">
            <a:avLst/>
          </a:prstGeom>
          <a:solidFill>
            <a:schemeClr val="accent1"/>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8" name="Rectangle 53"/>
          <p:cNvSpPr>
            <a:spLocks noChangeArrowheads="1"/>
          </p:cNvSpPr>
          <p:nvPr/>
        </p:nvSpPr>
        <p:spPr bwMode="auto">
          <a:xfrm>
            <a:off x="6295465" y="4280932"/>
            <a:ext cx="1143000" cy="114300"/>
          </a:xfrm>
          <a:prstGeom prst="rect">
            <a:avLst/>
          </a:prstGeom>
          <a:solidFill>
            <a:schemeClr val="accent1"/>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9" name="Rectangle 52"/>
          <p:cNvSpPr>
            <a:spLocks noChangeArrowheads="1"/>
          </p:cNvSpPr>
          <p:nvPr/>
        </p:nvSpPr>
        <p:spPr bwMode="auto">
          <a:xfrm>
            <a:off x="1705535" y="2267553"/>
            <a:ext cx="1143000" cy="114300"/>
          </a:xfrm>
          <a:prstGeom prst="rect">
            <a:avLst/>
          </a:prstGeom>
          <a:solidFill>
            <a:schemeClr val="accent1"/>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10" name="Rectangle 53"/>
          <p:cNvSpPr>
            <a:spLocks noChangeArrowheads="1"/>
          </p:cNvSpPr>
          <p:nvPr/>
        </p:nvSpPr>
        <p:spPr bwMode="auto">
          <a:xfrm>
            <a:off x="1705535" y="4232878"/>
            <a:ext cx="1143000" cy="114300"/>
          </a:xfrm>
          <a:prstGeom prst="rect">
            <a:avLst/>
          </a:prstGeom>
          <a:solidFill>
            <a:schemeClr val="accent1"/>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11" name="Rectangle 54"/>
          <p:cNvSpPr/>
          <p:nvPr/>
        </p:nvSpPr>
        <p:spPr bwMode="auto">
          <a:xfrm>
            <a:off x="2230997" y="2381853"/>
            <a:ext cx="68263" cy="1851025"/>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lIns="29023" tIns="14512" rIns="29023" bIns="1451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508">
              <a:defRPr/>
            </a:pPr>
            <a:endParaRPr lang="en-US" sz="1100" dirty="0"/>
          </a:p>
        </p:txBody>
      </p:sp>
      <p:sp>
        <p:nvSpPr>
          <p:cNvPr id="12" name="Right Triangle 55"/>
          <p:cNvSpPr>
            <a:spLocks noChangeArrowheads="1"/>
          </p:cNvSpPr>
          <p:nvPr/>
        </p:nvSpPr>
        <p:spPr bwMode="auto">
          <a:xfrm>
            <a:off x="2299260" y="4126515"/>
            <a:ext cx="114300" cy="106363"/>
          </a:xfrm>
          <a:prstGeom prst="rtTriangle">
            <a:avLst/>
          </a:prstGeom>
          <a:solidFill>
            <a:srgbClr val="FF0000"/>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13" name="Right Triangle 56"/>
          <p:cNvSpPr>
            <a:spLocks noChangeArrowheads="1"/>
          </p:cNvSpPr>
          <p:nvPr/>
        </p:nvSpPr>
        <p:spPr bwMode="auto">
          <a:xfrm flipH="1">
            <a:off x="2116697" y="4126515"/>
            <a:ext cx="114300" cy="106363"/>
          </a:xfrm>
          <a:prstGeom prst="rtTriangle">
            <a:avLst/>
          </a:prstGeom>
          <a:solidFill>
            <a:srgbClr val="FF0000"/>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14" name="Right Triangle 57"/>
          <p:cNvSpPr>
            <a:spLocks noChangeArrowheads="1"/>
          </p:cNvSpPr>
          <p:nvPr/>
        </p:nvSpPr>
        <p:spPr bwMode="auto">
          <a:xfrm flipV="1">
            <a:off x="2299260" y="2381853"/>
            <a:ext cx="114300" cy="106362"/>
          </a:xfrm>
          <a:prstGeom prst="rtTriangle">
            <a:avLst/>
          </a:prstGeom>
          <a:solidFill>
            <a:srgbClr val="FF0000"/>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15" name="Right Triangle 58"/>
          <p:cNvSpPr>
            <a:spLocks noChangeArrowheads="1"/>
          </p:cNvSpPr>
          <p:nvPr/>
        </p:nvSpPr>
        <p:spPr bwMode="auto">
          <a:xfrm flipH="1" flipV="1">
            <a:off x="2116697" y="2381853"/>
            <a:ext cx="114300" cy="106362"/>
          </a:xfrm>
          <a:prstGeom prst="rtTriangle">
            <a:avLst/>
          </a:prstGeom>
          <a:solidFill>
            <a:srgbClr val="FF0000"/>
          </a:solidFill>
          <a:ln w="9525">
            <a:solidFill>
              <a:schemeClr val="tx1"/>
            </a:solidFill>
            <a:round/>
            <a:headEnd/>
            <a:tailEnd/>
          </a:ln>
        </p:spPr>
        <p:txBody>
          <a:bodyPr lIns="29023" tIns="14512" rIns="29023" bIns="14512">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grpSp>
        <p:nvGrpSpPr>
          <p:cNvPr id="16" name="Group 72"/>
          <p:cNvGrpSpPr>
            <a:grpSpLocks/>
          </p:cNvGrpSpPr>
          <p:nvPr/>
        </p:nvGrpSpPr>
        <p:grpSpPr bwMode="auto">
          <a:xfrm>
            <a:off x="6696634" y="2386158"/>
            <a:ext cx="388937" cy="1965324"/>
            <a:chOff x="12745616" y="6984926"/>
            <a:chExt cx="1224136" cy="6192688"/>
          </a:xfrm>
        </p:grpSpPr>
        <p:sp>
          <p:nvSpPr>
            <p:cNvPr id="19" name="Rectangle 63"/>
            <p:cNvSpPr/>
            <p:nvPr/>
          </p:nvSpPr>
          <p:spPr bwMode="auto">
            <a:xfrm>
              <a:off x="12960463" y="6984926"/>
              <a:ext cx="794442" cy="4301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508">
                <a:defRPr/>
              </a:pPr>
              <a:endParaRPr lang="en-US" sz="1100" dirty="0"/>
            </a:p>
          </p:txBody>
        </p:sp>
        <p:sp>
          <p:nvSpPr>
            <p:cNvPr id="20" name="Oval 65"/>
            <p:cNvSpPr>
              <a:spLocks noChangeArrowheads="1"/>
            </p:cNvSpPr>
            <p:nvPr/>
          </p:nvSpPr>
          <p:spPr bwMode="auto">
            <a:xfrm>
              <a:off x="13465696" y="7200950"/>
              <a:ext cx="504056" cy="504056"/>
            </a:xfrm>
            <a:prstGeom prst="ellipse">
              <a:avLst/>
            </a:prstGeom>
            <a:solidFill>
              <a:schemeClr val="bg1"/>
            </a:solidFill>
            <a:ln w="9525">
              <a:solidFill>
                <a:schemeClr val="bg1"/>
              </a:solidFill>
              <a:round/>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21" name="Oval 66"/>
            <p:cNvSpPr>
              <a:spLocks noChangeArrowheads="1"/>
            </p:cNvSpPr>
            <p:nvPr/>
          </p:nvSpPr>
          <p:spPr bwMode="auto">
            <a:xfrm>
              <a:off x="12745616" y="7200950"/>
              <a:ext cx="504056" cy="504056"/>
            </a:xfrm>
            <a:prstGeom prst="ellipse">
              <a:avLst/>
            </a:prstGeom>
            <a:solidFill>
              <a:schemeClr val="bg1"/>
            </a:solidFill>
            <a:ln w="9525">
              <a:solidFill>
                <a:schemeClr val="bg1"/>
              </a:solidFill>
              <a:round/>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22" name="Rectangle 64"/>
            <p:cNvSpPr/>
            <p:nvPr/>
          </p:nvSpPr>
          <p:spPr bwMode="auto">
            <a:xfrm>
              <a:off x="13250259" y="7275052"/>
              <a:ext cx="214850" cy="54723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508">
                <a:defRPr/>
              </a:pPr>
              <a:endParaRPr lang="en-US" sz="1100" dirty="0"/>
            </a:p>
          </p:txBody>
        </p:sp>
        <p:grpSp>
          <p:nvGrpSpPr>
            <p:cNvPr id="23" name="Group 70"/>
            <p:cNvGrpSpPr>
              <a:grpSpLocks/>
            </p:cNvGrpSpPr>
            <p:nvPr/>
          </p:nvGrpSpPr>
          <p:grpSpPr bwMode="auto">
            <a:xfrm flipV="1">
              <a:off x="12745616" y="12457534"/>
              <a:ext cx="1224136" cy="720080"/>
              <a:chOff x="14473808" y="11737454"/>
              <a:chExt cx="1224136" cy="720080"/>
            </a:xfrm>
          </p:grpSpPr>
          <p:sp>
            <p:nvSpPr>
              <p:cNvPr id="24" name="Rectangle 67"/>
              <p:cNvSpPr/>
              <p:nvPr/>
            </p:nvSpPr>
            <p:spPr bwMode="auto">
              <a:xfrm>
                <a:off x="14688655" y="11737454"/>
                <a:ext cx="794442" cy="4301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6508">
                  <a:defRPr/>
                </a:pPr>
                <a:endParaRPr lang="en-US" sz="1100" dirty="0"/>
              </a:p>
            </p:txBody>
          </p:sp>
          <p:sp>
            <p:nvSpPr>
              <p:cNvPr id="25" name="Oval 68"/>
              <p:cNvSpPr>
                <a:spLocks noChangeArrowheads="1"/>
              </p:cNvSpPr>
              <p:nvPr/>
            </p:nvSpPr>
            <p:spPr bwMode="auto">
              <a:xfrm>
                <a:off x="15193888" y="11953478"/>
                <a:ext cx="504056" cy="504056"/>
              </a:xfrm>
              <a:prstGeom prst="ellipse">
                <a:avLst/>
              </a:prstGeom>
              <a:solidFill>
                <a:schemeClr val="bg1"/>
              </a:solidFill>
              <a:ln w="9525">
                <a:noFill/>
                <a:round/>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sp>
            <p:nvSpPr>
              <p:cNvPr id="26" name="Oval 69"/>
              <p:cNvSpPr>
                <a:spLocks noChangeArrowheads="1"/>
              </p:cNvSpPr>
              <p:nvPr/>
            </p:nvSpPr>
            <p:spPr bwMode="auto">
              <a:xfrm>
                <a:off x="14473808" y="11953478"/>
                <a:ext cx="504056" cy="504056"/>
              </a:xfrm>
              <a:prstGeom prst="ellipse">
                <a:avLst/>
              </a:prstGeom>
              <a:solidFill>
                <a:schemeClr val="bg1"/>
              </a:solidFill>
              <a:ln w="9525">
                <a:noFill/>
                <a:round/>
                <a:headEnd/>
                <a:tailEnd/>
              </a:ln>
            </p:spPr>
            <p:txBody>
              <a:bodyPr>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5788"/>
                <a:endParaRPr lang="fr-FR" sz="1100"/>
              </a:p>
            </p:txBody>
          </p:sp>
        </p:grpSp>
      </p:grpSp>
      <p:sp>
        <p:nvSpPr>
          <p:cNvPr id="17" name="Rectangle 27"/>
          <p:cNvSpPr/>
          <p:nvPr/>
        </p:nvSpPr>
        <p:spPr>
          <a:xfrm>
            <a:off x="1769912" y="2952648"/>
            <a:ext cx="42191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smtClean="0">
                <a:latin typeface="Cambria Math" panose="02040503050406030204" pitchFamily="18" charset="0"/>
                <a:ea typeface="Cambria Math" panose="02040503050406030204" pitchFamily="18" charset="0"/>
              </a:rPr>
              <a:t>A</a:t>
            </a:r>
            <a:r>
              <a:rPr lang="en-US" baseline="-25000" dirty="0" smtClean="0">
                <a:latin typeface="Cambria Math" panose="02040503050406030204" pitchFamily="18" charset="0"/>
                <a:ea typeface="Cambria Math" panose="02040503050406030204" pitchFamily="18" charset="0"/>
              </a:rPr>
              <a:t>v</a:t>
            </a:r>
            <a:endParaRPr lang="fr-FR" dirty="0">
              <a:latin typeface="Cambria Math" panose="02040503050406030204" pitchFamily="18" charset="0"/>
              <a:ea typeface="Cambria Math" panose="02040503050406030204" pitchFamily="18" charset="0"/>
            </a:endParaRPr>
          </a:p>
        </p:txBody>
      </p:sp>
      <p:sp>
        <p:nvSpPr>
          <p:cNvPr id="18" name="Rectangle 28"/>
          <p:cNvSpPr/>
          <p:nvPr/>
        </p:nvSpPr>
        <p:spPr>
          <a:xfrm>
            <a:off x="6388036" y="2886316"/>
            <a:ext cx="42191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smtClean="0">
                <a:latin typeface="Cambria Math" panose="02040503050406030204" pitchFamily="18" charset="0"/>
                <a:ea typeface="Cambria Math" panose="02040503050406030204" pitchFamily="18" charset="0"/>
              </a:rPr>
              <a:t>A</a:t>
            </a:r>
            <a:r>
              <a:rPr lang="en-US" baseline="-25000" dirty="0" smtClean="0">
                <a:latin typeface="Cambria Math" panose="02040503050406030204" pitchFamily="18" charset="0"/>
                <a:ea typeface="Cambria Math" panose="02040503050406030204" pitchFamily="18" charset="0"/>
              </a:rPr>
              <a:t>v</a:t>
            </a:r>
            <a:endParaRPr lang="fr-FR"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7" name="Rectangle 3"/>
              <p:cNvSpPr/>
              <p:nvPr/>
            </p:nvSpPr>
            <p:spPr>
              <a:xfrm>
                <a:off x="1226366" y="4506584"/>
                <a:ext cx="2193677" cy="91217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GB" sz="2200" i="1" smtClean="0">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𝐴</m:t>
                          </m:r>
                        </m:e>
                        <m:sub>
                          <m:r>
                            <m:rPr>
                              <m:sty m:val="p"/>
                            </m:rPr>
                            <a:rPr lang="en-GB" sz="2200" i="0">
                              <a:solidFill>
                                <a:schemeClr val="accent1">
                                  <a:lumMod val="50000"/>
                                </a:schemeClr>
                              </a:solidFill>
                              <a:latin typeface="Cambria Math" panose="02040503050406030204" pitchFamily="18" charset="0"/>
                            </a:rPr>
                            <m:t>v</m:t>
                          </m:r>
                        </m:sub>
                      </m:sSub>
                      <m:r>
                        <a:rPr lang="en-GB" sz="2200" i="1">
                          <a:solidFill>
                            <a:schemeClr val="accent1">
                              <a:lumMod val="50000"/>
                            </a:schemeClr>
                          </a:solidFill>
                          <a:latin typeface="Cambria Math" panose="02040503050406030204" pitchFamily="18" charset="0"/>
                        </a:rPr>
                        <m:t>=</m:t>
                      </m:r>
                      <m:r>
                        <a:rPr lang="en-GB" sz="2200" i="1">
                          <a:solidFill>
                            <a:schemeClr val="accent1">
                              <a:lumMod val="50000"/>
                            </a:schemeClr>
                          </a:solidFill>
                          <a:latin typeface="Cambria Math" panose="02040503050406030204" pitchFamily="18" charset="0"/>
                        </a:rPr>
                        <m:t>𝜂</m:t>
                      </m:r>
                      <m:nary>
                        <m:naryPr>
                          <m:chr m:val="∑"/>
                          <m:grow m:val="on"/>
                          <m:subHide m:val="on"/>
                          <m:supHide m:val="on"/>
                          <m:ctrlPr>
                            <a:rPr lang="en-GB" sz="2200" i="1" smtClean="0">
                              <a:solidFill>
                                <a:schemeClr val="accent1">
                                  <a:lumMod val="50000"/>
                                </a:schemeClr>
                              </a:solidFill>
                              <a:latin typeface="Cambria Math" panose="02040503050406030204" pitchFamily="18" charset="0"/>
                            </a:rPr>
                          </m:ctrlPr>
                        </m:naryPr>
                        <m:sub/>
                        <m:sup/>
                        <m:e>
                          <m:sSub>
                            <m:sSubPr>
                              <m:ctrlPr>
                                <a:rPr lang="en-GB" sz="2200" i="1">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h</m:t>
                              </m:r>
                            </m:e>
                            <m:sub>
                              <m:r>
                                <m:rPr>
                                  <m:sty m:val="p"/>
                                </m:rPr>
                                <a:rPr lang="en-GB" sz="2200" i="0">
                                  <a:solidFill>
                                    <a:schemeClr val="accent1">
                                      <a:lumMod val="50000"/>
                                    </a:schemeClr>
                                  </a:solidFill>
                                  <a:latin typeface="Cambria Math" panose="02040503050406030204" pitchFamily="18" charset="0"/>
                                </a:rPr>
                                <m:t>w</m:t>
                              </m:r>
                            </m:sub>
                          </m:sSub>
                          <m:sSub>
                            <m:sSubPr>
                              <m:ctrlPr>
                                <a:rPr lang="en-GB" sz="2200" i="1">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𝑡</m:t>
                              </m:r>
                            </m:e>
                            <m:sub>
                              <m:r>
                                <m:rPr>
                                  <m:sty m:val="p"/>
                                </m:rPr>
                                <a:rPr lang="en-GB" sz="2200" i="0">
                                  <a:solidFill>
                                    <a:schemeClr val="accent1">
                                      <a:lumMod val="50000"/>
                                    </a:schemeClr>
                                  </a:solidFill>
                                  <a:latin typeface="Cambria Math" panose="02040503050406030204" pitchFamily="18" charset="0"/>
                                </a:rPr>
                                <m:t>w</m:t>
                              </m:r>
                            </m:sub>
                          </m:sSub>
                        </m:e>
                      </m:nary>
                    </m:oMath>
                  </m:oMathPara>
                </a14:m>
                <a:endParaRPr lang="en-GB" sz="2200" dirty="0"/>
              </a:p>
            </p:txBody>
          </p:sp>
        </mc:Choice>
        <mc:Fallback xmlns="">
          <p:sp>
            <p:nvSpPr>
              <p:cNvPr id="27" name="Rectangle 3"/>
              <p:cNvSpPr>
                <a:spLocks noRot="1" noChangeAspect="1" noMove="1" noResize="1" noEditPoints="1" noAdjustHandles="1" noChangeArrowheads="1" noChangeShapeType="1" noTextEdit="1"/>
              </p:cNvSpPr>
              <p:nvPr/>
            </p:nvSpPr>
            <p:spPr>
              <a:xfrm>
                <a:off x="1226366" y="4506584"/>
                <a:ext cx="2193677" cy="912173"/>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8" name="Rectangle 4"/>
              <p:cNvSpPr/>
              <p:nvPr/>
            </p:nvSpPr>
            <p:spPr>
              <a:xfrm>
                <a:off x="5051047" y="4567373"/>
                <a:ext cx="3680110" cy="76944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14:m>
                  <m:oMath xmlns:m="http://schemas.openxmlformats.org/officeDocument/2006/math">
                    <m:sSub>
                      <m:sSubPr>
                        <m:ctrlPr>
                          <a:rPr lang="en-GB" sz="2200" i="1" smtClean="0">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𝐴</m:t>
                        </m:r>
                      </m:e>
                      <m:sub>
                        <m:r>
                          <m:rPr>
                            <m:sty m:val="p"/>
                          </m:rPr>
                          <a:rPr lang="en-GB" sz="2200" i="0">
                            <a:solidFill>
                              <a:schemeClr val="accent1">
                                <a:lumMod val="50000"/>
                              </a:schemeClr>
                            </a:solidFill>
                            <a:latin typeface="Cambria Math" panose="02040503050406030204" pitchFamily="18" charset="0"/>
                          </a:rPr>
                          <m:t>v</m:t>
                        </m:r>
                      </m:sub>
                    </m:sSub>
                    <m:r>
                      <a:rPr lang="en-GB" sz="2200" i="1">
                        <a:solidFill>
                          <a:schemeClr val="accent1">
                            <a:lumMod val="50000"/>
                          </a:schemeClr>
                        </a:solidFill>
                        <a:latin typeface="Cambria Math" panose="02040503050406030204" pitchFamily="18" charset="0"/>
                      </a:rPr>
                      <m:t>=</m:t>
                    </m:r>
                    <m:r>
                      <a:rPr lang="en-GB" sz="2200" i="1">
                        <a:solidFill>
                          <a:schemeClr val="accent1">
                            <a:lumMod val="50000"/>
                          </a:schemeClr>
                        </a:solidFill>
                        <a:latin typeface="Cambria Math" panose="02040503050406030204" pitchFamily="18" charset="0"/>
                      </a:rPr>
                      <m:t>𝐴</m:t>
                    </m:r>
                    <m:r>
                      <a:rPr lang="en-GB" sz="2200" i="0">
                        <a:solidFill>
                          <a:schemeClr val="accent1">
                            <a:lumMod val="50000"/>
                          </a:schemeClr>
                        </a:solidFill>
                        <a:latin typeface="Cambria Math" panose="02040503050406030204" pitchFamily="18" charset="0"/>
                      </a:rPr>
                      <m:t>−2</m:t>
                    </m:r>
                    <m:r>
                      <a:rPr lang="en-GB" sz="2200" i="1">
                        <a:solidFill>
                          <a:schemeClr val="accent1">
                            <a:lumMod val="50000"/>
                          </a:schemeClr>
                        </a:solidFill>
                        <a:latin typeface="Cambria Math" panose="02040503050406030204" pitchFamily="18" charset="0"/>
                      </a:rPr>
                      <m:t>𝑏</m:t>
                    </m:r>
                    <m:sSub>
                      <m:sSubPr>
                        <m:ctrlPr>
                          <a:rPr lang="en-GB" sz="2200" i="1" smtClean="0">
                            <a:solidFill>
                              <a:schemeClr val="accent1">
                                <a:lumMod val="50000"/>
                              </a:schemeClr>
                            </a:solidFill>
                            <a:latin typeface="Cambria Math" panose="02040503050406030204" pitchFamily="18" charset="0"/>
                          </a:rPr>
                        </m:ctrlPr>
                      </m:sSubPr>
                      <m:e>
                        <m:r>
                          <a:rPr lang="en-GB" sz="2200" b="0" i="1" smtClean="0">
                            <a:solidFill>
                              <a:schemeClr val="accent1">
                                <a:lumMod val="50000"/>
                              </a:schemeClr>
                            </a:solidFill>
                            <a:latin typeface="Cambria Math" panose="02040503050406030204" pitchFamily="18" charset="0"/>
                          </a:rPr>
                          <m:t>𝑡</m:t>
                        </m:r>
                      </m:e>
                      <m:sub>
                        <m:r>
                          <m:rPr>
                            <m:sty m:val="p"/>
                          </m:rPr>
                          <a:rPr lang="en-GB" sz="2200" b="0" i="0" smtClean="0">
                            <a:solidFill>
                              <a:schemeClr val="accent1">
                                <a:lumMod val="50000"/>
                              </a:schemeClr>
                            </a:solidFill>
                            <a:latin typeface="Cambria Math" panose="02040503050406030204" pitchFamily="18" charset="0"/>
                          </a:rPr>
                          <m:t>f</m:t>
                        </m:r>
                      </m:sub>
                    </m:sSub>
                    <m:r>
                      <a:rPr lang="en-GB" sz="2200" i="0">
                        <a:solidFill>
                          <a:schemeClr val="accent1">
                            <a:lumMod val="50000"/>
                          </a:schemeClr>
                        </a:solidFill>
                        <a:latin typeface="Cambria Math" panose="02040503050406030204" pitchFamily="18" charset="0"/>
                      </a:rPr>
                      <m:t>+(</m:t>
                    </m:r>
                    <m:sSub>
                      <m:sSubPr>
                        <m:ctrlPr>
                          <a:rPr lang="en-GB" sz="2200" i="1">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𝑡</m:t>
                        </m:r>
                      </m:e>
                      <m:sub>
                        <m:r>
                          <m:rPr>
                            <m:sty m:val="p"/>
                          </m:rPr>
                          <a:rPr lang="en-GB" sz="2200" b="0" i="0" smtClean="0">
                            <a:solidFill>
                              <a:schemeClr val="accent1">
                                <a:lumMod val="50000"/>
                              </a:schemeClr>
                            </a:solidFill>
                            <a:latin typeface="Cambria Math" panose="02040503050406030204" pitchFamily="18" charset="0"/>
                          </a:rPr>
                          <m:t>w</m:t>
                        </m:r>
                      </m:sub>
                    </m:sSub>
                    <m:r>
                      <a:rPr lang="en-GB" sz="2200" i="0">
                        <a:solidFill>
                          <a:schemeClr val="accent1">
                            <a:lumMod val="50000"/>
                          </a:schemeClr>
                        </a:solidFill>
                        <a:latin typeface="Cambria Math" panose="02040503050406030204" pitchFamily="18" charset="0"/>
                      </a:rPr>
                      <m:t>+</m:t>
                    </m:r>
                    <m:r>
                      <a:rPr lang="fr-BE" sz="2200" b="0" i="1" smtClean="0">
                        <a:solidFill>
                          <a:schemeClr val="accent1">
                            <a:lumMod val="50000"/>
                          </a:schemeClr>
                        </a:solidFill>
                        <a:latin typeface="Cambria Math" panose="02040503050406030204" pitchFamily="18" charset="0"/>
                      </a:rPr>
                      <m:t>2</m:t>
                    </m:r>
                    <m:r>
                      <a:rPr lang="en-GB" sz="2200" i="1">
                        <a:solidFill>
                          <a:schemeClr val="accent1">
                            <a:lumMod val="50000"/>
                          </a:schemeClr>
                        </a:solidFill>
                        <a:latin typeface="Cambria Math" panose="02040503050406030204" pitchFamily="18" charset="0"/>
                      </a:rPr>
                      <m:t>𝑟</m:t>
                    </m:r>
                    <m:r>
                      <a:rPr lang="en-GB" sz="2200" i="0">
                        <a:solidFill>
                          <a:schemeClr val="accent1">
                            <a:lumMod val="50000"/>
                          </a:schemeClr>
                        </a:solidFill>
                        <a:latin typeface="Cambria Math" panose="02040503050406030204" pitchFamily="18" charset="0"/>
                      </a:rPr>
                      <m:t>)</m:t>
                    </m:r>
                    <m:r>
                      <m:rPr>
                        <m:nor/>
                      </m:rPr>
                      <a:rPr lang="en-GB" sz="2200" i="1">
                        <a:solidFill>
                          <a:schemeClr val="accent1">
                            <a:lumMod val="50000"/>
                          </a:schemeClr>
                        </a:solidFill>
                        <a:latin typeface="Cambria Math" panose="02040503050406030204" pitchFamily="18" charset="0"/>
                      </a:rPr>
                      <m:t> </m:t>
                    </m:r>
                    <m:sSub>
                      <m:sSubPr>
                        <m:ctrlPr>
                          <a:rPr lang="en-GB" sz="2200" i="1">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𝑡</m:t>
                        </m:r>
                      </m:e>
                      <m:sub>
                        <m:r>
                          <m:rPr>
                            <m:sty m:val="p"/>
                          </m:rPr>
                          <a:rPr lang="en-GB" sz="2200" i="0">
                            <a:solidFill>
                              <a:schemeClr val="accent1">
                                <a:lumMod val="50000"/>
                              </a:schemeClr>
                            </a:solidFill>
                            <a:latin typeface="Cambria Math" panose="02040503050406030204" pitchFamily="18" charset="0"/>
                          </a:rPr>
                          <m:t>f</m:t>
                        </m:r>
                      </m:sub>
                    </m:sSub>
                  </m:oMath>
                </a14:m>
                <a:r>
                  <a:rPr lang="en-GB" sz="2200" dirty="0" smtClean="0"/>
                  <a:t> </a:t>
                </a:r>
              </a:p>
              <a:p>
                <a:pPr algn="ctr"/>
                <a:r>
                  <a:rPr lang="en-GB" sz="2200" dirty="0" smtClean="0">
                    <a:solidFill>
                      <a:schemeClr val="accent1">
                        <a:lumMod val="50000"/>
                      </a:schemeClr>
                    </a:solidFill>
                  </a:rPr>
                  <a:t>but</a:t>
                </a:r>
                <a:r>
                  <a:rPr lang="en-GB" sz="2200" dirty="0" smtClean="0"/>
                  <a:t> </a:t>
                </a:r>
                <a14:m>
                  <m:oMath xmlns:m="http://schemas.openxmlformats.org/officeDocument/2006/math">
                    <m:r>
                      <a:rPr lang="en-GB" sz="2200" i="1" smtClean="0">
                        <a:solidFill>
                          <a:schemeClr val="accent1">
                            <a:lumMod val="50000"/>
                          </a:schemeClr>
                        </a:solidFill>
                        <a:latin typeface="Cambria Math" panose="02040503050406030204" pitchFamily="18" charset="0"/>
                        <a:ea typeface="Cambria Math" panose="02040503050406030204" pitchFamily="18" charset="0"/>
                      </a:rPr>
                      <m:t>≥</m:t>
                    </m:r>
                    <m:r>
                      <a:rPr lang="en-GB" sz="2200" i="1">
                        <a:solidFill>
                          <a:schemeClr val="accent1">
                            <a:lumMod val="50000"/>
                          </a:schemeClr>
                        </a:solidFill>
                        <a:latin typeface="Cambria Math" panose="02040503050406030204" pitchFamily="18" charset="0"/>
                      </a:rPr>
                      <m:t>𝜂</m:t>
                    </m:r>
                    <m:sSub>
                      <m:sSubPr>
                        <m:ctrlPr>
                          <a:rPr lang="en-GB" sz="2200" i="1">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h</m:t>
                        </m:r>
                      </m:e>
                      <m:sub>
                        <m:r>
                          <m:rPr>
                            <m:sty m:val="p"/>
                          </m:rPr>
                          <a:rPr lang="en-GB" sz="2200">
                            <a:solidFill>
                              <a:schemeClr val="accent1">
                                <a:lumMod val="50000"/>
                              </a:schemeClr>
                            </a:solidFill>
                            <a:latin typeface="Cambria Math" panose="02040503050406030204" pitchFamily="18" charset="0"/>
                          </a:rPr>
                          <m:t>w</m:t>
                        </m:r>
                      </m:sub>
                    </m:sSub>
                    <m:sSub>
                      <m:sSubPr>
                        <m:ctrlPr>
                          <a:rPr lang="en-GB" sz="2200" i="1">
                            <a:solidFill>
                              <a:schemeClr val="accent1">
                                <a:lumMod val="50000"/>
                              </a:schemeClr>
                            </a:solidFill>
                            <a:latin typeface="Cambria Math" panose="02040503050406030204" pitchFamily="18" charset="0"/>
                          </a:rPr>
                        </m:ctrlPr>
                      </m:sSubPr>
                      <m:e>
                        <m:r>
                          <a:rPr lang="en-GB" sz="2200" i="1">
                            <a:solidFill>
                              <a:schemeClr val="accent1">
                                <a:lumMod val="50000"/>
                              </a:schemeClr>
                            </a:solidFill>
                            <a:latin typeface="Cambria Math" panose="02040503050406030204" pitchFamily="18" charset="0"/>
                          </a:rPr>
                          <m:t>𝑡</m:t>
                        </m:r>
                      </m:e>
                      <m:sub>
                        <m:r>
                          <m:rPr>
                            <m:sty m:val="p"/>
                          </m:rPr>
                          <a:rPr lang="en-GB" sz="2200">
                            <a:solidFill>
                              <a:schemeClr val="accent1">
                                <a:lumMod val="50000"/>
                              </a:schemeClr>
                            </a:solidFill>
                            <a:latin typeface="Cambria Math" panose="02040503050406030204" pitchFamily="18" charset="0"/>
                          </a:rPr>
                          <m:t>w</m:t>
                        </m:r>
                      </m:sub>
                    </m:sSub>
                  </m:oMath>
                </a14:m>
                <a:endParaRPr lang="en-GB" sz="2200" dirty="0"/>
              </a:p>
            </p:txBody>
          </p:sp>
        </mc:Choice>
        <mc:Fallback xmlns="">
          <p:sp>
            <p:nvSpPr>
              <p:cNvPr id="28" name="Rectangle 4"/>
              <p:cNvSpPr>
                <a:spLocks noRot="1" noChangeAspect="1" noMove="1" noResize="1" noEditPoints="1" noAdjustHandles="1" noChangeArrowheads="1" noChangeShapeType="1" noTextEdit="1"/>
              </p:cNvSpPr>
              <p:nvPr/>
            </p:nvSpPr>
            <p:spPr>
              <a:xfrm>
                <a:off x="5051047" y="4567373"/>
                <a:ext cx="3680110" cy="769441"/>
              </a:xfrm>
              <a:prstGeom prst="rect">
                <a:avLst/>
              </a:prstGeom>
              <a:blipFill rotWithShape="0">
                <a:blip r:embed="rId4"/>
                <a:stretch>
                  <a:fillRect b="-1587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9" name="Rectangle 31"/>
              <p:cNvSpPr/>
              <p:nvPr/>
            </p:nvSpPr>
            <p:spPr>
              <a:xfrm>
                <a:off x="833344" y="5518982"/>
                <a:ext cx="343414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accent1">
                        <a:lumMod val="50000"/>
                      </a:schemeClr>
                    </a:solidFill>
                  </a:rPr>
                  <a:t>EN 1993-1-4 </a:t>
                </a:r>
                <a:r>
                  <a:rPr lang="fr-FR" dirty="0" err="1" smtClean="0">
                    <a:solidFill>
                      <a:schemeClr val="accent1">
                        <a:lumMod val="50000"/>
                      </a:schemeClr>
                    </a:solidFill>
                  </a:rPr>
                  <a:t>recommends</a:t>
                </a:r>
                <a:r>
                  <a:rPr lang="fr-FR" dirty="0" smtClean="0">
                    <a:solidFill>
                      <a:schemeClr val="accent1">
                        <a:lumMod val="50000"/>
                      </a:schemeClr>
                    </a:solidFill>
                  </a:rPr>
                  <a:t> </a:t>
                </a:r>
                <a14:m>
                  <m:oMath xmlns:m="http://schemas.openxmlformats.org/officeDocument/2006/math">
                    <m:r>
                      <a:rPr lang="en-GB" i="1">
                        <a:solidFill>
                          <a:schemeClr val="accent1">
                            <a:lumMod val="50000"/>
                          </a:schemeClr>
                        </a:solidFill>
                        <a:latin typeface="Cambria Math" panose="02040503050406030204" pitchFamily="18" charset="0"/>
                      </a:rPr>
                      <m:t>𝜂</m:t>
                    </m:r>
                  </m:oMath>
                </a14:m>
                <a:r>
                  <a:rPr lang="fr-FR" dirty="0" smtClean="0">
                    <a:solidFill>
                      <a:schemeClr val="accent1">
                        <a:lumMod val="50000"/>
                      </a:schemeClr>
                    </a:solidFill>
                  </a:rPr>
                  <a:t> = 1,20</a:t>
                </a:r>
                <a:endParaRPr lang="fr-FR" dirty="0">
                  <a:solidFill>
                    <a:schemeClr val="accent1">
                      <a:lumMod val="50000"/>
                    </a:schemeClr>
                  </a:solidFill>
                </a:endParaRPr>
              </a:p>
            </p:txBody>
          </p:sp>
        </mc:Choice>
        <mc:Fallback xmlns="">
          <p:sp>
            <p:nvSpPr>
              <p:cNvPr id="29" name="Rectangle 31"/>
              <p:cNvSpPr>
                <a:spLocks noRot="1" noChangeAspect="1" noMove="1" noResize="1" noEditPoints="1" noAdjustHandles="1" noChangeArrowheads="1" noChangeShapeType="1" noTextEdit="1"/>
              </p:cNvSpPr>
              <p:nvPr/>
            </p:nvSpPr>
            <p:spPr>
              <a:xfrm>
                <a:off x="833344" y="5518982"/>
                <a:ext cx="3434145" cy="369332"/>
              </a:xfrm>
              <a:prstGeom prst="rect">
                <a:avLst/>
              </a:prstGeom>
              <a:blipFill rotWithShape="0">
                <a:blip r:embed="rId5"/>
                <a:stretch>
                  <a:fillRect l="-1599" t="-8197" r="-355" b="-24590"/>
                </a:stretch>
              </a:blipFill>
            </p:spPr>
            <p:txBody>
              <a:bodyPr/>
              <a:lstStyle/>
              <a:p>
                <a:r>
                  <a:rPr lang="nl-BE">
                    <a:noFill/>
                  </a:rPr>
                  <a:t> </a:t>
                </a:r>
              </a:p>
            </p:txBody>
          </p:sp>
        </mc:Fallback>
      </mc:AlternateContent>
    </p:spTree>
    <p:extLst>
      <p:ext uri="{BB962C8B-B14F-4D97-AF65-F5344CB8AC3E}">
        <p14:creationId xmlns:p14="http://schemas.microsoft.com/office/powerpoint/2010/main" val="1472719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of </a:t>
            </a:r>
            <a:r>
              <a:rPr lang="en-GB" dirty="0" smtClean="0"/>
              <a:t>Columns </a:t>
            </a:r>
            <a:r>
              <a:rPr lang="en-GB" dirty="0"/>
              <a:t>&amp; </a:t>
            </a:r>
            <a:r>
              <a:rPr lang="en-GB" dirty="0" smtClean="0"/>
              <a:t>Beams </a:t>
            </a:r>
            <a:endParaRPr lang="en-GB" dirty="0"/>
          </a:p>
        </p:txBody>
      </p:sp>
      <p:sp>
        <p:nvSpPr>
          <p:cNvPr id="7" name="Tijdelijke aanduiding voor inhoud 6"/>
          <p:cNvSpPr>
            <a:spLocks noGrp="1"/>
          </p:cNvSpPr>
          <p:nvPr>
            <p:ph idx="1"/>
          </p:nvPr>
        </p:nvSpPr>
        <p:spPr>
          <a:xfrm>
            <a:off x="525992" y="1190624"/>
            <a:ext cx="6276252" cy="4829175"/>
          </a:xfrm>
        </p:spPr>
        <p:txBody>
          <a:bodyPr/>
          <a:lstStyle/>
          <a:p>
            <a:pPr marL="0" indent="0">
              <a:buNone/>
            </a:pPr>
            <a:r>
              <a:rPr lang="en-GB" sz="2400" dirty="0"/>
              <a:t>In </a:t>
            </a:r>
            <a:r>
              <a:rPr lang="en-GB" sz="2400" b="1" dirty="0"/>
              <a:t>compression</a:t>
            </a:r>
            <a:r>
              <a:rPr lang="en-GB" sz="2400" dirty="0"/>
              <a:t>, because of the global dimension of the </a:t>
            </a:r>
            <a:r>
              <a:rPr lang="en-GB" sz="2400" b="1" dirty="0"/>
              <a:t>column</a:t>
            </a:r>
            <a:r>
              <a:rPr lang="en-GB" sz="2400" dirty="0"/>
              <a:t>, the behaviour is affected by instability phenomena. Those instabilities often take the form of </a:t>
            </a:r>
            <a:r>
              <a:rPr lang="en-GB" sz="2400" b="1" dirty="0"/>
              <a:t>GLOBAL </a:t>
            </a:r>
            <a:r>
              <a:rPr lang="en-GB" sz="2400" dirty="0"/>
              <a:t>lateral </a:t>
            </a:r>
            <a:r>
              <a:rPr lang="en-GB" sz="2400" b="1" dirty="0"/>
              <a:t>buckling</a:t>
            </a:r>
            <a:r>
              <a:rPr lang="en-GB" sz="2400" dirty="0"/>
              <a:t> about the weak axis. </a:t>
            </a:r>
          </a:p>
          <a:p>
            <a:pPr>
              <a:buFont typeface="Calibri" panose="020F0502020204030204" pitchFamily="34" charset="0"/>
              <a:buChar char="‒"/>
            </a:pPr>
            <a:endParaRPr lang="fr-FR" sz="2400" dirty="0" smtClean="0"/>
          </a:p>
          <a:p>
            <a:pPr marL="0" indent="0">
              <a:buNone/>
            </a:pPr>
            <a:endParaRPr lang="fr-FR" sz="2400" dirty="0"/>
          </a:p>
        </p:txBody>
      </p:sp>
      <p:pic>
        <p:nvPicPr>
          <p:cNvPr id="9" name="Image 10"/>
          <p:cNvPicPr>
            <a:picLocks noChangeAspect="1"/>
          </p:cNvPicPr>
          <p:nvPr/>
        </p:nvPicPr>
        <p:blipFill>
          <a:blip r:embed="rId3"/>
          <a:srcRect r="43953" b="4837"/>
          <a:stretch>
            <a:fillRect/>
          </a:stretch>
        </p:blipFill>
        <p:spPr>
          <a:xfrm>
            <a:off x="7016351" y="1190624"/>
            <a:ext cx="1831316" cy="4909093"/>
          </a:xfrm>
          <a:prstGeom prst="rect">
            <a:avLst/>
          </a:prstGeom>
        </p:spPr>
      </p:pic>
      <p:pic>
        <p:nvPicPr>
          <p:cNvPr id="10" name="Image 9" descr="DSCF0046.JPG"/>
          <p:cNvPicPr>
            <a:picLocks noChangeAspect="1"/>
          </p:cNvPicPr>
          <p:nvPr/>
        </p:nvPicPr>
        <p:blipFill>
          <a:blip r:embed="rId4"/>
          <a:stretch>
            <a:fillRect/>
          </a:stretch>
        </p:blipFill>
        <p:spPr>
          <a:xfrm>
            <a:off x="3033830" y="3193117"/>
            <a:ext cx="3875468" cy="2906600"/>
          </a:xfrm>
          <a:prstGeom prst="rect">
            <a:avLst/>
          </a:prstGeom>
        </p:spPr>
      </p:pic>
    </p:spTree>
    <p:extLst>
      <p:ext uri="{BB962C8B-B14F-4D97-AF65-F5344CB8AC3E}">
        <p14:creationId xmlns:p14="http://schemas.microsoft.com/office/powerpoint/2010/main" val="4251064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of Columns &amp; Beams </a:t>
            </a:r>
          </a:p>
        </p:txBody>
      </p:sp>
      <p:sp>
        <p:nvSpPr>
          <p:cNvPr id="7" name="Tijdelijke aanduiding voor inhoud 6"/>
          <p:cNvSpPr>
            <a:spLocks noGrp="1"/>
          </p:cNvSpPr>
          <p:nvPr>
            <p:ph idx="1"/>
          </p:nvPr>
        </p:nvSpPr>
        <p:spPr/>
        <p:txBody>
          <a:bodyPr/>
          <a:lstStyle/>
          <a:p>
            <a:pPr marL="0" indent="0">
              <a:buNone/>
            </a:pPr>
            <a:r>
              <a:rPr lang="fr-FR" sz="2400" dirty="0" err="1"/>
              <a:t>Properties</a:t>
            </a:r>
            <a:r>
              <a:rPr lang="fr-FR" sz="2400" dirty="0"/>
              <a:t> of the cross-section: </a:t>
            </a:r>
          </a:p>
          <a:p>
            <a:pPr>
              <a:buFont typeface="Calibri" panose="020F0502020204030204" pitchFamily="34" charset="0"/>
              <a:buChar char="‒"/>
            </a:pPr>
            <a:r>
              <a:rPr lang="en-US" sz="2400" dirty="0" smtClean="0"/>
              <a:t>“</a:t>
            </a:r>
            <a:r>
              <a:rPr lang="en-US" sz="2400" dirty="0" err="1" smtClean="0"/>
              <a:t>i</a:t>
            </a:r>
            <a:r>
              <a:rPr lang="en-US" sz="2400" dirty="0" smtClean="0"/>
              <a:t>” </a:t>
            </a:r>
            <a:r>
              <a:rPr lang="en-US" sz="2400" dirty="0"/>
              <a:t>radius of gyration which to the </a:t>
            </a:r>
            <a:r>
              <a:rPr lang="en-US" sz="2400" b="1" dirty="0"/>
              <a:t>considered buckling plane</a:t>
            </a:r>
            <a:r>
              <a:rPr lang="en-US" sz="2400" dirty="0"/>
              <a:t>, it has the dimension of a length [m</a:t>
            </a:r>
            <a:r>
              <a:rPr lang="en-US" sz="2400" dirty="0" smtClean="0"/>
              <a:t>].</a:t>
            </a:r>
          </a:p>
          <a:p>
            <a:pPr>
              <a:buFont typeface="Calibri" panose="020F0502020204030204" pitchFamily="34" charset="0"/>
              <a:buChar char="‒"/>
            </a:pPr>
            <a:endParaRPr lang="en-US" sz="2400" dirty="0"/>
          </a:p>
          <a:p>
            <a:pPr>
              <a:buFont typeface="Calibri" panose="020F0502020204030204" pitchFamily="34" charset="0"/>
              <a:buChar char="‒"/>
            </a:pPr>
            <a:endParaRPr lang="en-US" sz="2400" dirty="0" smtClean="0"/>
          </a:p>
          <a:p>
            <a:pPr>
              <a:buFont typeface="Calibri" panose="020F0502020204030204" pitchFamily="34" charset="0"/>
              <a:buChar char="‒"/>
            </a:pPr>
            <a:r>
              <a:rPr lang="en-US" sz="2400" b="1" dirty="0" smtClean="0"/>
              <a:t>Member </a:t>
            </a:r>
            <a:r>
              <a:rPr lang="en-US" sz="2400" b="1" dirty="0"/>
              <a:t>slenderness </a:t>
            </a:r>
            <a:r>
              <a:rPr lang="en-US" sz="2400" dirty="0" smtClean="0"/>
              <a:t>as</a:t>
            </a:r>
          </a:p>
          <a:p>
            <a:pPr>
              <a:buFont typeface="Calibri" panose="020F0502020204030204" pitchFamily="34" charset="0"/>
              <a:buChar char="‒"/>
            </a:pPr>
            <a:endParaRPr lang="en-US" sz="2400" dirty="0"/>
          </a:p>
          <a:p>
            <a:pPr>
              <a:buFont typeface="Calibri" panose="020F0502020204030204" pitchFamily="34" charset="0"/>
              <a:buChar char="‒"/>
            </a:pPr>
            <a:endParaRPr lang="en-US" sz="2400" dirty="0" smtClean="0"/>
          </a:p>
          <a:p>
            <a:pPr marL="0" indent="0">
              <a:buNone/>
            </a:pPr>
            <a:r>
              <a:rPr lang="en-US" sz="2400" dirty="0" smtClean="0"/>
              <a:t>   So that: </a:t>
            </a:r>
          </a:p>
          <a:p>
            <a:pPr marL="0" indent="0">
              <a:buNone/>
            </a:pPr>
            <a:endParaRPr lang="en-US" sz="2400" dirty="0"/>
          </a:p>
          <a:p>
            <a:pPr>
              <a:buFont typeface="Calibri" panose="020F0502020204030204" pitchFamily="34" charset="0"/>
              <a:buChar char="‒"/>
            </a:pPr>
            <a:endParaRPr lang="en-US" sz="2400" dirty="0" smtClean="0"/>
          </a:p>
          <a:p>
            <a:pPr>
              <a:buFont typeface="Calibri" panose="020F0502020204030204" pitchFamily="34" charset="0"/>
              <a:buChar char="‒"/>
            </a:pPr>
            <a:endParaRPr lang="en-US" sz="2400" dirty="0" smtClean="0"/>
          </a:p>
          <a:p>
            <a:pPr>
              <a:buFont typeface="Calibri" panose="020F0502020204030204" pitchFamily="34" charset="0"/>
              <a:buChar char="‒"/>
            </a:pPr>
            <a:endParaRPr lang="fr-FR" sz="2400" dirty="0" smtClean="0"/>
          </a:p>
          <a:p>
            <a:pPr marL="0" indent="0">
              <a:buNone/>
            </a:pPr>
            <a:endParaRPr lang="fr-FR" sz="2400" dirty="0"/>
          </a:p>
        </p:txBody>
      </p:sp>
      <mc:AlternateContent xmlns:mc="http://schemas.openxmlformats.org/markup-compatibility/2006" xmlns:a14="http://schemas.microsoft.com/office/drawing/2010/main">
        <mc:Choice Requires="a14">
          <p:sp>
            <p:nvSpPr>
              <p:cNvPr id="3" name="Tekstvak 2"/>
              <p:cNvSpPr txBox="1"/>
              <p:nvPr/>
            </p:nvSpPr>
            <p:spPr>
              <a:xfrm>
                <a:off x="4110078" y="2509024"/>
                <a:ext cx="923843"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nl-BE" sz="2400" i="1" smtClean="0">
                              <a:solidFill>
                                <a:schemeClr val="accent1">
                                  <a:lumMod val="50000"/>
                                </a:schemeClr>
                              </a:solidFill>
                              <a:latin typeface="Cambria Math" panose="02040503050406030204" pitchFamily="18" charset="0"/>
                            </a:rPr>
                          </m:ctrlPr>
                        </m:sSupPr>
                        <m:e>
                          <m:r>
                            <a:rPr lang="fr-BE" sz="2400" b="0" i="1" smtClean="0">
                              <a:solidFill>
                                <a:schemeClr val="accent1">
                                  <a:lumMod val="50000"/>
                                </a:schemeClr>
                              </a:solidFill>
                              <a:latin typeface="Cambria Math" panose="02040503050406030204" pitchFamily="18" charset="0"/>
                            </a:rPr>
                            <m:t>𝑖</m:t>
                          </m:r>
                        </m:e>
                        <m:sup>
                          <m:r>
                            <a:rPr lang="fr-BE" sz="2400" b="0" i="1" smtClean="0">
                              <a:solidFill>
                                <a:schemeClr val="accent1">
                                  <a:lumMod val="50000"/>
                                </a:schemeClr>
                              </a:solidFill>
                              <a:latin typeface="Cambria Math" panose="02040503050406030204" pitchFamily="18" charset="0"/>
                            </a:rPr>
                            <m:t>2</m:t>
                          </m:r>
                        </m:sup>
                      </m:sSup>
                      <m:r>
                        <a:rPr lang="fr-BE" sz="2400" b="0" i="1" smtClean="0">
                          <a:solidFill>
                            <a:schemeClr val="accent1">
                              <a:lumMod val="50000"/>
                            </a:schemeClr>
                          </a:solidFill>
                          <a:latin typeface="Cambria Math" panose="02040503050406030204" pitchFamily="18" charset="0"/>
                        </a:rPr>
                        <m:t>=</m:t>
                      </m:r>
                      <m:f>
                        <m:fPr>
                          <m:ctrlPr>
                            <a:rPr lang="fr-BE" sz="2400" b="0" i="1" smtClean="0">
                              <a:solidFill>
                                <a:schemeClr val="accent1">
                                  <a:lumMod val="50000"/>
                                </a:schemeClr>
                              </a:solidFill>
                              <a:latin typeface="Cambria Math" panose="02040503050406030204" pitchFamily="18" charset="0"/>
                            </a:rPr>
                          </m:ctrlPr>
                        </m:fPr>
                        <m:num>
                          <m:r>
                            <a:rPr lang="fr-BE" sz="2400" b="0" i="1" smtClean="0">
                              <a:solidFill>
                                <a:schemeClr val="accent1">
                                  <a:lumMod val="50000"/>
                                </a:schemeClr>
                              </a:solidFill>
                              <a:latin typeface="Cambria Math" panose="02040503050406030204" pitchFamily="18" charset="0"/>
                            </a:rPr>
                            <m:t>𝐼</m:t>
                          </m:r>
                        </m:num>
                        <m:den>
                          <m:r>
                            <a:rPr lang="fr-BE" sz="2400" b="0" i="1" smtClean="0">
                              <a:solidFill>
                                <a:schemeClr val="accent1">
                                  <a:lumMod val="50000"/>
                                </a:schemeClr>
                              </a:solidFill>
                              <a:latin typeface="Cambria Math" panose="02040503050406030204" pitchFamily="18" charset="0"/>
                            </a:rPr>
                            <m:t>𝐴</m:t>
                          </m:r>
                        </m:den>
                      </m:f>
                    </m:oMath>
                  </m:oMathPara>
                </a14:m>
                <a:endParaRPr lang="nl-BE" sz="2400" dirty="0">
                  <a:solidFill>
                    <a:schemeClr val="accent1">
                      <a:lumMod val="50000"/>
                    </a:schemeClr>
                  </a:solidFill>
                </a:endParaRPr>
              </a:p>
            </p:txBody>
          </p:sp>
        </mc:Choice>
        <mc:Fallback xmlns="">
          <p:sp>
            <p:nvSpPr>
              <p:cNvPr id="3" name="Tekstvak 2"/>
              <p:cNvSpPr txBox="1">
                <a:spLocks noRot="1" noChangeAspect="1" noMove="1" noResize="1" noEditPoints="1" noAdjustHandles="1" noChangeArrowheads="1" noChangeShapeType="1" noTextEdit="1"/>
              </p:cNvSpPr>
              <p:nvPr/>
            </p:nvSpPr>
            <p:spPr>
              <a:xfrm>
                <a:off x="4110078" y="2509024"/>
                <a:ext cx="923843" cy="689035"/>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9" name="Tekstvak 8"/>
              <p:cNvSpPr txBox="1"/>
              <p:nvPr/>
            </p:nvSpPr>
            <p:spPr>
              <a:xfrm>
                <a:off x="2344469" y="3713580"/>
                <a:ext cx="1035605"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solidFill>
                            <a:schemeClr val="accent1">
                              <a:lumMod val="50000"/>
                            </a:schemeClr>
                          </a:solidFill>
                          <a:latin typeface="Cambria Math" panose="02040503050406030204" pitchFamily="18" charset="0"/>
                        </a:rPr>
                        <m:t>λ</m:t>
                      </m:r>
                      <m:r>
                        <a:rPr lang="fr-BE" sz="2400" b="0" i="1" smtClean="0">
                          <a:solidFill>
                            <a:schemeClr val="accent1">
                              <a:lumMod val="50000"/>
                            </a:schemeClr>
                          </a:solidFill>
                          <a:latin typeface="Cambria Math" panose="02040503050406030204" pitchFamily="18" charset="0"/>
                        </a:rPr>
                        <m:t>=</m:t>
                      </m:r>
                      <m:f>
                        <m:fPr>
                          <m:ctrlPr>
                            <a:rPr lang="fr-BE" sz="2400" b="0" i="1" smtClean="0">
                              <a:solidFill>
                                <a:schemeClr val="accent1">
                                  <a:lumMod val="50000"/>
                                </a:schemeClr>
                              </a:solidFill>
                              <a:latin typeface="Cambria Math" panose="02040503050406030204" pitchFamily="18" charset="0"/>
                            </a:rPr>
                          </m:ctrlPr>
                        </m:fPr>
                        <m:num>
                          <m:sSub>
                            <m:sSubPr>
                              <m:ctrlPr>
                                <a:rPr lang="fr-BE" sz="2400" b="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𝐿</m:t>
                              </m:r>
                            </m:e>
                            <m:sub>
                              <m:r>
                                <a:rPr lang="fr-BE" sz="2400" b="0" i="1" smtClean="0">
                                  <a:solidFill>
                                    <a:schemeClr val="accent1">
                                      <a:lumMod val="50000"/>
                                    </a:schemeClr>
                                  </a:solidFill>
                                  <a:latin typeface="Cambria Math" panose="02040503050406030204" pitchFamily="18" charset="0"/>
                                </a:rPr>
                                <m:t>𝑐𝑟</m:t>
                              </m:r>
                            </m:sub>
                          </m:sSub>
                        </m:num>
                        <m:den>
                          <m:r>
                            <a:rPr lang="fr-BE" sz="2400" b="0" i="1" smtClean="0">
                              <a:solidFill>
                                <a:schemeClr val="accent1">
                                  <a:lumMod val="50000"/>
                                </a:schemeClr>
                              </a:solidFill>
                              <a:latin typeface="Cambria Math" panose="02040503050406030204" pitchFamily="18" charset="0"/>
                            </a:rPr>
                            <m:t>𝑖</m:t>
                          </m:r>
                        </m:den>
                      </m:f>
                    </m:oMath>
                  </m:oMathPara>
                </a14:m>
                <a:endParaRPr lang="nl-BE" sz="2400" dirty="0">
                  <a:solidFill>
                    <a:schemeClr val="accent1">
                      <a:lumMod val="50000"/>
                    </a:schemeClr>
                  </a:solidFill>
                </a:endParaRPr>
              </a:p>
            </p:txBody>
          </p:sp>
        </mc:Choice>
        <mc:Fallback xmlns="">
          <p:sp>
            <p:nvSpPr>
              <p:cNvPr id="9" name="Tekstvak 8"/>
              <p:cNvSpPr txBox="1">
                <a:spLocks noRot="1" noChangeAspect="1" noMove="1" noResize="1" noEditPoints="1" noAdjustHandles="1" noChangeArrowheads="1" noChangeShapeType="1" noTextEdit="1"/>
              </p:cNvSpPr>
              <p:nvPr/>
            </p:nvSpPr>
            <p:spPr>
              <a:xfrm>
                <a:off x="2344469" y="3713580"/>
                <a:ext cx="1035605" cy="689035"/>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0" name="Tekstvak 9"/>
              <p:cNvSpPr txBox="1"/>
              <p:nvPr/>
            </p:nvSpPr>
            <p:spPr>
              <a:xfrm>
                <a:off x="4537825" y="3741920"/>
                <a:ext cx="1321452" cy="632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solidFill>
                            <a:schemeClr val="accent1">
                              <a:lumMod val="50000"/>
                            </a:schemeClr>
                          </a:solidFill>
                          <a:latin typeface="Cambria Math" panose="02040503050406030204" pitchFamily="18" charset="0"/>
                        </a:rPr>
                        <m:t>λ</m:t>
                      </m:r>
                      <m:r>
                        <a:rPr lang="fr-BE" sz="2400" b="0" i="1" smtClean="0">
                          <a:solidFill>
                            <a:schemeClr val="accent1">
                              <a:lumMod val="50000"/>
                            </a:schemeClr>
                          </a:solidFill>
                          <a:latin typeface="Cambria Math" panose="02040503050406030204" pitchFamily="18" charset="0"/>
                          <a:ea typeface="Cambria Math" panose="02040503050406030204" pitchFamily="18" charset="0"/>
                        </a:rPr>
                        <m:t>≠</m:t>
                      </m:r>
                      <m:f>
                        <m:fPr>
                          <m:ctrlPr>
                            <a:rPr lang="fr-BE" sz="2400" b="0" i="1" smtClean="0">
                              <a:solidFill>
                                <a:schemeClr val="accent1">
                                  <a:lumMod val="50000"/>
                                </a:schemeClr>
                              </a:solidFill>
                              <a:latin typeface="Cambria Math" panose="02040503050406030204" pitchFamily="18" charset="0"/>
                              <a:ea typeface="Cambria Math" panose="02040503050406030204" pitchFamily="18" charset="0"/>
                            </a:rPr>
                          </m:ctrlPr>
                        </m:fPr>
                        <m:num>
                          <m:r>
                            <a:rPr lang="fr-BE" sz="2400" b="0" i="1" smtClean="0">
                              <a:solidFill>
                                <a:schemeClr val="accent1">
                                  <a:lumMod val="50000"/>
                                </a:schemeClr>
                              </a:solidFill>
                              <a:latin typeface="Cambria Math" panose="02040503050406030204" pitchFamily="18" charset="0"/>
                              <a:ea typeface="Cambria Math" panose="02040503050406030204" pitchFamily="18" charset="0"/>
                            </a:rPr>
                            <m:t>𝑐</m:t>
                          </m:r>
                        </m:num>
                        <m:den>
                          <m:r>
                            <a:rPr lang="fr-BE" sz="2400" b="0" i="1" smtClean="0">
                              <a:solidFill>
                                <a:schemeClr val="accent1">
                                  <a:lumMod val="50000"/>
                                </a:schemeClr>
                              </a:solidFill>
                              <a:latin typeface="Cambria Math" panose="02040503050406030204" pitchFamily="18" charset="0"/>
                              <a:ea typeface="Cambria Math" panose="02040503050406030204" pitchFamily="18" charset="0"/>
                            </a:rPr>
                            <m:t>𝑡</m:t>
                          </m:r>
                        </m:den>
                      </m:f>
                      <m:r>
                        <a:rPr lang="fr-BE" sz="2400" i="1">
                          <a:solidFill>
                            <a:schemeClr val="accent1">
                              <a:lumMod val="50000"/>
                            </a:schemeClr>
                          </a:solidFill>
                          <a:latin typeface="Cambria Math" panose="02040503050406030204" pitchFamily="18" charset="0"/>
                          <a:ea typeface="Cambria Math" panose="02040503050406030204" pitchFamily="18" charset="0"/>
                        </a:rPr>
                        <m:t>≠</m:t>
                      </m:r>
                      <m:acc>
                        <m:accPr>
                          <m:chr m:val="̅"/>
                          <m:ctrlPr>
                            <a:rPr lang="fr-BE" sz="2400" i="1" smtClean="0">
                              <a:solidFill>
                                <a:schemeClr val="accent1">
                                  <a:lumMod val="50000"/>
                                </a:schemeClr>
                              </a:solidFill>
                              <a:latin typeface="Cambria Math" panose="02040503050406030204" pitchFamily="18" charset="0"/>
                              <a:ea typeface="Cambria Math" panose="02040503050406030204" pitchFamily="18" charset="0"/>
                            </a:rPr>
                          </m:ctrlPr>
                        </m:accPr>
                        <m:e>
                          <m:r>
                            <m:rPr>
                              <m:sty m:val="p"/>
                            </m:rPr>
                            <a:rPr lang="el-GR" sz="2400" i="1" smtClean="0">
                              <a:solidFill>
                                <a:schemeClr val="accent1">
                                  <a:lumMod val="50000"/>
                                </a:schemeClr>
                              </a:solidFill>
                              <a:latin typeface="Cambria Math" panose="02040503050406030204" pitchFamily="18" charset="0"/>
                              <a:ea typeface="Cambria Math" panose="02040503050406030204" pitchFamily="18" charset="0"/>
                            </a:rPr>
                            <m:t>λ</m:t>
                          </m:r>
                        </m:e>
                      </m:acc>
                    </m:oMath>
                  </m:oMathPara>
                </a14:m>
                <a:endParaRPr lang="nl-BE" sz="2400" dirty="0">
                  <a:solidFill>
                    <a:schemeClr val="accent1">
                      <a:lumMod val="50000"/>
                    </a:schemeClr>
                  </a:solidFill>
                </a:endParaRPr>
              </a:p>
            </p:txBody>
          </p:sp>
        </mc:Choice>
        <mc:Fallback xmlns="">
          <p:sp>
            <p:nvSpPr>
              <p:cNvPr id="10" name="Tekstvak 9"/>
              <p:cNvSpPr txBox="1">
                <a:spLocks noRot="1" noChangeAspect="1" noMove="1" noResize="1" noEditPoints="1" noAdjustHandles="1" noChangeArrowheads="1" noChangeShapeType="1" noTextEdit="1"/>
              </p:cNvSpPr>
              <p:nvPr/>
            </p:nvSpPr>
            <p:spPr>
              <a:xfrm>
                <a:off x="4537825" y="3741920"/>
                <a:ext cx="1321452" cy="632353"/>
              </a:xfrm>
              <a:prstGeom prst="rect">
                <a:avLst/>
              </a:prstGeom>
              <a:blipFill rotWithShape="0">
                <a:blip r:embed="rId5"/>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1" name="Tekstvak 10"/>
              <p:cNvSpPr txBox="1"/>
              <p:nvPr/>
            </p:nvSpPr>
            <p:spPr>
              <a:xfrm>
                <a:off x="2344468" y="5103765"/>
                <a:ext cx="2279791" cy="738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schemeClr val="accent1">
                                  <a:lumMod val="50000"/>
                                </a:schemeClr>
                              </a:solidFill>
                              <a:latin typeface="Cambria Math" panose="02040503050406030204" pitchFamily="18" charset="0"/>
                            </a:rPr>
                          </m:ctrlPr>
                        </m:sSubPr>
                        <m:e>
                          <m:r>
                            <a:rPr lang="el-GR" sz="2400" i="1" smtClean="0">
                              <a:solidFill>
                                <a:schemeClr val="accent1">
                                  <a:lumMod val="50000"/>
                                </a:schemeClr>
                              </a:solidFill>
                              <a:latin typeface="Cambria Math" panose="02040503050406030204" pitchFamily="18" charset="0"/>
                              <a:ea typeface="Cambria Math" panose="02040503050406030204" pitchFamily="18" charset="0"/>
                            </a:rPr>
                            <m:t>𝜎</m:t>
                          </m:r>
                        </m:e>
                        <m:sub>
                          <m:r>
                            <a:rPr lang="fr-BE" sz="2400" b="0" i="1" smtClean="0">
                              <a:solidFill>
                                <a:schemeClr val="accent1">
                                  <a:lumMod val="50000"/>
                                </a:schemeClr>
                              </a:solidFill>
                              <a:latin typeface="Cambria Math" panose="02040503050406030204" pitchFamily="18" charset="0"/>
                            </a:rPr>
                            <m:t>𝑐𝑟</m:t>
                          </m:r>
                        </m:sub>
                      </m:sSub>
                      <m:r>
                        <a:rPr lang="fr-BE" sz="2400" b="0" i="1" smtClean="0">
                          <a:solidFill>
                            <a:schemeClr val="accent1">
                              <a:lumMod val="50000"/>
                            </a:schemeClr>
                          </a:solidFill>
                          <a:latin typeface="Cambria Math" panose="02040503050406030204" pitchFamily="18" charset="0"/>
                        </a:rPr>
                        <m:t>=</m:t>
                      </m:r>
                      <m:f>
                        <m:fPr>
                          <m:ctrlPr>
                            <a:rPr lang="fr-BE" sz="2400" b="0" i="1" smtClean="0">
                              <a:solidFill>
                                <a:schemeClr val="accent1">
                                  <a:lumMod val="50000"/>
                                </a:schemeClr>
                              </a:solidFill>
                              <a:latin typeface="Cambria Math" panose="02040503050406030204" pitchFamily="18" charset="0"/>
                            </a:rPr>
                          </m:ctrlPr>
                        </m:fPr>
                        <m:num>
                          <m:sSub>
                            <m:sSubPr>
                              <m:ctrlPr>
                                <a:rPr lang="fr-BE" sz="2400" b="0" i="1" smtClean="0">
                                  <a:solidFill>
                                    <a:schemeClr val="accent1">
                                      <a:lumMod val="50000"/>
                                    </a:schemeClr>
                                  </a:solidFill>
                                  <a:latin typeface="Cambria Math" panose="02040503050406030204" pitchFamily="18" charset="0"/>
                                </a:rPr>
                              </m:ctrlPr>
                            </m:sSubPr>
                            <m:e>
                              <m:r>
                                <a:rPr lang="fr-BE" sz="2400" b="0" i="1" smtClean="0">
                                  <a:solidFill>
                                    <a:schemeClr val="accent1">
                                      <a:lumMod val="50000"/>
                                    </a:schemeClr>
                                  </a:solidFill>
                                  <a:latin typeface="Cambria Math" panose="02040503050406030204" pitchFamily="18" charset="0"/>
                                </a:rPr>
                                <m:t>𝑁</m:t>
                              </m:r>
                            </m:e>
                            <m:sub>
                              <m:r>
                                <a:rPr lang="fr-BE" sz="2400" b="0" i="1" smtClean="0">
                                  <a:solidFill>
                                    <a:schemeClr val="accent1">
                                      <a:lumMod val="50000"/>
                                    </a:schemeClr>
                                  </a:solidFill>
                                  <a:latin typeface="Cambria Math" panose="02040503050406030204" pitchFamily="18" charset="0"/>
                                </a:rPr>
                                <m:t>𝑐𝑟</m:t>
                              </m:r>
                            </m:sub>
                          </m:sSub>
                        </m:num>
                        <m:den>
                          <m:r>
                            <a:rPr lang="fr-BE" sz="2400" b="0" i="1" smtClean="0">
                              <a:solidFill>
                                <a:schemeClr val="accent1">
                                  <a:lumMod val="50000"/>
                                </a:schemeClr>
                              </a:solidFill>
                              <a:latin typeface="Cambria Math" panose="02040503050406030204" pitchFamily="18" charset="0"/>
                            </a:rPr>
                            <m:t>𝐴</m:t>
                          </m:r>
                        </m:den>
                      </m:f>
                      <m:r>
                        <a:rPr lang="fr-BE" sz="2400" b="0" i="1" smtClean="0">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p>
                            <m:sSupPr>
                              <m:ctrlPr>
                                <a:rPr lang="fr-BE" sz="2400" i="1" smtClean="0">
                                  <a:solidFill>
                                    <a:schemeClr val="accent1">
                                      <a:lumMod val="50000"/>
                                    </a:schemeClr>
                                  </a:solidFill>
                                  <a:latin typeface="Cambria Math" panose="02040503050406030204" pitchFamily="18" charset="0"/>
                                </a:rPr>
                              </m:ctrlPr>
                            </m:sSupPr>
                            <m:e>
                              <m:r>
                                <a:rPr lang="fr-BE" sz="2400" i="1" smtClean="0">
                                  <a:solidFill>
                                    <a:schemeClr val="accent1">
                                      <a:lumMod val="50000"/>
                                    </a:schemeClr>
                                  </a:solidFill>
                                  <a:latin typeface="Cambria Math" panose="02040503050406030204" pitchFamily="18" charset="0"/>
                                  <a:ea typeface="Cambria Math" panose="02040503050406030204" pitchFamily="18" charset="0"/>
                                </a:rPr>
                                <m:t>𝜋</m:t>
                              </m:r>
                            </m:e>
                            <m:sup>
                              <m:r>
                                <a:rPr lang="fr-BE" sz="2400" b="0" i="1" smtClean="0">
                                  <a:solidFill>
                                    <a:schemeClr val="accent1">
                                      <a:lumMod val="50000"/>
                                    </a:schemeClr>
                                  </a:solidFill>
                                  <a:latin typeface="Cambria Math" panose="02040503050406030204" pitchFamily="18" charset="0"/>
                                </a:rPr>
                                <m:t>2</m:t>
                              </m:r>
                            </m:sup>
                          </m:sSup>
                          <m:r>
                            <a:rPr lang="fr-BE" sz="2400" b="0" i="1" smtClean="0">
                              <a:solidFill>
                                <a:schemeClr val="accent1">
                                  <a:lumMod val="50000"/>
                                </a:schemeClr>
                              </a:solidFill>
                              <a:latin typeface="Cambria Math" panose="02040503050406030204" pitchFamily="18" charset="0"/>
                            </a:rPr>
                            <m:t>𝐸</m:t>
                          </m:r>
                        </m:num>
                        <m:den>
                          <m:sSup>
                            <m:sSupPr>
                              <m:ctrlPr>
                                <a:rPr lang="fr-BE" sz="2400" i="1">
                                  <a:solidFill>
                                    <a:schemeClr val="accent1">
                                      <a:lumMod val="50000"/>
                                    </a:schemeClr>
                                  </a:solidFill>
                                  <a:latin typeface="Cambria Math" panose="02040503050406030204" pitchFamily="18" charset="0"/>
                                </a:rPr>
                              </m:ctrlPr>
                            </m:sSupPr>
                            <m:e>
                              <m:r>
                                <a:rPr lang="fr-BE" sz="2400" i="1" smtClean="0">
                                  <a:solidFill>
                                    <a:schemeClr val="accent1">
                                      <a:lumMod val="50000"/>
                                    </a:schemeClr>
                                  </a:solidFill>
                                  <a:latin typeface="Cambria Math" panose="02040503050406030204" pitchFamily="18" charset="0"/>
                                  <a:ea typeface="Cambria Math" panose="02040503050406030204" pitchFamily="18" charset="0"/>
                                </a:rPr>
                                <m:t>𝜆</m:t>
                              </m:r>
                            </m:e>
                            <m:sup>
                              <m:r>
                                <a:rPr lang="fr-BE" sz="2400" i="1">
                                  <a:solidFill>
                                    <a:schemeClr val="accent1">
                                      <a:lumMod val="50000"/>
                                    </a:schemeClr>
                                  </a:solidFill>
                                  <a:latin typeface="Cambria Math" panose="02040503050406030204" pitchFamily="18" charset="0"/>
                                </a:rPr>
                                <m:t>2</m:t>
                              </m:r>
                            </m:sup>
                          </m:sSup>
                        </m:den>
                      </m:f>
                    </m:oMath>
                  </m:oMathPara>
                </a14:m>
                <a:endParaRPr lang="nl-BE" sz="2400" dirty="0">
                  <a:solidFill>
                    <a:schemeClr val="accent1">
                      <a:lumMod val="50000"/>
                    </a:schemeClr>
                  </a:solidFill>
                </a:endParaRPr>
              </a:p>
            </p:txBody>
          </p:sp>
        </mc:Choice>
        <mc:Fallback xmlns="">
          <p:sp>
            <p:nvSpPr>
              <p:cNvPr id="11" name="Tekstvak 10"/>
              <p:cNvSpPr txBox="1">
                <a:spLocks noRot="1" noChangeAspect="1" noMove="1" noResize="1" noEditPoints="1" noAdjustHandles="1" noChangeArrowheads="1" noChangeShapeType="1" noTextEdit="1"/>
              </p:cNvSpPr>
              <p:nvPr/>
            </p:nvSpPr>
            <p:spPr>
              <a:xfrm>
                <a:off x="2344468" y="5103765"/>
                <a:ext cx="2279791" cy="738728"/>
              </a:xfrm>
              <a:prstGeom prst="rect">
                <a:avLst/>
              </a:prstGeom>
              <a:blipFill rotWithShape="0">
                <a:blip r:embed="rId6"/>
                <a:stretch>
                  <a:fillRect/>
                </a:stretch>
              </a:blipFill>
            </p:spPr>
            <p:txBody>
              <a:bodyPr/>
              <a:lstStyle/>
              <a:p>
                <a:r>
                  <a:rPr lang="nl-BE">
                    <a:noFill/>
                  </a:rPr>
                  <a:t> </a:t>
                </a:r>
              </a:p>
            </p:txBody>
          </p:sp>
        </mc:Fallback>
      </mc:AlternateContent>
      <p:sp>
        <p:nvSpPr>
          <p:cNvPr id="12" name="Rectangle 12"/>
          <p:cNvSpPr/>
          <p:nvPr/>
        </p:nvSpPr>
        <p:spPr>
          <a:xfrm>
            <a:off x="5098850" y="5134607"/>
            <a:ext cx="3677355" cy="707886"/>
          </a:xfrm>
          <a:prstGeom prst="rect">
            <a:avLst/>
          </a:prstGeom>
          <a:solidFill>
            <a:schemeClr val="accent2">
              <a:lumMod val="60000"/>
              <a:lumOff val="40000"/>
            </a:schemeClr>
          </a:solidFill>
          <a:ln w="38100">
            <a:solidFill>
              <a:schemeClr val="accent2"/>
            </a:solidFill>
          </a:ln>
        </p:spPr>
        <p:txBody>
          <a:bodyPr wrap="square">
            <a:spAutoFit/>
          </a:bodyPr>
          <a:lstStyle/>
          <a:p>
            <a:pPr algn="ctr"/>
            <a:r>
              <a:rPr lang="en-GB" sz="2000" dirty="0" smtClean="0"/>
              <a:t>Buckling is governed by the slenderness</a:t>
            </a:r>
            <a:endParaRPr lang="en-GB" sz="2000" u="sng" dirty="0" smtClean="0"/>
          </a:p>
        </p:txBody>
      </p:sp>
    </p:spTree>
    <p:extLst>
      <p:ext uri="{BB962C8B-B14F-4D97-AF65-F5344CB8AC3E}">
        <p14:creationId xmlns:p14="http://schemas.microsoft.com/office/powerpoint/2010/main" val="41185313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of Columns &amp; Beams </a:t>
            </a:r>
          </a:p>
        </p:txBody>
      </p:sp>
      <p:sp>
        <p:nvSpPr>
          <p:cNvPr id="7" name="Tijdelijke aanduiding voor inhoud 6"/>
          <p:cNvSpPr>
            <a:spLocks noGrp="1"/>
          </p:cNvSpPr>
          <p:nvPr>
            <p:ph idx="1"/>
          </p:nvPr>
        </p:nvSpPr>
        <p:spPr>
          <a:xfrm>
            <a:off x="525992" y="1190625"/>
            <a:ext cx="8092016" cy="983864"/>
          </a:xfrm>
        </p:spPr>
        <p:txBody>
          <a:bodyPr/>
          <a:lstStyle/>
          <a:p>
            <a:pPr marL="0" indent="0">
              <a:buNone/>
            </a:pPr>
            <a:r>
              <a:rPr lang="en-GB" sz="2400" dirty="0"/>
              <a:t>“Perfect” column behaviour</a:t>
            </a:r>
            <a:endParaRPr lang="en-US" sz="2400" dirty="0"/>
          </a:p>
          <a:p>
            <a:pPr>
              <a:buFont typeface="Calibri" panose="020F0502020204030204" pitchFamily="34" charset="0"/>
              <a:buChar char="‒"/>
            </a:pPr>
            <a:r>
              <a:rPr lang="en-US" sz="2400" dirty="0"/>
              <a:t>Two bounds: Yielding (cross-section strength) and buckling:</a:t>
            </a:r>
          </a:p>
          <a:p>
            <a:pPr>
              <a:buFont typeface="Calibri" panose="020F0502020204030204" pitchFamily="34" charset="0"/>
              <a:buChar char="‒"/>
            </a:pPr>
            <a:endParaRPr lang="en-US" sz="2400" dirty="0" smtClean="0"/>
          </a:p>
          <a:p>
            <a:pPr>
              <a:buFont typeface="Calibri" panose="020F0502020204030204" pitchFamily="34" charset="0"/>
              <a:buChar char="‒"/>
            </a:pPr>
            <a:endParaRPr lang="en-US" sz="2400" dirty="0" smtClean="0"/>
          </a:p>
          <a:p>
            <a:pPr>
              <a:buFont typeface="Calibri" panose="020F0502020204030204" pitchFamily="34" charset="0"/>
              <a:buChar char="‒"/>
            </a:pPr>
            <a:endParaRPr lang="fr-FR" sz="2400" dirty="0" smtClean="0"/>
          </a:p>
          <a:p>
            <a:pPr marL="0" indent="0">
              <a:buNone/>
            </a:pPr>
            <a:endParaRPr lang="fr-FR" sz="2400" dirty="0"/>
          </a:p>
        </p:txBody>
      </p:sp>
      <p:grpSp>
        <p:nvGrpSpPr>
          <p:cNvPr id="4" name="Groep 3"/>
          <p:cNvGrpSpPr/>
          <p:nvPr/>
        </p:nvGrpSpPr>
        <p:grpSpPr>
          <a:xfrm>
            <a:off x="0" y="2285614"/>
            <a:ext cx="8268637" cy="3919345"/>
            <a:chOff x="0" y="2701925"/>
            <a:chExt cx="8268637" cy="3919345"/>
          </a:xfrm>
        </p:grpSpPr>
        <p:sp>
          <p:nvSpPr>
            <p:cNvPr id="47" name="Freeform 2"/>
            <p:cNvSpPr>
              <a:spLocks/>
            </p:cNvSpPr>
            <p:nvPr/>
          </p:nvSpPr>
          <p:spPr bwMode="auto">
            <a:xfrm>
              <a:off x="2401236" y="2882900"/>
              <a:ext cx="3403600" cy="2781300"/>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a:defRPr/>
              </a:pPr>
              <a:endParaRPr lang="fr-FR">
                <a:latin typeface="Calibri" charset="0"/>
                <a:ea typeface="Calibri" charset="0"/>
                <a:cs typeface="Calibri" charset="0"/>
              </a:endParaRPr>
            </a:p>
          </p:txBody>
        </p:sp>
        <p:sp>
          <p:nvSpPr>
            <p:cNvPr id="48" name="Rectangle 3"/>
            <p:cNvSpPr>
              <a:spLocks noChangeArrowheads="1"/>
            </p:cNvSpPr>
            <p:nvPr/>
          </p:nvSpPr>
          <p:spPr bwMode="auto">
            <a:xfrm>
              <a:off x="1588436" y="2772160"/>
              <a:ext cx="4216400" cy="809239"/>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a:defRPr/>
              </a:pPr>
              <a:endParaRPr lang="fr-FR">
                <a:latin typeface="Calibri" charset="0"/>
                <a:ea typeface="Calibri" charset="0"/>
                <a:cs typeface="Calibri" charset="0"/>
              </a:endParaRPr>
            </a:p>
          </p:txBody>
        </p:sp>
        <p:sp>
          <p:nvSpPr>
            <p:cNvPr id="49" name="Rectangle 7"/>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charset="0"/>
                <a:ea typeface="Calibri" charset="0"/>
                <a:cs typeface="Calibri" charset="0"/>
              </a:endParaRPr>
            </a:p>
          </p:txBody>
        </p:sp>
        <p:sp>
          <p:nvSpPr>
            <p:cNvPr id="50" name="Rectangle 8"/>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charset="0"/>
                <a:ea typeface="Calibri" charset="0"/>
                <a:cs typeface="Calibri" charset="0"/>
              </a:endParaRPr>
            </a:p>
          </p:txBody>
        </p:sp>
        <p:sp>
          <p:nvSpPr>
            <p:cNvPr id="51" name="Rectangle 9"/>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charset="0"/>
                <a:ea typeface="Calibri" charset="0"/>
                <a:cs typeface="Calibri" charset="0"/>
              </a:endParaRPr>
            </a:p>
          </p:txBody>
        </p:sp>
        <p:sp>
          <p:nvSpPr>
            <p:cNvPr id="52" name="Rectangle 10"/>
            <p:cNvSpPr>
              <a:spLocks noChangeArrowheads="1"/>
            </p:cNvSpPr>
            <p:nvPr/>
          </p:nvSpPr>
          <p:spPr bwMode="auto">
            <a:xfrm>
              <a:off x="0" y="3020497"/>
              <a:ext cx="184731"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charset="0"/>
                <a:ea typeface="Calibri" charset="0"/>
                <a:cs typeface="Calibri" charset="0"/>
              </a:endParaRPr>
            </a:p>
          </p:txBody>
        </p:sp>
        <p:grpSp>
          <p:nvGrpSpPr>
            <p:cNvPr id="53" name="Group 11"/>
            <p:cNvGrpSpPr>
              <a:grpSpLocks/>
            </p:cNvGrpSpPr>
            <p:nvPr/>
          </p:nvGrpSpPr>
          <p:grpSpPr bwMode="auto">
            <a:xfrm>
              <a:off x="856599" y="2701925"/>
              <a:ext cx="7412038" cy="3854450"/>
              <a:chOff x="1091" y="1702"/>
              <a:chExt cx="4669" cy="2428"/>
            </a:xfrm>
          </p:grpSpPr>
          <p:sp>
            <p:nvSpPr>
              <p:cNvPr id="54" name="Line 12"/>
              <p:cNvSpPr>
                <a:spLocks noChangeShapeType="1"/>
              </p:cNvSpPr>
              <p:nvPr/>
            </p:nvSpPr>
            <p:spPr bwMode="auto">
              <a:xfrm flipV="1">
                <a:off x="1551" y="1745"/>
                <a:ext cx="0" cy="2121"/>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55" name="Line 13"/>
              <p:cNvSpPr>
                <a:spLocks noChangeShapeType="1"/>
              </p:cNvSpPr>
              <p:nvPr/>
            </p:nvSpPr>
            <p:spPr bwMode="auto">
              <a:xfrm>
                <a:off x="1474" y="3794"/>
                <a:ext cx="2813" cy="0"/>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56" name="Line 14"/>
              <p:cNvSpPr>
                <a:spLocks noChangeShapeType="1"/>
              </p:cNvSpPr>
              <p:nvPr/>
            </p:nvSpPr>
            <p:spPr bwMode="auto">
              <a:xfrm>
                <a:off x="1474" y="2257"/>
                <a:ext cx="1141" cy="0"/>
              </a:xfrm>
              <a:prstGeom prst="line">
                <a:avLst/>
              </a:prstGeom>
              <a:noFill/>
              <a:ln w="38100">
                <a:solidFill>
                  <a:schemeClr val="tx1"/>
                </a:solidFill>
                <a:prstDash val="dash"/>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57" name="Freeform 15"/>
              <p:cNvSpPr>
                <a:spLocks/>
              </p:cNvSpPr>
              <p:nvPr/>
            </p:nvSpPr>
            <p:spPr bwMode="auto">
              <a:xfrm>
                <a:off x="2063" y="1809"/>
                <a:ext cx="2129" cy="1756"/>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58" name="Text Box 16"/>
              <p:cNvSpPr txBox="1">
                <a:spLocks noChangeArrowheads="1"/>
              </p:cNvSpPr>
              <p:nvPr/>
            </p:nvSpPr>
            <p:spPr bwMode="auto">
              <a:xfrm>
                <a:off x="1110" y="2088"/>
                <a:ext cx="491" cy="440"/>
              </a:xfrm>
              <a:prstGeom prst="rect">
                <a:avLst/>
              </a:prstGeom>
              <a:noFill/>
              <a:ln w="38100">
                <a:noFill/>
                <a:miter lim="800000"/>
                <a:headEnd/>
                <a:tailEnd/>
              </a:ln>
            </p:spPr>
            <p:txBody>
              <a:bodyPr>
                <a:prstTxWarp prst="textNoShape">
                  <a:avLst/>
                </a:prstTxWarp>
              </a:bodyPr>
              <a:lstStyle/>
              <a:p>
                <a:pPr>
                  <a:defRPr/>
                </a:pPr>
                <a:r>
                  <a:rPr lang="en-GB" sz="2400" dirty="0" err="1">
                    <a:solidFill>
                      <a:schemeClr val="tx1"/>
                    </a:solidFill>
                    <a:effectLst/>
                    <a:latin typeface="Times" charset="0"/>
                    <a:ea typeface="Times" charset="0"/>
                    <a:cs typeface="Times" charset="0"/>
                  </a:rPr>
                  <a:t>Af</a:t>
                </a:r>
                <a:r>
                  <a:rPr lang="en-GB" sz="2400" baseline="-25000" dirty="0" err="1">
                    <a:solidFill>
                      <a:schemeClr val="tx1"/>
                    </a:solidFill>
                    <a:effectLst/>
                    <a:latin typeface="Times" charset="0"/>
                    <a:ea typeface="Times" charset="0"/>
                    <a:cs typeface="Times" charset="0"/>
                  </a:rPr>
                  <a:t>y</a:t>
                </a:r>
                <a:endParaRPr lang="en-GB" sz="24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Times" charset="0"/>
                  <a:ea typeface="Times" charset="0"/>
                  <a:cs typeface="Times" charset="0"/>
                </a:endParaRPr>
              </a:p>
            </p:txBody>
          </p:sp>
          <p:sp>
            <p:nvSpPr>
              <p:cNvPr id="59" name="Text Box 17"/>
              <p:cNvSpPr txBox="1">
                <a:spLocks noChangeArrowheads="1"/>
              </p:cNvSpPr>
              <p:nvPr/>
            </p:nvSpPr>
            <p:spPr bwMode="auto">
              <a:xfrm>
                <a:off x="2586" y="3838"/>
                <a:ext cx="2640" cy="292"/>
              </a:xfrm>
              <a:prstGeom prst="rect">
                <a:avLst/>
              </a:prstGeom>
              <a:noFill/>
              <a:ln w="38100">
                <a:noFill/>
                <a:miter lim="800000"/>
                <a:headEnd/>
                <a:tailEnd/>
              </a:ln>
            </p:spPr>
            <p:txBody>
              <a:bodyPr>
                <a:prstTxWarp prst="textNoShape">
                  <a:avLst/>
                </a:prstTxWarp>
              </a:bodyPr>
              <a:lstStyle/>
              <a:p>
                <a:pPr algn="ctr">
                  <a:defRPr/>
                </a:pPr>
                <a:r>
                  <a:rPr lang="en-GB" sz="1800" dirty="0">
                    <a:solidFill>
                      <a:schemeClr val="tx1"/>
                    </a:solidFill>
                    <a:effectLst/>
                    <a:latin typeface="Calibri" charset="0"/>
                    <a:ea typeface="Calibri" charset="0"/>
                    <a:cs typeface="Calibri" charset="0"/>
                  </a:rPr>
                  <a:t>Slenderness </a:t>
                </a:r>
                <a:endParaRPr lang="en-GB" sz="18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60" name="Line 18"/>
              <p:cNvSpPr>
                <a:spLocks noChangeShapeType="1"/>
              </p:cNvSpPr>
              <p:nvPr/>
            </p:nvSpPr>
            <p:spPr bwMode="auto">
              <a:xfrm flipH="1">
                <a:off x="2434" y="1955"/>
                <a:ext cx="304" cy="29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61" name="Line 19"/>
              <p:cNvSpPr>
                <a:spLocks noChangeShapeType="1"/>
              </p:cNvSpPr>
              <p:nvPr/>
            </p:nvSpPr>
            <p:spPr bwMode="auto">
              <a:xfrm flipH="1">
                <a:off x="2767" y="2843"/>
                <a:ext cx="304" cy="292"/>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62" name="Text Box 20"/>
              <p:cNvSpPr txBox="1">
                <a:spLocks noChangeArrowheads="1"/>
              </p:cNvSpPr>
              <p:nvPr/>
            </p:nvSpPr>
            <p:spPr bwMode="auto">
              <a:xfrm>
                <a:off x="2734" y="1745"/>
                <a:ext cx="1368" cy="365"/>
              </a:xfrm>
              <a:prstGeom prst="rect">
                <a:avLst/>
              </a:prstGeom>
              <a:noFill/>
              <a:ln w="38100">
                <a:noFill/>
                <a:miter lim="800000"/>
                <a:headEnd/>
                <a:tailEnd/>
              </a:ln>
            </p:spPr>
            <p:txBody>
              <a:bodyPr>
                <a:prstTxWarp prst="textNoShape">
                  <a:avLst/>
                </a:prstTxWarp>
              </a:bodyPr>
              <a:lstStyle/>
              <a:p>
                <a:pPr>
                  <a:defRPr/>
                </a:pPr>
                <a:r>
                  <a:rPr lang="en-GB" sz="1800" b="1" dirty="0">
                    <a:solidFill>
                      <a:schemeClr val="tx1"/>
                    </a:solidFill>
                    <a:effectLst/>
                    <a:latin typeface="Calibri" charset="0"/>
                    <a:ea typeface="Calibri" charset="0"/>
                    <a:cs typeface="Calibri" charset="0"/>
                  </a:rPr>
                  <a:t>Material yielding (squashing)</a:t>
                </a:r>
                <a:endParaRPr lang="en-GB" sz="18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63" name="Text Box 21"/>
              <p:cNvSpPr txBox="1">
                <a:spLocks noChangeArrowheads="1"/>
              </p:cNvSpPr>
              <p:nvPr/>
            </p:nvSpPr>
            <p:spPr bwMode="auto">
              <a:xfrm>
                <a:off x="3075" y="2723"/>
                <a:ext cx="1112" cy="367"/>
              </a:xfrm>
              <a:prstGeom prst="rect">
                <a:avLst/>
              </a:prstGeom>
              <a:noFill/>
              <a:ln w="38100">
                <a:noFill/>
                <a:miter lim="800000"/>
                <a:headEnd/>
                <a:tailEnd/>
              </a:ln>
            </p:spPr>
            <p:txBody>
              <a:bodyPr>
                <a:prstTxWarp prst="textNoShape">
                  <a:avLst/>
                </a:prstTxWarp>
              </a:bodyPr>
              <a:lstStyle/>
              <a:p>
                <a:pPr>
                  <a:defRPr/>
                </a:pPr>
                <a:r>
                  <a:rPr lang="en-GB" sz="1800" b="1" dirty="0">
                    <a:solidFill>
                      <a:schemeClr val="tx1"/>
                    </a:solidFill>
                    <a:effectLst/>
                    <a:latin typeface="Calibri" charset="0"/>
                    <a:ea typeface="Calibri" charset="0"/>
                    <a:cs typeface="Calibri" charset="0"/>
                  </a:rPr>
                  <a:t>Euler (critical) buckling </a:t>
                </a:r>
                <a:r>
                  <a:rPr lang="en-GB" sz="1800" b="1" dirty="0" err="1">
                    <a:solidFill>
                      <a:schemeClr val="tx1"/>
                    </a:solidFill>
                    <a:effectLst/>
                    <a:latin typeface="Calibri" charset="0"/>
                    <a:ea typeface="Calibri" charset="0"/>
                    <a:cs typeface="Calibri" charset="0"/>
                  </a:rPr>
                  <a:t>N</a:t>
                </a:r>
                <a:r>
                  <a:rPr lang="en-GB" sz="1800" b="1" baseline="-25000" dirty="0" err="1">
                    <a:solidFill>
                      <a:schemeClr val="tx1"/>
                    </a:solidFill>
                    <a:effectLst/>
                    <a:latin typeface="Calibri" charset="0"/>
                    <a:ea typeface="Calibri" charset="0"/>
                    <a:cs typeface="Calibri" charset="0"/>
                  </a:rPr>
                  <a:t>cr</a:t>
                </a:r>
                <a:endParaRPr lang="en-GB" sz="18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64" name="Oval 22"/>
              <p:cNvSpPr>
                <a:spLocks noChangeArrowheads="1"/>
              </p:cNvSpPr>
              <p:nvPr/>
            </p:nvSpPr>
            <p:spPr bwMode="auto">
              <a:xfrm>
                <a:off x="4819" y="2029"/>
                <a:ext cx="75" cy="72"/>
              </a:xfrm>
              <a:prstGeom prst="ellips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65" name="Oval 23"/>
              <p:cNvSpPr>
                <a:spLocks noChangeArrowheads="1"/>
              </p:cNvSpPr>
              <p:nvPr/>
            </p:nvSpPr>
            <p:spPr bwMode="auto">
              <a:xfrm>
                <a:off x="4819" y="2980"/>
                <a:ext cx="75" cy="73"/>
              </a:xfrm>
              <a:prstGeom prst="ellips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66" name="Line 24"/>
              <p:cNvSpPr>
                <a:spLocks noChangeShapeType="1"/>
              </p:cNvSpPr>
              <p:nvPr/>
            </p:nvSpPr>
            <p:spPr bwMode="auto">
              <a:xfrm>
                <a:off x="4856" y="2101"/>
                <a:ext cx="0" cy="879"/>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67" name="Line 25"/>
              <p:cNvSpPr>
                <a:spLocks noChangeShapeType="1"/>
              </p:cNvSpPr>
              <p:nvPr/>
            </p:nvSpPr>
            <p:spPr bwMode="auto">
              <a:xfrm>
                <a:off x="4856" y="1736"/>
                <a:ext cx="0" cy="29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68" name="Line 26"/>
              <p:cNvSpPr>
                <a:spLocks noChangeShapeType="1"/>
              </p:cNvSpPr>
              <p:nvPr/>
            </p:nvSpPr>
            <p:spPr bwMode="auto">
              <a:xfrm flipV="1">
                <a:off x="4856" y="3053"/>
                <a:ext cx="0" cy="29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69" name="Text Box 27"/>
              <p:cNvSpPr txBox="1">
                <a:spLocks noChangeArrowheads="1"/>
              </p:cNvSpPr>
              <p:nvPr/>
            </p:nvSpPr>
            <p:spPr bwMode="auto">
              <a:xfrm>
                <a:off x="4866" y="1708"/>
                <a:ext cx="478" cy="366"/>
              </a:xfrm>
              <a:prstGeom prst="rect">
                <a:avLst/>
              </a:prstGeom>
              <a:noFill/>
              <a:ln w="38100">
                <a:noFill/>
                <a:miter lim="800000"/>
                <a:headEnd/>
                <a:tailEnd/>
              </a:ln>
            </p:spPr>
            <p:txBody>
              <a:bodyPr>
                <a:prstTxWarp prst="textNoShape">
                  <a:avLst/>
                </a:prstTxWarp>
              </a:bodyPr>
              <a:lstStyle/>
              <a:p>
                <a:pPr>
                  <a:defRPr/>
                </a:pPr>
                <a:r>
                  <a:rPr lang="en-GB" sz="1800">
                    <a:solidFill>
                      <a:schemeClr val="tx1"/>
                    </a:solidFill>
                    <a:effectLst/>
                    <a:latin typeface="Calibri" charset="0"/>
                    <a:ea typeface="Calibri" charset="0"/>
                    <a:cs typeface="Calibri" charset="0"/>
                  </a:rPr>
                  <a:t>N</a:t>
                </a:r>
                <a:r>
                  <a:rPr lang="en-GB" sz="1800" baseline="-25000">
                    <a:solidFill>
                      <a:schemeClr val="tx1"/>
                    </a:solidFill>
                    <a:effectLst/>
                    <a:latin typeface="Calibri" charset="0"/>
                    <a:ea typeface="Calibri" charset="0"/>
                    <a:cs typeface="Calibri" charset="0"/>
                  </a:rPr>
                  <a:t>Ed</a:t>
                </a:r>
                <a:endParaRPr lang="en-GB" sz="1800"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70" name="Text Box 28"/>
              <p:cNvSpPr txBox="1">
                <a:spLocks noChangeArrowheads="1"/>
              </p:cNvSpPr>
              <p:nvPr/>
            </p:nvSpPr>
            <p:spPr bwMode="auto">
              <a:xfrm>
                <a:off x="4866" y="3126"/>
                <a:ext cx="459" cy="366"/>
              </a:xfrm>
              <a:prstGeom prst="rect">
                <a:avLst/>
              </a:prstGeom>
              <a:noFill/>
              <a:ln w="38100">
                <a:noFill/>
                <a:miter lim="800000"/>
                <a:headEnd/>
                <a:tailEnd/>
              </a:ln>
            </p:spPr>
            <p:txBody>
              <a:bodyPr>
                <a:prstTxWarp prst="textNoShape">
                  <a:avLst/>
                </a:prstTxWarp>
              </a:bodyPr>
              <a:lstStyle/>
              <a:p>
                <a:pPr>
                  <a:defRPr/>
                </a:pPr>
                <a:r>
                  <a:rPr lang="en-GB" sz="1800">
                    <a:solidFill>
                      <a:schemeClr val="tx1"/>
                    </a:solidFill>
                    <a:effectLst/>
                    <a:latin typeface="Calibri" charset="0"/>
                    <a:ea typeface="Calibri" charset="0"/>
                    <a:cs typeface="Calibri" charset="0"/>
                  </a:rPr>
                  <a:t>N</a:t>
                </a:r>
                <a:r>
                  <a:rPr lang="en-GB" sz="1800" baseline="-25000">
                    <a:solidFill>
                      <a:schemeClr val="tx1"/>
                    </a:solidFill>
                    <a:effectLst/>
                    <a:latin typeface="Calibri" charset="0"/>
                    <a:ea typeface="Calibri" charset="0"/>
                    <a:cs typeface="Calibri" charset="0"/>
                  </a:rPr>
                  <a:t>Ed</a:t>
                </a:r>
                <a:endParaRPr lang="en-GB" sz="1800"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71" name="Line 29"/>
              <p:cNvSpPr>
                <a:spLocks noChangeShapeType="1"/>
              </p:cNvSpPr>
              <p:nvPr/>
            </p:nvSpPr>
            <p:spPr bwMode="auto">
              <a:xfrm>
                <a:off x="5274" y="2065"/>
                <a:ext cx="152" cy="0"/>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72" name="Line 30"/>
              <p:cNvSpPr>
                <a:spLocks noChangeShapeType="1"/>
              </p:cNvSpPr>
              <p:nvPr/>
            </p:nvSpPr>
            <p:spPr bwMode="auto">
              <a:xfrm flipV="1">
                <a:off x="5274" y="3007"/>
                <a:ext cx="152" cy="0"/>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73" name="Line 31"/>
              <p:cNvSpPr>
                <a:spLocks noChangeShapeType="1"/>
              </p:cNvSpPr>
              <p:nvPr/>
            </p:nvSpPr>
            <p:spPr bwMode="auto">
              <a:xfrm>
                <a:off x="5351" y="2055"/>
                <a:ext cx="0" cy="952"/>
              </a:xfrm>
              <a:prstGeom prst="line">
                <a:avLst/>
              </a:prstGeom>
              <a:noFill/>
              <a:ln w="38100">
                <a:solidFill>
                  <a:schemeClr val="tx1"/>
                </a:solidFill>
                <a:round/>
                <a:headEnd type="triangle" w="med" len="me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74" name="Text Box 32"/>
              <p:cNvSpPr txBox="1">
                <a:spLocks noChangeArrowheads="1"/>
              </p:cNvSpPr>
              <p:nvPr/>
            </p:nvSpPr>
            <p:spPr bwMode="auto">
              <a:xfrm>
                <a:off x="5360" y="2412"/>
                <a:ext cx="400" cy="365"/>
              </a:xfrm>
              <a:prstGeom prst="rect">
                <a:avLst/>
              </a:prstGeom>
              <a:noFill/>
              <a:ln w="38100">
                <a:noFill/>
                <a:miter lim="800000"/>
                <a:headEnd/>
                <a:tailEnd/>
              </a:ln>
            </p:spPr>
            <p:txBody>
              <a:bodyPr>
                <a:prstTxWarp prst="textNoShape">
                  <a:avLst/>
                </a:prstTxWarp>
              </a:bodyPr>
              <a:lstStyle/>
              <a:p>
                <a:pPr>
                  <a:defRPr/>
                </a:pPr>
                <a:r>
                  <a:rPr lang="en-GB" sz="1800">
                    <a:solidFill>
                      <a:schemeClr val="tx1"/>
                    </a:solidFill>
                    <a:effectLst/>
                    <a:latin typeface="Calibri" charset="0"/>
                    <a:ea typeface="Calibri" charset="0"/>
                    <a:cs typeface="Calibri" charset="0"/>
                  </a:rPr>
                  <a:t>L</a:t>
                </a:r>
                <a:r>
                  <a:rPr lang="en-GB" sz="1800" baseline="-25000">
                    <a:solidFill>
                      <a:schemeClr val="tx1"/>
                    </a:solidFill>
                    <a:effectLst/>
                    <a:latin typeface="Calibri" charset="0"/>
                    <a:ea typeface="Calibri" charset="0"/>
                    <a:cs typeface="Calibri" charset="0"/>
                  </a:rPr>
                  <a:t>cr</a:t>
                </a:r>
                <a:endParaRPr lang="en-GB" sz="1800"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75" name="Text Box 33"/>
              <p:cNvSpPr txBox="1">
                <a:spLocks noChangeArrowheads="1"/>
              </p:cNvSpPr>
              <p:nvPr/>
            </p:nvSpPr>
            <p:spPr bwMode="auto">
              <a:xfrm>
                <a:off x="1091" y="1702"/>
                <a:ext cx="491" cy="440"/>
              </a:xfrm>
              <a:prstGeom prst="rect">
                <a:avLst/>
              </a:prstGeom>
              <a:noFill/>
              <a:ln w="38100">
                <a:noFill/>
                <a:miter lim="800000"/>
                <a:headEnd/>
                <a:tailEnd/>
              </a:ln>
            </p:spPr>
            <p:txBody>
              <a:bodyPr>
                <a:prstTxWarp prst="textNoShape">
                  <a:avLst/>
                </a:prstTxWarp>
              </a:bodyPr>
              <a:lstStyle/>
              <a:p>
                <a:pPr>
                  <a:defRPr/>
                </a:pPr>
                <a:r>
                  <a:rPr lang="en-GB" sz="1800" dirty="0">
                    <a:solidFill>
                      <a:schemeClr val="tx1"/>
                    </a:solidFill>
                    <a:effectLst/>
                    <a:latin typeface="Calibri" charset="0"/>
                    <a:ea typeface="Calibri" charset="0"/>
                    <a:cs typeface="Calibri" charset="0"/>
                  </a:rPr>
                  <a:t>Load</a:t>
                </a:r>
                <a:endParaRPr lang="en-GB" sz="18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grpSp>
        <p:sp>
          <p:nvSpPr>
            <p:cNvPr id="76" name="Line 34"/>
            <p:cNvSpPr>
              <a:spLocks noChangeShapeType="1"/>
            </p:cNvSpPr>
            <p:nvPr/>
          </p:nvSpPr>
          <p:spPr bwMode="auto">
            <a:xfrm flipH="1" flipV="1">
              <a:off x="2642535" y="3581400"/>
              <a:ext cx="0" cy="2447758"/>
            </a:xfrm>
            <a:prstGeom prst="line">
              <a:avLst/>
            </a:prstGeom>
            <a:noFill/>
            <a:ln w="44450">
              <a:solidFill>
                <a:srgbClr val="FF9900"/>
              </a:solidFill>
              <a:round/>
              <a:headEnd/>
              <a:tailEnd/>
            </a:ln>
            <a:effectLst/>
          </p:spPr>
          <p:txBody>
            <a:bodyPr>
              <a:prstTxWarp prst="textNoShape">
                <a:avLst/>
              </a:prstTxWarp>
            </a:bodyPr>
            <a:lstStyle/>
            <a:p>
              <a:pPr>
                <a:defRPr/>
              </a:pPr>
              <a:endParaRPr lang="fr-FR">
                <a:latin typeface="Calibri" charset="0"/>
                <a:ea typeface="Calibri" charset="0"/>
                <a:cs typeface="Calibri" charset="0"/>
              </a:endParaRPr>
            </a:p>
          </p:txBody>
        </p:sp>
        <p:sp>
          <p:nvSpPr>
            <p:cNvPr id="77" name="Text Box 35"/>
            <p:cNvSpPr txBox="1">
              <a:spLocks noChangeArrowheads="1"/>
            </p:cNvSpPr>
            <p:nvPr/>
          </p:nvSpPr>
          <p:spPr bwMode="auto">
            <a:xfrm>
              <a:off x="1461436" y="5435600"/>
              <a:ext cx="1181100" cy="366713"/>
            </a:xfrm>
            <a:prstGeom prst="rect">
              <a:avLst/>
            </a:prstGeom>
            <a:noFill/>
            <a:ln w="9525">
              <a:noFill/>
              <a:miter lim="800000"/>
              <a:headEnd/>
              <a:tailEnd/>
            </a:ln>
          </p:spPr>
          <p:txBody>
            <a:bodyPr>
              <a:prstTxWarp prst="textNoShape">
                <a:avLst/>
              </a:prstTxWarp>
              <a:spAutoFit/>
            </a:bodyPr>
            <a:lstStyle/>
            <a:p>
              <a:pPr algn="r">
                <a:spcBef>
                  <a:spcPct val="50000"/>
                </a:spcBef>
              </a:pPr>
              <a:r>
                <a:rPr lang="en-GB" sz="1800" b="1">
                  <a:solidFill>
                    <a:srgbClr val="FE9914"/>
                  </a:solidFill>
                  <a:effectLst/>
                  <a:latin typeface="Calibri" charset="0"/>
                  <a:ea typeface="Calibri" charset="0"/>
                  <a:cs typeface="Calibri" charset="0"/>
                </a:rPr>
                <a:t>Yielding</a:t>
              </a:r>
              <a:endParaRPr lang="en-GB" sz="1800" b="1">
                <a:solidFill>
                  <a:schemeClr val="tx1"/>
                </a:solidFill>
                <a:effectLst/>
                <a:latin typeface="Calibri" charset="0"/>
                <a:ea typeface="Calibri" charset="0"/>
                <a:cs typeface="Calibri" charset="0"/>
              </a:endParaRPr>
            </a:p>
          </p:txBody>
        </p:sp>
        <p:sp>
          <p:nvSpPr>
            <p:cNvPr id="78" name="Text Box 36"/>
            <p:cNvSpPr txBox="1">
              <a:spLocks noChangeArrowheads="1"/>
            </p:cNvSpPr>
            <p:nvPr/>
          </p:nvSpPr>
          <p:spPr bwMode="auto">
            <a:xfrm>
              <a:off x="2731436" y="5448300"/>
              <a:ext cx="1447800" cy="366713"/>
            </a:xfrm>
            <a:prstGeom prst="rect">
              <a:avLst/>
            </a:prstGeom>
            <a:noFill/>
            <a:ln w="9525">
              <a:noFill/>
              <a:miter lim="800000"/>
              <a:headEnd/>
              <a:tailEnd/>
            </a:ln>
          </p:spPr>
          <p:txBody>
            <a:bodyPr>
              <a:prstTxWarp prst="textNoShape">
                <a:avLst/>
              </a:prstTxWarp>
              <a:spAutoFit/>
            </a:bodyPr>
            <a:lstStyle/>
            <a:p>
              <a:pPr>
                <a:spcBef>
                  <a:spcPct val="50000"/>
                </a:spcBef>
              </a:pPr>
              <a:r>
                <a:rPr lang="en-GB" sz="1800" b="1" dirty="0">
                  <a:solidFill>
                    <a:srgbClr val="FE9914"/>
                  </a:solidFill>
                  <a:effectLst/>
                  <a:latin typeface="Calibri" charset="0"/>
                  <a:ea typeface="Calibri" charset="0"/>
                  <a:cs typeface="Calibri" charset="0"/>
                </a:rPr>
                <a:t>Buckling</a:t>
              </a:r>
              <a:endParaRPr lang="en-GB" sz="1800" b="1" dirty="0">
                <a:solidFill>
                  <a:schemeClr val="tx1"/>
                </a:solidFill>
                <a:effectLst/>
                <a:latin typeface="Calibri" charset="0"/>
                <a:ea typeface="Calibri" charset="0"/>
                <a:cs typeface="Calibri" charset="0"/>
              </a:endParaRPr>
            </a:p>
          </p:txBody>
        </p:sp>
        <p:graphicFrame>
          <p:nvGraphicFramePr>
            <p:cNvPr id="79" name="Object 2"/>
            <p:cNvGraphicFramePr>
              <a:graphicFrameLocks noChangeAspect="1"/>
            </p:cNvGraphicFramePr>
            <p:nvPr>
              <p:extLst>
                <p:ext uri="{D42A27DB-BD31-4B8C-83A1-F6EECF244321}">
                  <p14:modId xmlns:p14="http://schemas.microsoft.com/office/powerpoint/2010/main" val="573114358"/>
                </p:ext>
              </p:extLst>
            </p:nvPr>
          </p:nvGraphicFramePr>
          <p:xfrm>
            <a:off x="5912370" y="6077124"/>
            <a:ext cx="270034" cy="349597"/>
          </p:xfrm>
          <a:graphic>
            <a:graphicData uri="http://schemas.openxmlformats.org/presentationml/2006/ole">
              <mc:AlternateContent xmlns:mc="http://schemas.openxmlformats.org/markup-compatibility/2006">
                <mc:Choice xmlns:v="urn:schemas-microsoft-com:vml" Requires="v">
                  <p:oleObj spid="_x0000_s4339" name="Equation" r:id="rId4" imgW="139700" imgH="177800" progId="Equation.DSMT4">
                    <p:embed/>
                  </p:oleObj>
                </mc:Choice>
                <mc:Fallback>
                  <p:oleObj name="Equation" r:id="rId4" imgW="1397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370" y="6077124"/>
                          <a:ext cx="270034" cy="349597"/>
                        </a:xfrm>
                        <a:prstGeom prst="rect">
                          <a:avLst/>
                        </a:prstGeom>
                        <a:noFill/>
                        <a:extLst/>
                      </p:spPr>
                    </p:pic>
                  </p:oleObj>
                </mc:Fallback>
              </mc:AlternateContent>
            </a:graphicData>
          </a:graphic>
        </p:graphicFrame>
        <p:graphicFrame>
          <p:nvGraphicFramePr>
            <p:cNvPr id="80" name="Object 24"/>
            <p:cNvGraphicFramePr>
              <a:graphicFrameLocks noChangeAspect="1"/>
            </p:cNvGraphicFramePr>
            <p:nvPr>
              <p:extLst>
                <p:ext uri="{D42A27DB-BD31-4B8C-83A1-F6EECF244321}">
                  <p14:modId xmlns:p14="http://schemas.microsoft.com/office/powerpoint/2010/main" val="2839356817"/>
                </p:ext>
              </p:extLst>
            </p:nvPr>
          </p:nvGraphicFramePr>
          <p:xfrm>
            <a:off x="2430463" y="5930708"/>
            <a:ext cx="452437" cy="690562"/>
          </p:xfrm>
          <a:graphic>
            <a:graphicData uri="http://schemas.openxmlformats.org/presentationml/2006/ole">
              <mc:AlternateContent xmlns:mc="http://schemas.openxmlformats.org/markup-compatibility/2006">
                <mc:Choice xmlns:v="urn:schemas-microsoft-com:vml" Requires="v">
                  <p:oleObj spid="_x0000_s4340" name="Equation" r:id="rId6" imgW="177800" imgH="266700" progId="Equation.DSMT4">
                    <p:embed/>
                  </p:oleObj>
                </mc:Choice>
                <mc:Fallback>
                  <p:oleObj name="Equation" r:id="rId6" imgW="177800" imgH="266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463" y="5930708"/>
                          <a:ext cx="452437"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3244881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of Columns &amp; Beams </a:t>
            </a:r>
          </a:p>
        </p:txBody>
      </p:sp>
      <p:sp>
        <p:nvSpPr>
          <p:cNvPr id="7" name="Tijdelijke aanduiding voor inhoud 6"/>
          <p:cNvSpPr>
            <a:spLocks noGrp="1"/>
          </p:cNvSpPr>
          <p:nvPr>
            <p:ph idx="1"/>
          </p:nvPr>
        </p:nvSpPr>
        <p:spPr>
          <a:xfrm>
            <a:off x="525992" y="1190625"/>
            <a:ext cx="8092016" cy="983864"/>
          </a:xfrm>
        </p:spPr>
        <p:txBody>
          <a:bodyPr/>
          <a:lstStyle/>
          <a:p>
            <a:pPr marL="0" indent="0">
              <a:buNone/>
            </a:pPr>
            <a:r>
              <a:rPr lang="en-GB" sz="2400" dirty="0"/>
              <a:t>“Perfect” column behaviour</a:t>
            </a:r>
            <a:endParaRPr lang="en-US" sz="2400" dirty="0"/>
          </a:p>
          <a:p>
            <a:pPr>
              <a:buFont typeface="Calibri" panose="020F0502020204030204" pitchFamily="34" charset="0"/>
              <a:buChar char="‒"/>
            </a:pPr>
            <a:r>
              <a:rPr lang="en-US" sz="2400" dirty="0"/>
              <a:t>Two bounds: Yielding (cross-section strength) and buckling</a:t>
            </a:r>
            <a:r>
              <a:rPr lang="en-US" sz="2400" dirty="0" smtClean="0"/>
              <a:t>:</a:t>
            </a:r>
            <a:endParaRPr lang="fr-FR" dirty="0" smtClean="0"/>
          </a:p>
          <a:p>
            <a:pPr marL="0" indent="0">
              <a:buNone/>
            </a:pPr>
            <a:endParaRPr lang="fr-FR" sz="2400" dirty="0"/>
          </a:p>
        </p:txBody>
      </p:sp>
      <p:grpSp>
        <p:nvGrpSpPr>
          <p:cNvPr id="3" name="Groep 2"/>
          <p:cNvGrpSpPr/>
          <p:nvPr/>
        </p:nvGrpSpPr>
        <p:grpSpPr>
          <a:xfrm>
            <a:off x="856600" y="2284921"/>
            <a:ext cx="7412039" cy="3930496"/>
            <a:chOff x="856600" y="2701925"/>
            <a:chExt cx="7412039" cy="3930496"/>
          </a:xfrm>
        </p:grpSpPr>
        <p:sp>
          <p:nvSpPr>
            <p:cNvPr id="221" name="Freeform 2"/>
            <p:cNvSpPr>
              <a:spLocks/>
            </p:cNvSpPr>
            <p:nvPr/>
          </p:nvSpPr>
          <p:spPr bwMode="auto">
            <a:xfrm>
              <a:off x="2401236" y="2882900"/>
              <a:ext cx="3403600" cy="2781300"/>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a:defRPr/>
              </a:pPr>
              <a:endParaRPr lang="fr-FR">
                <a:latin typeface="Calibri" charset="0"/>
                <a:ea typeface="Calibri" charset="0"/>
                <a:cs typeface="Calibri" charset="0"/>
              </a:endParaRPr>
            </a:p>
          </p:txBody>
        </p:sp>
        <p:sp>
          <p:nvSpPr>
            <p:cNvPr id="222" name="Rectangle 3"/>
            <p:cNvSpPr>
              <a:spLocks noChangeArrowheads="1"/>
            </p:cNvSpPr>
            <p:nvPr/>
          </p:nvSpPr>
          <p:spPr bwMode="auto">
            <a:xfrm>
              <a:off x="1588436" y="2765426"/>
              <a:ext cx="4216400" cy="815974"/>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a:defRPr/>
              </a:pPr>
              <a:endParaRPr lang="fr-FR">
                <a:latin typeface="Calibri" charset="0"/>
                <a:ea typeface="Calibri" charset="0"/>
                <a:cs typeface="Calibri" charset="0"/>
              </a:endParaRPr>
            </a:p>
          </p:txBody>
        </p:sp>
        <p:grpSp>
          <p:nvGrpSpPr>
            <p:cNvPr id="223" name="Group 11"/>
            <p:cNvGrpSpPr>
              <a:grpSpLocks/>
            </p:cNvGrpSpPr>
            <p:nvPr/>
          </p:nvGrpSpPr>
          <p:grpSpPr bwMode="auto">
            <a:xfrm>
              <a:off x="856600" y="2701925"/>
              <a:ext cx="7412039" cy="3435350"/>
              <a:chOff x="1091" y="1702"/>
              <a:chExt cx="4669" cy="2164"/>
            </a:xfrm>
          </p:grpSpPr>
          <p:sp>
            <p:nvSpPr>
              <p:cNvPr id="224" name="Line 12"/>
              <p:cNvSpPr>
                <a:spLocks noChangeShapeType="1"/>
              </p:cNvSpPr>
              <p:nvPr/>
            </p:nvSpPr>
            <p:spPr bwMode="auto">
              <a:xfrm flipV="1">
                <a:off x="1551" y="1745"/>
                <a:ext cx="0" cy="2121"/>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25" name="Line 13"/>
              <p:cNvSpPr>
                <a:spLocks noChangeShapeType="1"/>
              </p:cNvSpPr>
              <p:nvPr/>
            </p:nvSpPr>
            <p:spPr bwMode="auto">
              <a:xfrm>
                <a:off x="1474" y="3794"/>
                <a:ext cx="2813" cy="0"/>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26" name="Line 14"/>
              <p:cNvSpPr>
                <a:spLocks noChangeShapeType="1"/>
              </p:cNvSpPr>
              <p:nvPr/>
            </p:nvSpPr>
            <p:spPr bwMode="auto">
              <a:xfrm>
                <a:off x="1474" y="2257"/>
                <a:ext cx="1141" cy="0"/>
              </a:xfrm>
              <a:prstGeom prst="line">
                <a:avLst/>
              </a:prstGeom>
              <a:noFill/>
              <a:ln w="38100">
                <a:solidFill>
                  <a:schemeClr val="tx1"/>
                </a:solidFill>
                <a:prstDash val="dash"/>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27" name="Freeform 15"/>
              <p:cNvSpPr>
                <a:spLocks/>
              </p:cNvSpPr>
              <p:nvPr/>
            </p:nvSpPr>
            <p:spPr bwMode="auto">
              <a:xfrm>
                <a:off x="2063" y="1809"/>
                <a:ext cx="2129" cy="1756"/>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30" name="Line 18"/>
              <p:cNvSpPr>
                <a:spLocks noChangeShapeType="1"/>
              </p:cNvSpPr>
              <p:nvPr/>
            </p:nvSpPr>
            <p:spPr bwMode="auto">
              <a:xfrm flipH="1">
                <a:off x="2434" y="1955"/>
                <a:ext cx="304" cy="29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31" name="Line 19"/>
              <p:cNvSpPr>
                <a:spLocks noChangeShapeType="1"/>
              </p:cNvSpPr>
              <p:nvPr/>
            </p:nvSpPr>
            <p:spPr bwMode="auto">
              <a:xfrm flipH="1">
                <a:off x="2491" y="2754"/>
                <a:ext cx="304" cy="292"/>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32" name="Text Box 20"/>
              <p:cNvSpPr txBox="1">
                <a:spLocks noChangeArrowheads="1"/>
              </p:cNvSpPr>
              <p:nvPr/>
            </p:nvSpPr>
            <p:spPr bwMode="auto">
              <a:xfrm>
                <a:off x="2734" y="1745"/>
                <a:ext cx="1368" cy="365"/>
              </a:xfrm>
              <a:prstGeom prst="rect">
                <a:avLst/>
              </a:prstGeom>
              <a:noFill/>
              <a:ln w="38100">
                <a:noFill/>
                <a:miter lim="800000"/>
                <a:headEnd/>
                <a:tailEnd/>
              </a:ln>
            </p:spPr>
            <p:txBody>
              <a:bodyPr>
                <a:prstTxWarp prst="textNoShape">
                  <a:avLst/>
                </a:prstTxWarp>
              </a:bodyPr>
              <a:lstStyle/>
              <a:p>
                <a:pPr>
                  <a:defRPr/>
                </a:pPr>
                <a:r>
                  <a:rPr lang="en-GB" sz="1800" b="1" dirty="0">
                    <a:solidFill>
                      <a:schemeClr val="tx1"/>
                    </a:solidFill>
                    <a:effectLst/>
                    <a:latin typeface="Calibri" charset="0"/>
                    <a:ea typeface="Calibri" charset="0"/>
                    <a:cs typeface="Calibri" charset="0"/>
                  </a:rPr>
                  <a:t>Material yielding (squashing)</a:t>
                </a:r>
                <a:endParaRPr lang="en-GB" sz="18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233" name="Text Box 21"/>
              <p:cNvSpPr txBox="1">
                <a:spLocks noChangeArrowheads="1"/>
              </p:cNvSpPr>
              <p:nvPr/>
            </p:nvSpPr>
            <p:spPr bwMode="auto">
              <a:xfrm>
                <a:off x="2844" y="2572"/>
                <a:ext cx="1112" cy="367"/>
              </a:xfrm>
              <a:prstGeom prst="rect">
                <a:avLst/>
              </a:prstGeom>
              <a:noFill/>
              <a:ln w="38100">
                <a:noFill/>
                <a:miter lim="800000"/>
                <a:headEnd/>
                <a:tailEnd/>
              </a:ln>
            </p:spPr>
            <p:txBody>
              <a:bodyPr>
                <a:prstTxWarp prst="textNoShape">
                  <a:avLst/>
                </a:prstTxWarp>
              </a:bodyPr>
              <a:lstStyle/>
              <a:p>
                <a:pPr>
                  <a:defRPr/>
                </a:pPr>
                <a:r>
                  <a:rPr lang="en-GB" sz="1800" b="1" dirty="0" smtClean="0">
                    <a:solidFill>
                      <a:schemeClr val="tx1"/>
                    </a:solidFill>
                    <a:effectLst/>
                    <a:latin typeface="Calibri" charset="0"/>
                    <a:ea typeface="Calibri" charset="0"/>
                    <a:cs typeface="Calibri" charset="0"/>
                  </a:rPr>
                  <a:t>Medium slenderness</a:t>
                </a:r>
                <a:endParaRPr lang="en-GB" sz="18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234" name="Oval 22"/>
              <p:cNvSpPr>
                <a:spLocks noChangeArrowheads="1"/>
              </p:cNvSpPr>
              <p:nvPr/>
            </p:nvSpPr>
            <p:spPr bwMode="auto">
              <a:xfrm>
                <a:off x="4819" y="2029"/>
                <a:ext cx="75" cy="72"/>
              </a:xfrm>
              <a:prstGeom prst="ellips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35" name="Oval 23"/>
              <p:cNvSpPr>
                <a:spLocks noChangeArrowheads="1"/>
              </p:cNvSpPr>
              <p:nvPr/>
            </p:nvSpPr>
            <p:spPr bwMode="auto">
              <a:xfrm>
                <a:off x="4819" y="2980"/>
                <a:ext cx="75" cy="73"/>
              </a:xfrm>
              <a:prstGeom prst="ellips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36" name="Line 24"/>
              <p:cNvSpPr>
                <a:spLocks noChangeShapeType="1"/>
              </p:cNvSpPr>
              <p:nvPr/>
            </p:nvSpPr>
            <p:spPr bwMode="auto">
              <a:xfrm>
                <a:off x="4856" y="2101"/>
                <a:ext cx="0" cy="879"/>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37" name="Line 25"/>
              <p:cNvSpPr>
                <a:spLocks noChangeShapeType="1"/>
              </p:cNvSpPr>
              <p:nvPr/>
            </p:nvSpPr>
            <p:spPr bwMode="auto">
              <a:xfrm>
                <a:off x="4856" y="1736"/>
                <a:ext cx="0" cy="29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38" name="Line 26"/>
              <p:cNvSpPr>
                <a:spLocks noChangeShapeType="1"/>
              </p:cNvSpPr>
              <p:nvPr/>
            </p:nvSpPr>
            <p:spPr bwMode="auto">
              <a:xfrm flipV="1">
                <a:off x="4856" y="3053"/>
                <a:ext cx="0" cy="29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39" name="Text Box 27"/>
              <p:cNvSpPr txBox="1">
                <a:spLocks noChangeArrowheads="1"/>
              </p:cNvSpPr>
              <p:nvPr/>
            </p:nvSpPr>
            <p:spPr bwMode="auto">
              <a:xfrm>
                <a:off x="4866" y="1708"/>
                <a:ext cx="478" cy="366"/>
              </a:xfrm>
              <a:prstGeom prst="rect">
                <a:avLst/>
              </a:prstGeom>
              <a:noFill/>
              <a:ln w="38100">
                <a:noFill/>
                <a:miter lim="800000"/>
                <a:headEnd/>
                <a:tailEnd/>
              </a:ln>
            </p:spPr>
            <p:txBody>
              <a:bodyPr>
                <a:prstTxWarp prst="textNoShape">
                  <a:avLst/>
                </a:prstTxWarp>
              </a:bodyPr>
              <a:lstStyle/>
              <a:p>
                <a:pPr>
                  <a:defRPr/>
                </a:pPr>
                <a:r>
                  <a:rPr lang="en-GB" sz="1800">
                    <a:solidFill>
                      <a:schemeClr val="tx1"/>
                    </a:solidFill>
                    <a:effectLst/>
                    <a:latin typeface="Calibri" charset="0"/>
                    <a:ea typeface="Calibri" charset="0"/>
                    <a:cs typeface="Calibri" charset="0"/>
                  </a:rPr>
                  <a:t>N</a:t>
                </a:r>
                <a:r>
                  <a:rPr lang="en-GB" sz="1800" baseline="-25000">
                    <a:solidFill>
                      <a:schemeClr val="tx1"/>
                    </a:solidFill>
                    <a:effectLst/>
                    <a:latin typeface="Calibri" charset="0"/>
                    <a:ea typeface="Calibri" charset="0"/>
                    <a:cs typeface="Calibri" charset="0"/>
                  </a:rPr>
                  <a:t>Ed</a:t>
                </a:r>
                <a:endParaRPr lang="en-GB" sz="1800"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240" name="Text Box 28"/>
              <p:cNvSpPr txBox="1">
                <a:spLocks noChangeArrowheads="1"/>
              </p:cNvSpPr>
              <p:nvPr/>
            </p:nvSpPr>
            <p:spPr bwMode="auto">
              <a:xfrm>
                <a:off x="4866" y="3126"/>
                <a:ext cx="459" cy="366"/>
              </a:xfrm>
              <a:prstGeom prst="rect">
                <a:avLst/>
              </a:prstGeom>
              <a:noFill/>
              <a:ln w="38100">
                <a:noFill/>
                <a:miter lim="800000"/>
                <a:headEnd/>
                <a:tailEnd/>
              </a:ln>
            </p:spPr>
            <p:txBody>
              <a:bodyPr>
                <a:prstTxWarp prst="textNoShape">
                  <a:avLst/>
                </a:prstTxWarp>
              </a:bodyPr>
              <a:lstStyle/>
              <a:p>
                <a:pPr>
                  <a:defRPr/>
                </a:pPr>
                <a:r>
                  <a:rPr lang="en-GB" sz="1800">
                    <a:solidFill>
                      <a:schemeClr val="tx1"/>
                    </a:solidFill>
                    <a:effectLst/>
                    <a:latin typeface="Calibri" charset="0"/>
                    <a:ea typeface="Calibri" charset="0"/>
                    <a:cs typeface="Calibri" charset="0"/>
                  </a:rPr>
                  <a:t>N</a:t>
                </a:r>
                <a:r>
                  <a:rPr lang="en-GB" sz="1800" baseline="-25000">
                    <a:solidFill>
                      <a:schemeClr val="tx1"/>
                    </a:solidFill>
                    <a:effectLst/>
                    <a:latin typeface="Calibri" charset="0"/>
                    <a:ea typeface="Calibri" charset="0"/>
                    <a:cs typeface="Calibri" charset="0"/>
                  </a:rPr>
                  <a:t>Ed</a:t>
                </a:r>
                <a:endParaRPr lang="en-GB" sz="1800"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241" name="Line 29"/>
              <p:cNvSpPr>
                <a:spLocks noChangeShapeType="1"/>
              </p:cNvSpPr>
              <p:nvPr/>
            </p:nvSpPr>
            <p:spPr bwMode="auto">
              <a:xfrm>
                <a:off x="5274" y="2065"/>
                <a:ext cx="152" cy="0"/>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42" name="Line 30"/>
              <p:cNvSpPr>
                <a:spLocks noChangeShapeType="1"/>
              </p:cNvSpPr>
              <p:nvPr/>
            </p:nvSpPr>
            <p:spPr bwMode="auto">
              <a:xfrm flipV="1">
                <a:off x="5274" y="3007"/>
                <a:ext cx="152" cy="0"/>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charset="0"/>
                  <a:ea typeface="Calibri" charset="0"/>
                  <a:cs typeface="Calibri" charset="0"/>
                </a:endParaRPr>
              </a:p>
            </p:txBody>
          </p:sp>
          <p:sp>
            <p:nvSpPr>
              <p:cNvPr id="243" name="Line 31"/>
              <p:cNvSpPr>
                <a:spLocks noChangeShapeType="1"/>
              </p:cNvSpPr>
              <p:nvPr/>
            </p:nvSpPr>
            <p:spPr bwMode="auto">
              <a:xfrm>
                <a:off x="5351" y="2055"/>
                <a:ext cx="0" cy="952"/>
              </a:xfrm>
              <a:prstGeom prst="line">
                <a:avLst/>
              </a:prstGeom>
              <a:noFill/>
              <a:ln w="38100">
                <a:solidFill>
                  <a:schemeClr val="tx1"/>
                </a:solidFill>
                <a:round/>
                <a:headEnd type="triangle" w="med" len="me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244" name="Text Box 32"/>
              <p:cNvSpPr txBox="1">
                <a:spLocks noChangeArrowheads="1"/>
              </p:cNvSpPr>
              <p:nvPr/>
            </p:nvSpPr>
            <p:spPr bwMode="auto">
              <a:xfrm>
                <a:off x="5360" y="2412"/>
                <a:ext cx="400" cy="365"/>
              </a:xfrm>
              <a:prstGeom prst="rect">
                <a:avLst/>
              </a:prstGeom>
              <a:noFill/>
              <a:ln w="38100">
                <a:noFill/>
                <a:miter lim="800000"/>
                <a:headEnd/>
                <a:tailEnd/>
              </a:ln>
            </p:spPr>
            <p:txBody>
              <a:bodyPr>
                <a:prstTxWarp prst="textNoShape">
                  <a:avLst/>
                </a:prstTxWarp>
              </a:bodyPr>
              <a:lstStyle/>
              <a:p>
                <a:pPr>
                  <a:defRPr/>
                </a:pPr>
                <a:r>
                  <a:rPr lang="en-GB" sz="1800">
                    <a:solidFill>
                      <a:schemeClr val="tx1"/>
                    </a:solidFill>
                    <a:effectLst/>
                    <a:latin typeface="Calibri" charset="0"/>
                    <a:ea typeface="Calibri" charset="0"/>
                    <a:cs typeface="Calibri" charset="0"/>
                  </a:rPr>
                  <a:t>L</a:t>
                </a:r>
                <a:r>
                  <a:rPr lang="en-GB" sz="1800" baseline="-25000">
                    <a:solidFill>
                      <a:schemeClr val="tx1"/>
                    </a:solidFill>
                    <a:effectLst/>
                    <a:latin typeface="Calibri" charset="0"/>
                    <a:ea typeface="Calibri" charset="0"/>
                    <a:cs typeface="Calibri" charset="0"/>
                  </a:rPr>
                  <a:t>cr</a:t>
                </a:r>
                <a:endParaRPr lang="en-GB" sz="1800"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245" name="Text Box 33"/>
              <p:cNvSpPr txBox="1">
                <a:spLocks noChangeArrowheads="1"/>
              </p:cNvSpPr>
              <p:nvPr/>
            </p:nvSpPr>
            <p:spPr bwMode="auto">
              <a:xfrm>
                <a:off x="1091" y="1702"/>
                <a:ext cx="491" cy="440"/>
              </a:xfrm>
              <a:prstGeom prst="rect">
                <a:avLst/>
              </a:prstGeom>
              <a:noFill/>
              <a:ln w="38100">
                <a:noFill/>
                <a:miter lim="800000"/>
                <a:headEnd/>
                <a:tailEnd/>
              </a:ln>
            </p:spPr>
            <p:txBody>
              <a:bodyPr>
                <a:prstTxWarp prst="textNoShape">
                  <a:avLst/>
                </a:prstTxWarp>
              </a:bodyPr>
              <a:lstStyle/>
              <a:p>
                <a:pPr>
                  <a:defRPr/>
                </a:pPr>
                <a:r>
                  <a:rPr lang="en-GB" sz="1800" dirty="0">
                    <a:solidFill>
                      <a:schemeClr val="tx1"/>
                    </a:solidFill>
                    <a:effectLst/>
                    <a:latin typeface="Calibri" charset="0"/>
                    <a:ea typeface="Calibri" charset="0"/>
                    <a:cs typeface="Calibri" charset="0"/>
                  </a:rPr>
                  <a:t>Load</a:t>
                </a:r>
                <a:endParaRPr lang="en-GB" sz="18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grpSp>
        <p:sp>
          <p:nvSpPr>
            <p:cNvPr id="246" name="Line 34"/>
            <p:cNvSpPr>
              <a:spLocks noChangeShapeType="1"/>
            </p:cNvSpPr>
            <p:nvPr/>
          </p:nvSpPr>
          <p:spPr bwMode="auto">
            <a:xfrm flipH="1" flipV="1">
              <a:off x="2642535" y="3581400"/>
              <a:ext cx="0" cy="2447758"/>
            </a:xfrm>
            <a:prstGeom prst="line">
              <a:avLst/>
            </a:prstGeom>
            <a:noFill/>
            <a:ln w="47625">
              <a:solidFill>
                <a:srgbClr val="FF9900"/>
              </a:solidFill>
              <a:round/>
              <a:headEnd/>
              <a:tailEnd/>
            </a:ln>
            <a:effectLst/>
          </p:spPr>
          <p:txBody>
            <a:bodyPr>
              <a:prstTxWarp prst="textNoShape">
                <a:avLst/>
              </a:prstTxWarp>
            </a:bodyPr>
            <a:lstStyle/>
            <a:p>
              <a:pPr>
                <a:defRPr/>
              </a:pPr>
              <a:endParaRPr lang="fr-FR">
                <a:latin typeface="Calibri" charset="0"/>
                <a:ea typeface="Calibri" charset="0"/>
                <a:cs typeface="Calibri" charset="0"/>
              </a:endParaRPr>
            </a:p>
          </p:txBody>
        </p:sp>
        <p:grpSp>
          <p:nvGrpSpPr>
            <p:cNvPr id="247" name="Group 245"/>
            <p:cNvGrpSpPr>
              <a:grpSpLocks/>
            </p:cNvGrpSpPr>
            <p:nvPr/>
          </p:nvGrpSpPr>
          <p:grpSpPr bwMode="auto">
            <a:xfrm>
              <a:off x="1705037" y="3541889"/>
              <a:ext cx="1611074" cy="1318122"/>
              <a:chOff x="1341" y="2400"/>
              <a:chExt cx="2167" cy="1202"/>
            </a:xfrm>
          </p:grpSpPr>
          <p:grpSp>
            <p:nvGrpSpPr>
              <p:cNvPr id="248" name="Group 205"/>
              <p:cNvGrpSpPr>
                <a:grpSpLocks/>
              </p:cNvGrpSpPr>
              <p:nvPr/>
            </p:nvGrpSpPr>
            <p:grpSpPr bwMode="auto">
              <a:xfrm>
                <a:off x="2468" y="2628"/>
                <a:ext cx="28" cy="28"/>
                <a:chOff x="2474" y="2618"/>
                <a:chExt cx="28" cy="28"/>
              </a:xfrm>
            </p:grpSpPr>
            <p:sp>
              <p:nvSpPr>
                <p:cNvPr id="310" name="Line 109"/>
                <p:cNvSpPr>
                  <a:spLocks noChangeShapeType="1"/>
                </p:cNvSpPr>
                <p:nvPr/>
              </p:nvSpPr>
              <p:spPr bwMode="auto">
                <a:xfrm flipV="1">
                  <a:off x="2474" y="261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11" name="Line 162"/>
                <p:cNvSpPr>
                  <a:spLocks noChangeShapeType="1"/>
                </p:cNvSpPr>
                <p:nvPr/>
              </p:nvSpPr>
              <p:spPr bwMode="auto">
                <a:xfrm flipH="1" flipV="1">
                  <a:off x="2474" y="261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sp>
            <p:nvSpPr>
              <p:cNvPr id="249" name="Line 101"/>
              <p:cNvSpPr>
                <a:spLocks noChangeShapeType="1"/>
              </p:cNvSpPr>
              <p:nvPr/>
            </p:nvSpPr>
            <p:spPr bwMode="auto">
              <a:xfrm flipV="1">
                <a:off x="2580" y="274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0" name="Line 102"/>
              <p:cNvSpPr>
                <a:spLocks noChangeShapeType="1"/>
              </p:cNvSpPr>
              <p:nvPr/>
            </p:nvSpPr>
            <p:spPr bwMode="auto">
              <a:xfrm flipV="1">
                <a:off x="2580" y="2965"/>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1" name="Line 103"/>
              <p:cNvSpPr>
                <a:spLocks noChangeShapeType="1"/>
              </p:cNvSpPr>
              <p:nvPr/>
            </p:nvSpPr>
            <p:spPr bwMode="auto">
              <a:xfrm flipV="1">
                <a:off x="2693" y="2859"/>
                <a:ext cx="21" cy="22"/>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2" name="Line 105"/>
              <p:cNvSpPr>
                <a:spLocks noChangeShapeType="1"/>
              </p:cNvSpPr>
              <p:nvPr/>
            </p:nvSpPr>
            <p:spPr bwMode="auto">
              <a:xfrm flipV="1">
                <a:off x="2580" y="2652"/>
                <a:ext cx="4" cy="4"/>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3" name="Line 107"/>
              <p:cNvSpPr>
                <a:spLocks noChangeShapeType="1"/>
              </p:cNvSpPr>
              <p:nvPr/>
            </p:nvSpPr>
            <p:spPr bwMode="auto">
              <a:xfrm flipV="1">
                <a:off x="2693" y="302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4" name="Line 108"/>
              <p:cNvSpPr>
                <a:spLocks noChangeShapeType="1"/>
              </p:cNvSpPr>
              <p:nvPr/>
            </p:nvSpPr>
            <p:spPr bwMode="auto">
              <a:xfrm flipV="1">
                <a:off x="2298" y="268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5" name="Line 110"/>
              <p:cNvSpPr>
                <a:spLocks noChangeShapeType="1"/>
              </p:cNvSpPr>
              <p:nvPr/>
            </p:nvSpPr>
            <p:spPr bwMode="auto">
              <a:xfrm flipV="1">
                <a:off x="2805" y="2982"/>
                <a:ext cx="11" cy="11"/>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6" name="Line 111"/>
              <p:cNvSpPr>
                <a:spLocks noChangeShapeType="1"/>
              </p:cNvSpPr>
              <p:nvPr/>
            </p:nvSpPr>
            <p:spPr bwMode="auto">
              <a:xfrm flipV="1">
                <a:off x="2468" y="2526"/>
                <a:ext cx="17" cy="17"/>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7" name="Line 112"/>
              <p:cNvSpPr>
                <a:spLocks noChangeShapeType="1"/>
              </p:cNvSpPr>
              <p:nvPr/>
            </p:nvSpPr>
            <p:spPr bwMode="auto">
              <a:xfrm flipV="1">
                <a:off x="2747" y="3077"/>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8" name="Line 115"/>
              <p:cNvSpPr>
                <a:spLocks noChangeShapeType="1"/>
              </p:cNvSpPr>
              <p:nvPr/>
            </p:nvSpPr>
            <p:spPr bwMode="auto">
              <a:xfrm flipV="1">
                <a:off x="2918" y="3103"/>
                <a:ext cx="2" cy="3"/>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59" name="Line 116"/>
              <p:cNvSpPr>
                <a:spLocks noChangeShapeType="1"/>
              </p:cNvSpPr>
              <p:nvPr/>
            </p:nvSpPr>
            <p:spPr bwMode="auto">
              <a:xfrm flipV="1">
                <a:off x="2243"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0" name="Line 117"/>
              <p:cNvSpPr>
                <a:spLocks noChangeShapeType="1"/>
              </p:cNvSpPr>
              <p:nvPr/>
            </p:nvSpPr>
            <p:spPr bwMode="auto">
              <a:xfrm flipV="1">
                <a:off x="2918" y="319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1" name="Line 119"/>
              <p:cNvSpPr>
                <a:spLocks noChangeShapeType="1"/>
              </p:cNvSpPr>
              <p:nvPr/>
            </p:nvSpPr>
            <p:spPr bwMode="auto">
              <a:xfrm flipV="1">
                <a:off x="2130" y="240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2" name="Line 121"/>
              <p:cNvSpPr>
                <a:spLocks noChangeShapeType="1"/>
              </p:cNvSpPr>
              <p:nvPr/>
            </p:nvSpPr>
            <p:spPr bwMode="auto">
              <a:xfrm flipV="1">
                <a:off x="3030" y="3213"/>
                <a:ext cx="5" cy="5"/>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3" name="Line 123"/>
              <p:cNvSpPr>
                <a:spLocks noChangeShapeType="1"/>
              </p:cNvSpPr>
              <p:nvPr/>
            </p:nvSpPr>
            <p:spPr bwMode="auto">
              <a:xfrm flipV="1">
                <a:off x="2018"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4" name="Line 124"/>
              <p:cNvSpPr>
                <a:spLocks noChangeShapeType="1"/>
              </p:cNvSpPr>
              <p:nvPr/>
            </p:nvSpPr>
            <p:spPr bwMode="auto">
              <a:xfrm flipV="1">
                <a:off x="3088" y="336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5" name="Line 125"/>
              <p:cNvSpPr>
                <a:spLocks noChangeShapeType="1"/>
              </p:cNvSpPr>
              <p:nvPr/>
            </p:nvSpPr>
            <p:spPr bwMode="auto">
              <a:xfrm flipV="1">
                <a:off x="1906"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6" name="Line 126"/>
              <p:cNvSpPr>
                <a:spLocks noChangeShapeType="1"/>
              </p:cNvSpPr>
              <p:nvPr/>
            </p:nvSpPr>
            <p:spPr bwMode="auto">
              <a:xfrm flipV="1">
                <a:off x="1793" y="2515"/>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7" name="Line 127"/>
              <p:cNvSpPr>
                <a:spLocks noChangeShapeType="1"/>
              </p:cNvSpPr>
              <p:nvPr/>
            </p:nvSpPr>
            <p:spPr bwMode="auto">
              <a:xfrm flipV="1">
                <a:off x="3146" y="3414"/>
                <a:ext cx="24" cy="24"/>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8" name="Line 128"/>
              <p:cNvSpPr>
                <a:spLocks noChangeShapeType="1"/>
              </p:cNvSpPr>
              <p:nvPr/>
            </p:nvSpPr>
            <p:spPr bwMode="auto">
              <a:xfrm flipV="1">
                <a:off x="1569"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69" name="Line 129"/>
              <p:cNvSpPr>
                <a:spLocks noChangeShapeType="1"/>
              </p:cNvSpPr>
              <p:nvPr/>
            </p:nvSpPr>
            <p:spPr bwMode="auto">
              <a:xfrm flipV="1">
                <a:off x="1681" y="240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0" name="Line 130"/>
              <p:cNvSpPr>
                <a:spLocks noChangeShapeType="1"/>
              </p:cNvSpPr>
              <p:nvPr/>
            </p:nvSpPr>
            <p:spPr bwMode="auto">
              <a:xfrm flipV="1">
                <a:off x="1456"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1" name="Line 131"/>
              <p:cNvSpPr>
                <a:spLocks noChangeShapeType="1"/>
              </p:cNvSpPr>
              <p:nvPr/>
            </p:nvSpPr>
            <p:spPr bwMode="auto">
              <a:xfrm flipV="1">
                <a:off x="3375" y="3527"/>
                <a:ext cx="20" cy="20"/>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2" name="Line 132"/>
              <p:cNvSpPr>
                <a:spLocks noChangeShapeType="1"/>
              </p:cNvSpPr>
              <p:nvPr/>
            </p:nvSpPr>
            <p:spPr bwMode="auto">
              <a:xfrm flipV="1">
                <a:off x="1344"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3" name="Line 133"/>
              <p:cNvSpPr>
                <a:spLocks noChangeShapeType="1"/>
              </p:cNvSpPr>
              <p:nvPr/>
            </p:nvSpPr>
            <p:spPr bwMode="auto">
              <a:xfrm flipV="1">
                <a:off x="3480" y="3527"/>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4" name="Line 139"/>
              <p:cNvSpPr>
                <a:spLocks noChangeShapeType="1"/>
              </p:cNvSpPr>
              <p:nvPr/>
            </p:nvSpPr>
            <p:spPr bwMode="auto">
              <a:xfrm flipH="1" flipV="1">
                <a:off x="2018"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5" name="Line 141"/>
              <p:cNvSpPr>
                <a:spLocks noChangeShapeType="1"/>
              </p:cNvSpPr>
              <p:nvPr/>
            </p:nvSpPr>
            <p:spPr bwMode="auto">
              <a:xfrm flipH="1" flipV="1">
                <a:off x="1906"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nvGrpSpPr>
              <p:cNvPr id="276" name="Group 215"/>
              <p:cNvGrpSpPr>
                <a:grpSpLocks/>
              </p:cNvGrpSpPr>
              <p:nvPr/>
            </p:nvGrpSpPr>
            <p:grpSpPr bwMode="auto">
              <a:xfrm>
                <a:off x="2805" y="3190"/>
                <a:ext cx="28" cy="28"/>
                <a:chOff x="2811" y="3180"/>
                <a:chExt cx="28" cy="28"/>
              </a:xfrm>
            </p:grpSpPr>
            <p:sp>
              <p:nvSpPr>
                <p:cNvPr id="308" name="Line 114"/>
                <p:cNvSpPr>
                  <a:spLocks noChangeShapeType="1"/>
                </p:cNvSpPr>
                <p:nvPr/>
              </p:nvSpPr>
              <p:spPr bwMode="auto">
                <a:xfrm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09" name="Line 143"/>
                <p:cNvSpPr>
                  <a:spLocks noChangeShapeType="1"/>
                </p:cNvSpPr>
                <p:nvPr/>
              </p:nvSpPr>
              <p:spPr bwMode="auto">
                <a:xfrm flipH="1"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sp>
            <p:nvSpPr>
              <p:cNvPr id="277" name="Line 144"/>
              <p:cNvSpPr>
                <a:spLocks noChangeShapeType="1"/>
              </p:cNvSpPr>
              <p:nvPr/>
            </p:nvSpPr>
            <p:spPr bwMode="auto">
              <a:xfrm flipH="1" flipV="1">
                <a:off x="2580" y="2965"/>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8" name="Line 146"/>
              <p:cNvSpPr>
                <a:spLocks noChangeShapeType="1"/>
              </p:cNvSpPr>
              <p:nvPr/>
            </p:nvSpPr>
            <p:spPr bwMode="auto">
              <a:xfrm flipH="1" flipV="1">
                <a:off x="2298" y="268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79" name="Line 148"/>
              <p:cNvSpPr>
                <a:spLocks noChangeShapeType="1"/>
              </p:cNvSpPr>
              <p:nvPr/>
            </p:nvSpPr>
            <p:spPr bwMode="auto">
              <a:xfrm flipH="1" flipV="1">
                <a:off x="2130" y="240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0" name="Line 150"/>
              <p:cNvSpPr>
                <a:spLocks noChangeShapeType="1"/>
              </p:cNvSpPr>
              <p:nvPr/>
            </p:nvSpPr>
            <p:spPr bwMode="auto">
              <a:xfrm flipH="1" flipV="1">
                <a:off x="1793" y="2515"/>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1" name="Line 151"/>
              <p:cNvSpPr>
                <a:spLocks noChangeShapeType="1"/>
              </p:cNvSpPr>
              <p:nvPr/>
            </p:nvSpPr>
            <p:spPr bwMode="auto">
              <a:xfrm flipH="1" flipV="1">
                <a:off x="1681" y="240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2" name="Line 152"/>
              <p:cNvSpPr>
                <a:spLocks noChangeShapeType="1"/>
              </p:cNvSpPr>
              <p:nvPr/>
            </p:nvSpPr>
            <p:spPr bwMode="auto">
              <a:xfrm flipH="1" flipV="1">
                <a:off x="3142" y="3414"/>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3" name="Line 153"/>
              <p:cNvSpPr>
                <a:spLocks noChangeShapeType="1"/>
              </p:cNvSpPr>
              <p:nvPr/>
            </p:nvSpPr>
            <p:spPr bwMode="auto">
              <a:xfrm flipH="1" flipV="1">
                <a:off x="3088" y="336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4" name="Line 154"/>
              <p:cNvSpPr>
                <a:spLocks noChangeShapeType="1"/>
              </p:cNvSpPr>
              <p:nvPr/>
            </p:nvSpPr>
            <p:spPr bwMode="auto">
              <a:xfrm flipH="1" flipV="1">
                <a:off x="2918" y="319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5" name="Line 155"/>
              <p:cNvSpPr>
                <a:spLocks noChangeShapeType="1"/>
              </p:cNvSpPr>
              <p:nvPr/>
            </p:nvSpPr>
            <p:spPr bwMode="auto">
              <a:xfrm flipH="1" flipV="1">
                <a:off x="2747" y="3077"/>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6" name="Line 156"/>
              <p:cNvSpPr>
                <a:spLocks noChangeShapeType="1"/>
              </p:cNvSpPr>
              <p:nvPr/>
            </p:nvSpPr>
            <p:spPr bwMode="auto">
              <a:xfrm flipH="1" flipV="1">
                <a:off x="2693" y="302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7" name="Line 157"/>
              <p:cNvSpPr>
                <a:spLocks noChangeShapeType="1"/>
              </p:cNvSpPr>
              <p:nvPr/>
            </p:nvSpPr>
            <p:spPr bwMode="auto">
              <a:xfrm flipH="1" flipV="1">
                <a:off x="2243"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8" name="Line 158"/>
              <p:cNvSpPr>
                <a:spLocks noChangeShapeType="1"/>
              </p:cNvSpPr>
              <p:nvPr/>
            </p:nvSpPr>
            <p:spPr bwMode="auto">
              <a:xfrm flipH="1" flipV="1">
                <a:off x="3367" y="3527"/>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89" name="Line 160"/>
              <p:cNvSpPr>
                <a:spLocks noChangeShapeType="1"/>
              </p:cNvSpPr>
              <p:nvPr/>
            </p:nvSpPr>
            <p:spPr bwMode="auto">
              <a:xfrm flipH="1" flipV="1">
                <a:off x="2693" y="285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90" name="Line 161"/>
              <p:cNvSpPr>
                <a:spLocks noChangeShapeType="1"/>
              </p:cNvSpPr>
              <p:nvPr/>
            </p:nvSpPr>
            <p:spPr bwMode="auto">
              <a:xfrm flipH="1" flipV="1">
                <a:off x="2580" y="274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91" name="Line 163"/>
              <p:cNvSpPr>
                <a:spLocks noChangeShapeType="1"/>
              </p:cNvSpPr>
              <p:nvPr/>
            </p:nvSpPr>
            <p:spPr bwMode="auto">
              <a:xfrm flipH="1" flipV="1">
                <a:off x="1569"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92" name="Line 164"/>
              <p:cNvSpPr>
                <a:spLocks noChangeShapeType="1"/>
              </p:cNvSpPr>
              <p:nvPr/>
            </p:nvSpPr>
            <p:spPr bwMode="auto">
              <a:xfrm flipH="1" flipV="1">
                <a:off x="3480" y="3527"/>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93" name="Line 165"/>
              <p:cNvSpPr>
                <a:spLocks noChangeShapeType="1"/>
              </p:cNvSpPr>
              <p:nvPr/>
            </p:nvSpPr>
            <p:spPr bwMode="auto">
              <a:xfrm flipH="1" flipV="1">
                <a:off x="2468"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94" name="Line 166"/>
              <p:cNvSpPr>
                <a:spLocks noChangeShapeType="1"/>
              </p:cNvSpPr>
              <p:nvPr/>
            </p:nvSpPr>
            <p:spPr bwMode="auto">
              <a:xfrm flipH="1" flipV="1">
                <a:off x="1456"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295" name="Line 168"/>
              <p:cNvSpPr>
                <a:spLocks noChangeShapeType="1"/>
              </p:cNvSpPr>
              <p:nvPr/>
            </p:nvSpPr>
            <p:spPr bwMode="auto">
              <a:xfrm flipH="1" flipV="1">
                <a:off x="1341" y="2515"/>
                <a:ext cx="35"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nvGrpSpPr>
              <p:cNvPr id="296" name="Group 216"/>
              <p:cNvGrpSpPr>
                <a:grpSpLocks/>
              </p:cNvGrpSpPr>
              <p:nvPr/>
            </p:nvGrpSpPr>
            <p:grpSpPr bwMode="auto">
              <a:xfrm>
                <a:off x="2901" y="3286"/>
                <a:ext cx="28" cy="28"/>
                <a:chOff x="2811" y="3180"/>
                <a:chExt cx="28" cy="28"/>
              </a:xfrm>
            </p:grpSpPr>
            <p:sp>
              <p:nvSpPr>
                <p:cNvPr id="306" name="Line 217"/>
                <p:cNvSpPr>
                  <a:spLocks noChangeShapeType="1"/>
                </p:cNvSpPr>
                <p:nvPr/>
              </p:nvSpPr>
              <p:spPr bwMode="auto">
                <a:xfrm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07" name="Line 218"/>
                <p:cNvSpPr>
                  <a:spLocks noChangeShapeType="1"/>
                </p:cNvSpPr>
                <p:nvPr/>
              </p:nvSpPr>
              <p:spPr bwMode="auto">
                <a:xfrm flipH="1"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nvGrpSpPr>
              <p:cNvPr id="297" name="Group 219"/>
              <p:cNvGrpSpPr>
                <a:grpSpLocks/>
              </p:cNvGrpSpPr>
              <p:nvPr/>
            </p:nvGrpSpPr>
            <p:grpSpPr bwMode="auto">
              <a:xfrm>
                <a:off x="2997" y="3382"/>
                <a:ext cx="28" cy="28"/>
                <a:chOff x="2811" y="3180"/>
                <a:chExt cx="28" cy="28"/>
              </a:xfrm>
            </p:grpSpPr>
            <p:sp>
              <p:nvSpPr>
                <p:cNvPr id="304" name="Line 220"/>
                <p:cNvSpPr>
                  <a:spLocks noChangeShapeType="1"/>
                </p:cNvSpPr>
                <p:nvPr/>
              </p:nvSpPr>
              <p:spPr bwMode="auto">
                <a:xfrm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05" name="Line 221"/>
                <p:cNvSpPr>
                  <a:spLocks noChangeShapeType="1"/>
                </p:cNvSpPr>
                <p:nvPr/>
              </p:nvSpPr>
              <p:spPr bwMode="auto">
                <a:xfrm flipH="1"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nvGrpSpPr>
              <p:cNvPr id="298" name="Group 222"/>
              <p:cNvGrpSpPr>
                <a:grpSpLocks/>
              </p:cNvGrpSpPr>
              <p:nvPr/>
            </p:nvGrpSpPr>
            <p:grpSpPr bwMode="auto">
              <a:xfrm>
                <a:off x="3093" y="3478"/>
                <a:ext cx="28" cy="28"/>
                <a:chOff x="2811" y="3180"/>
                <a:chExt cx="28" cy="28"/>
              </a:xfrm>
            </p:grpSpPr>
            <p:sp>
              <p:nvSpPr>
                <p:cNvPr id="302" name="Line 223"/>
                <p:cNvSpPr>
                  <a:spLocks noChangeShapeType="1"/>
                </p:cNvSpPr>
                <p:nvPr/>
              </p:nvSpPr>
              <p:spPr bwMode="auto">
                <a:xfrm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03" name="Line 224"/>
                <p:cNvSpPr>
                  <a:spLocks noChangeShapeType="1"/>
                </p:cNvSpPr>
                <p:nvPr/>
              </p:nvSpPr>
              <p:spPr bwMode="auto">
                <a:xfrm flipH="1"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nvGrpSpPr>
              <p:cNvPr id="299" name="Group 225"/>
              <p:cNvGrpSpPr>
                <a:grpSpLocks/>
              </p:cNvGrpSpPr>
              <p:nvPr/>
            </p:nvGrpSpPr>
            <p:grpSpPr bwMode="auto">
              <a:xfrm>
                <a:off x="3189" y="3574"/>
                <a:ext cx="28" cy="28"/>
                <a:chOff x="2811" y="3180"/>
                <a:chExt cx="28" cy="28"/>
              </a:xfrm>
            </p:grpSpPr>
            <p:sp>
              <p:nvSpPr>
                <p:cNvPr id="300" name="Line 226"/>
                <p:cNvSpPr>
                  <a:spLocks noChangeShapeType="1"/>
                </p:cNvSpPr>
                <p:nvPr/>
              </p:nvSpPr>
              <p:spPr bwMode="auto">
                <a:xfrm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01" name="Line 227"/>
                <p:cNvSpPr>
                  <a:spLocks noChangeShapeType="1"/>
                </p:cNvSpPr>
                <p:nvPr/>
              </p:nvSpPr>
              <p:spPr bwMode="auto">
                <a:xfrm flipH="1"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grpSp>
          <p:nvGrpSpPr>
            <p:cNvPr id="312" name="Group 245"/>
            <p:cNvGrpSpPr>
              <a:grpSpLocks/>
            </p:cNvGrpSpPr>
            <p:nvPr/>
          </p:nvGrpSpPr>
          <p:grpSpPr bwMode="auto">
            <a:xfrm>
              <a:off x="3160889" y="4882443"/>
              <a:ext cx="1679220" cy="550335"/>
              <a:chOff x="2018" y="2400"/>
              <a:chExt cx="1490" cy="890"/>
            </a:xfrm>
          </p:grpSpPr>
          <p:grpSp>
            <p:nvGrpSpPr>
              <p:cNvPr id="313" name="Group 205"/>
              <p:cNvGrpSpPr>
                <a:grpSpLocks/>
              </p:cNvGrpSpPr>
              <p:nvPr/>
            </p:nvGrpSpPr>
            <p:grpSpPr bwMode="auto">
              <a:xfrm>
                <a:off x="2468" y="2628"/>
                <a:ext cx="28" cy="28"/>
                <a:chOff x="2474" y="2618"/>
                <a:chExt cx="28" cy="28"/>
              </a:xfrm>
            </p:grpSpPr>
            <p:sp>
              <p:nvSpPr>
                <p:cNvPr id="363" name="Line 109"/>
                <p:cNvSpPr>
                  <a:spLocks noChangeShapeType="1"/>
                </p:cNvSpPr>
                <p:nvPr/>
              </p:nvSpPr>
              <p:spPr bwMode="auto">
                <a:xfrm flipV="1">
                  <a:off x="2474" y="261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64" name="Line 162"/>
                <p:cNvSpPr>
                  <a:spLocks noChangeShapeType="1"/>
                </p:cNvSpPr>
                <p:nvPr/>
              </p:nvSpPr>
              <p:spPr bwMode="auto">
                <a:xfrm flipH="1" flipV="1">
                  <a:off x="2474" y="261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sp>
            <p:nvSpPr>
              <p:cNvPr id="314" name="Line 101"/>
              <p:cNvSpPr>
                <a:spLocks noChangeShapeType="1"/>
              </p:cNvSpPr>
              <p:nvPr/>
            </p:nvSpPr>
            <p:spPr bwMode="auto">
              <a:xfrm flipV="1">
                <a:off x="2580" y="274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15" name="Line 102"/>
              <p:cNvSpPr>
                <a:spLocks noChangeShapeType="1"/>
              </p:cNvSpPr>
              <p:nvPr/>
            </p:nvSpPr>
            <p:spPr bwMode="auto">
              <a:xfrm flipV="1">
                <a:off x="2580" y="2965"/>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16" name="Line 103"/>
              <p:cNvSpPr>
                <a:spLocks noChangeShapeType="1"/>
              </p:cNvSpPr>
              <p:nvPr/>
            </p:nvSpPr>
            <p:spPr bwMode="auto">
              <a:xfrm flipV="1">
                <a:off x="2693" y="2859"/>
                <a:ext cx="21" cy="22"/>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17" name="Line 105"/>
              <p:cNvSpPr>
                <a:spLocks noChangeShapeType="1"/>
              </p:cNvSpPr>
              <p:nvPr/>
            </p:nvSpPr>
            <p:spPr bwMode="auto">
              <a:xfrm flipV="1">
                <a:off x="2580" y="2652"/>
                <a:ext cx="4" cy="4"/>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18" name="Line 107"/>
              <p:cNvSpPr>
                <a:spLocks noChangeShapeType="1"/>
              </p:cNvSpPr>
              <p:nvPr/>
            </p:nvSpPr>
            <p:spPr bwMode="auto">
              <a:xfrm flipV="1">
                <a:off x="2693" y="302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19" name="Line 108"/>
              <p:cNvSpPr>
                <a:spLocks noChangeShapeType="1"/>
              </p:cNvSpPr>
              <p:nvPr/>
            </p:nvSpPr>
            <p:spPr bwMode="auto">
              <a:xfrm flipV="1">
                <a:off x="2298" y="268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0" name="Line 110"/>
              <p:cNvSpPr>
                <a:spLocks noChangeShapeType="1"/>
              </p:cNvSpPr>
              <p:nvPr/>
            </p:nvSpPr>
            <p:spPr bwMode="auto">
              <a:xfrm flipV="1">
                <a:off x="2805" y="2982"/>
                <a:ext cx="11" cy="11"/>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1" name="Line 111"/>
              <p:cNvSpPr>
                <a:spLocks noChangeShapeType="1"/>
              </p:cNvSpPr>
              <p:nvPr/>
            </p:nvSpPr>
            <p:spPr bwMode="auto">
              <a:xfrm flipV="1">
                <a:off x="2468" y="2526"/>
                <a:ext cx="17" cy="17"/>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2" name="Line 112"/>
              <p:cNvSpPr>
                <a:spLocks noChangeShapeType="1"/>
              </p:cNvSpPr>
              <p:nvPr/>
            </p:nvSpPr>
            <p:spPr bwMode="auto">
              <a:xfrm flipV="1">
                <a:off x="2747" y="3077"/>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3" name="Line 115"/>
              <p:cNvSpPr>
                <a:spLocks noChangeShapeType="1"/>
              </p:cNvSpPr>
              <p:nvPr/>
            </p:nvSpPr>
            <p:spPr bwMode="auto">
              <a:xfrm flipV="1">
                <a:off x="2918" y="3103"/>
                <a:ext cx="2" cy="3"/>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4" name="Line 116"/>
              <p:cNvSpPr>
                <a:spLocks noChangeShapeType="1"/>
              </p:cNvSpPr>
              <p:nvPr/>
            </p:nvSpPr>
            <p:spPr bwMode="auto">
              <a:xfrm flipV="1">
                <a:off x="2243"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5" name="Line 117"/>
              <p:cNvSpPr>
                <a:spLocks noChangeShapeType="1"/>
              </p:cNvSpPr>
              <p:nvPr/>
            </p:nvSpPr>
            <p:spPr bwMode="auto">
              <a:xfrm flipV="1">
                <a:off x="2918" y="319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6" name="Line 119"/>
              <p:cNvSpPr>
                <a:spLocks noChangeShapeType="1"/>
              </p:cNvSpPr>
              <p:nvPr/>
            </p:nvSpPr>
            <p:spPr bwMode="auto">
              <a:xfrm flipV="1">
                <a:off x="2130" y="240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7" name="Line 121"/>
              <p:cNvSpPr>
                <a:spLocks noChangeShapeType="1"/>
              </p:cNvSpPr>
              <p:nvPr/>
            </p:nvSpPr>
            <p:spPr bwMode="auto">
              <a:xfrm flipV="1">
                <a:off x="3030" y="3213"/>
                <a:ext cx="5" cy="5"/>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8" name="Line 123"/>
              <p:cNvSpPr>
                <a:spLocks noChangeShapeType="1"/>
              </p:cNvSpPr>
              <p:nvPr/>
            </p:nvSpPr>
            <p:spPr bwMode="auto">
              <a:xfrm flipV="1">
                <a:off x="2018"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29" name="Line 124"/>
              <p:cNvSpPr>
                <a:spLocks noChangeShapeType="1"/>
              </p:cNvSpPr>
              <p:nvPr/>
            </p:nvSpPr>
            <p:spPr bwMode="auto">
              <a:xfrm flipV="1">
                <a:off x="3088" y="318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0" name="Line 127"/>
              <p:cNvSpPr>
                <a:spLocks noChangeShapeType="1"/>
              </p:cNvSpPr>
              <p:nvPr/>
            </p:nvSpPr>
            <p:spPr bwMode="auto">
              <a:xfrm flipV="1">
                <a:off x="3146" y="3183"/>
                <a:ext cx="24" cy="24"/>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1" name="Line 131"/>
              <p:cNvSpPr>
                <a:spLocks noChangeShapeType="1"/>
              </p:cNvSpPr>
              <p:nvPr/>
            </p:nvSpPr>
            <p:spPr bwMode="auto">
              <a:xfrm flipV="1">
                <a:off x="3375" y="3270"/>
                <a:ext cx="20" cy="20"/>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2" name="Line 133"/>
              <p:cNvSpPr>
                <a:spLocks noChangeShapeType="1"/>
              </p:cNvSpPr>
              <p:nvPr/>
            </p:nvSpPr>
            <p:spPr bwMode="auto">
              <a:xfrm flipV="1">
                <a:off x="3480" y="319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3" name="Line 139"/>
              <p:cNvSpPr>
                <a:spLocks noChangeShapeType="1"/>
              </p:cNvSpPr>
              <p:nvPr/>
            </p:nvSpPr>
            <p:spPr bwMode="auto">
              <a:xfrm flipH="1" flipV="1">
                <a:off x="2018"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nvGrpSpPr>
              <p:cNvPr id="334" name="Group 215"/>
              <p:cNvGrpSpPr>
                <a:grpSpLocks/>
              </p:cNvGrpSpPr>
              <p:nvPr/>
            </p:nvGrpSpPr>
            <p:grpSpPr bwMode="auto">
              <a:xfrm>
                <a:off x="2805" y="2933"/>
                <a:ext cx="28" cy="285"/>
                <a:chOff x="2811" y="2923"/>
                <a:chExt cx="28" cy="285"/>
              </a:xfrm>
            </p:grpSpPr>
            <p:sp>
              <p:nvSpPr>
                <p:cNvPr id="361" name="Line 114"/>
                <p:cNvSpPr>
                  <a:spLocks noChangeShapeType="1"/>
                </p:cNvSpPr>
                <p:nvPr/>
              </p:nvSpPr>
              <p:spPr bwMode="auto">
                <a:xfrm flipV="1">
                  <a:off x="2811" y="3180"/>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62" name="Line 143"/>
                <p:cNvSpPr>
                  <a:spLocks noChangeShapeType="1"/>
                </p:cNvSpPr>
                <p:nvPr/>
              </p:nvSpPr>
              <p:spPr bwMode="auto">
                <a:xfrm flipH="1" flipV="1">
                  <a:off x="2811" y="292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sp>
            <p:nvSpPr>
              <p:cNvPr id="335" name="Line 144"/>
              <p:cNvSpPr>
                <a:spLocks noChangeShapeType="1"/>
              </p:cNvSpPr>
              <p:nvPr/>
            </p:nvSpPr>
            <p:spPr bwMode="auto">
              <a:xfrm flipH="1" flipV="1">
                <a:off x="2580" y="2965"/>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6" name="Line 146"/>
              <p:cNvSpPr>
                <a:spLocks noChangeShapeType="1"/>
              </p:cNvSpPr>
              <p:nvPr/>
            </p:nvSpPr>
            <p:spPr bwMode="auto">
              <a:xfrm flipH="1" flipV="1">
                <a:off x="2298" y="268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7" name="Line 148"/>
              <p:cNvSpPr>
                <a:spLocks noChangeShapeType="1"/>
              </p:cNvSpPr>
              <p:nvPr/>
            </p:nvSpPr>
            <p:spPr bwMode="auto">
              <a:xfrm flipH="1" flipV="1">
                <a:off x="2130" y="240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8" name="Line 152"/>
              <p:cNvSpPr>
                <a:spLocks noChangeShapeType="1"/>
              </p:cNvSpPr>
              <p:nvPr/>
            </p:nvSpPr>
            <p:spPr bwMode="auto">
              <a:xfrm flipH="1" flipV="1">
                <a:off x="3142" y="313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39" name="Line 153"/>
              <p:cNvSpPr>
                <a:spLocks noChangeShapeType="1"/>
              </p:cNvSpPr>
              <p:nvPr/>
            </p:nvSpPr>
            <p:spPr bwMode="auto">
              <a:xfrm flipH="1" flipV="1">
                <a:off x="3088" y="318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0" name="Line 154"/>
              <p:cNvSpPr>
                <a:spLocks noChangeShapeType="1"/>
              </p:cNvSpPr>
              <p:nvPr/>
            </p:nvSpPr>
            <p:spPr bwMode="auto">
              <a:xfrm flipH="1" flipV="1">
                <a:off x="2918" y="3190"/>
                <a:ext cx="27"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1" name="Line 155"/>
              <p:cNvSpPr>
                <a:spLocks noChangeShapeType="1"/>
              </p:cNvSpPr>
              <p:nvPr/>
            </p:nvSpPr>
            <p:spPr bwMode="auto">
              <a:xfrm flipH="1" flipV="1">
                <a:off x="2747" y="3077"/>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2" name="Line 156"/>
              <p:cNvSpPr>
                <a:spLocks noChangeShapeType="1"/>
              </p:cNvSpPr>
              <p:nvPr/>
            </p:nvSpPr>
            <p:spPr bwMode="auto">
              <a:xfrm flipH="1" flipV="1">
                <a:off x="2693" y="3022"/>
                <a:ext cx="28" cy="29"/>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3" name="Line 157"/>
              <p:cNvSpPr>
                <a:spLocks noChangeShapeType="1"/>
              </p:cNvSpPr>
              <p:nvPr/>
            </p:nvSpPr>
            <p:spPr bwMode="auto">
              <a:xfrm flipH="1" flipV="1">
                <a:off x="2243" y="2458"/>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4" name="Line 158"/>
              <p:cNvSpPr>
                <a:spLocks noChangeShapeType="1"/>
              </p:cNvSpPr>
              <p:nvPr/>
            </p:nvSpPr>
            <p:spPr bwMode="auto">
              <a:xfrm flipH="1" flipV="1">
                <a:off x="3367" y="319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5" name="Line 160"/>
              <p:cNvSpPr>
                <a:spLocks noChangeShapeType="1"/>
              </p:cNvSpPr>
              <p:nvPr/>
            </p:nvSpPr>
            <p:spPr bwMode="auto">
              <a:xfrm flipH="1" flipV="1">
                <a:off x="2693" y="285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6" name="Line 161"/>
              <p:cNvSpPr>
                <a:spLocks noChangeShapeType="1"/>
              </p:cNvSpPr>
              <p:nvPr/>
            </p:nvSpPr>
            <p:spPr bwMode="auto">
              <a:xfrm flipH="1" flipV="1">
                <a:off x="2580" y="2740"/>
                <a:ext cx="29"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7" name="Line 164"/>
              <p:cNvSpPr>
                <a:spLocks noChangeShapeType="1"/>
              </p:cNvSpPr>
              <p:nvPr/>
            </p:nvSpPr>
            <p:spPr bwMode="auto">
              <a:xfrm flipH="1" flipV="1">
                <a:off x="3480" y="324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48" name="Line 165"/>
              <p:cNvSpPr>
                <a:spLocks noChangeShapeType="1"/>
              </p:cNvSpPr>
              <p:nvPr/>
            </p:nvSpPr>
            <p:spPr bwMode="auto">
              <a:xfrm flipH="1" flipV="1">
                <a:off x="2468" y="251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nvGrpSpPr>
              <p:cNvPr id="349" name="Group 216"/>
              <p:cNvGrpSpPr>
                <a:grpSpLocks/>
              </p:cNvGrpSpPr>
              <p:nvPr/>
            </p:nvGrpSpPr>
            <p:grpSpPr bwMode="auto">
              <a:xfrm>
                <a:off x="2901" y="2978"/>
                <a:ext cx="28" cy="79"/>
                <a:chOff x="2811" y="2872"/>
                <a:chExt cx="28" cy="79"/>
              </a:xfrm>
            </p:grpSpPr>
            <p:sp>
              <p:nvSpPr>
                <p:cNvPr id="359" name="Line 217"/>
                <p:cNvSpPr>
                  <a:spLocks noChangeShapeType="1"/>
                </p:cNvSpPr>
                <p:nvPr/>
              </p:nvSpPr>
              <p:spPr bwMode="auto">
                <a:xfrm flipV="1">
                  <a:off x="2811" y="292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60" name="Line 218"/>
                <p:cNvSpPr>
                  <a:spLocks noChangeShapeType="1"/>
                </p:cNvSpPr>
                <p:nvPr/>
              </p:nvSpPr>
              <p:spPr bwMode="auto">
                <a:xfrm flipH="1" flipV="1">
                  <a:off x="2811" y="2872"/>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nvGrpSpPr>
              <p:cNvPr id="350" name="Group 219"/>
              <p:cNvGrpSpPr>
                <a:grpSpLocks/>
              </p:cNvGrpSpPr>
              <p:nvPr/>
            </p:nvGrpSpPr>
            <p:grpSpPr bwMode="auto">
              <a:xfrm>
                <a:off x="2997" y="3151"/>
                <a:ext cx="28" cy="54"/>
                <a:chOff x="2811" y="2949"/>
                <a:chExt cx="28" cy="54"/>
              </a:xfrm>
            </p:grpSpPr>
            <p:sp>
              <p:nvSpPr>
                <p:cNvPr id="357" name="Line 220"/>
                <p:cNvSpPr>
                  <a:spLocks noChangeShapeType="1"/>
                </p:cNvSpPr>
                <p:nvPr/>
              </p:nvSpPr>
              <p:spPr bwMode="auto">
                <a:xfrm flipV="1">
                  <a:off x="2811" y="2975"/>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58" name="Line 221"/>
                <p:cNvSpPr>
                  <a:spLocks noChangeShapeType="1"/>
                </p:cNvSpPr>
                <p:nvPr/>
              </p:nvSpPr>
              <p:spPr bwMode="auto">
                <a:xfrm flipH="1" flipV="1">
                  <a:off x="2811" y="2949"/>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nvGrpSpPr>
              <p:cNvPr id="351" name="Group 222"/>
              <p:cNvGrpSpPr>
                <a:grpSpLocks/>
              </p:cNvGrpSpPr>
              <p:nvPr/>
            </p:nvGrpSpPr>
            <p:grpSpPr bwMode="auto">
              <a:xfrm>
                <a:off x="3093" y="3067"/>
                <a:ext cx="28" cy="182"/>
                <a:chOff x="2811" y="2769"/>
                <a:chExt cx="28" cy="182"/>
              </a:xfrm>
            </p:grpSpPr>
            <p:sp>
              <p:nvSpPr>
                <p:cNvPr id="355" name="Line 223"/>
                <p:cNvSpPr>
                  <a:spLocks noChangeShapeType="1"/>
                </p:cNvSpPr>
                <p:nvPr/>
              </p:nvSpPr>
              <p:spPr bwMode="auto">
                <a:xfrm flipV="1">
                  <a:off x="2811" y="2923"/>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56" name="Line 224"/>
                <p:cNvSpPr>
                  <a:spLocks noChangeShapeType="1"/>
                </p:cNvSpPr>
                <p:nvPr/>
              </p:nvSpPr>
              <p:spPr bwMode="auto">
                <a:xfrm flipH="1" flipV="1">
                  <a:off x="2811" y="2769"/>
                  <a:ext cx="28" cy="28"/>
                </a:xfrm>
                <a:prstGeom prst="line">
                  <a:avLst/>
                </a:prstGeom>
                <a:noFill/>
                <a:ln w="28575">
                  <a:solidFill>
                    <a:schemeClr val="accent2"/>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nvGrpSpPr>
              <p:cNvPr id="352" name="Group 225"/>
              <p:cNvGrpSpPr>
                <a:grpSpLocks/>
              </p:cNvGrpSpPr>
              <p:nvPr/>
            </p:nvGrpSpPr>
            <p:grpSpPr bwMode="auto">
              <a:xfrm>
                <a:off x="3189" y="3061"/>
                <a:ext cx="28" cy="207"/>
                <a:chOff x="2811" y="2667"/>
                <a:chExt cx="28" cy="207"/>
              </a:xfrm>
            </p:grpSpPr>
            <p:sp>
              <p:nvSpPr>
                <p:cNvPr id="353" name="Line 226"/>
                <p:cNvSpPr>
                  <a:spLocks noChangeShapeType="1"/>
                </p:cNvSpPr>
                <p:nvPr/>
              </p:nvSpPr>
              <p:spPr bwMode="auto">
                <a:xfrm flipV="1">
                  <a:off x="2811" y="2846"/>
                  <a:ext cx="28" cy="28"/>
                </a:xfrm>
                <a:prstGeom prst="line">
                  <a:avLst/>
                </a:prstGeom>
                <a:noFill/>
                <a:ln w="3175">
                  <a:solidFill>
                    <a:schemeClr val="accent6">
                      <a:lumMod val="75000"/>
                    </a:schemeClr>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sp>
              <p:nvSpPr>
                <p:cNvPr id="354" name="Line 227"/>
                <p:cNvSpPr>
                  <a:spLocks noChangeShapeType="1"/>
                </p:cNvSpPr>
                <p:nvPr/>
              </p:nvSpPr>
              <p:spPr bwMode="auto">
                <a:xfrm flipH="1" flipV="1">
                  <a:off x="2811" y="2667"/>
                  <a:ext cx="28" cy="28"/>
                </a:xfrm>
                <a:prstGeom prst="line">
                  <a:avLst/>
                </a:prstGeom>
                <a:noFill/>
                <a:ln w="3175">
                  <a:solidFill>
                    <a:schemeClr val="accent6">
                      <a:lumMod val="75000"/>
                    </a:schemeClr>
                  </a:solidFill>
                  <a:round/>
                  <a:headEnd/>
                  <a:tailEnd/>
                </a:ln>
              </p:spPr>
              <p:txBody>
                <a:bodyPr>
                  <a:prstTxWarp prst="textNoShape">
                    <a:avLst/>
                  </a:prstTxWarp>
                </a:bodyPr>
                <a:lstStyle/>
                <a:p>
                  <a:pPr algn="r" defTabSz="914400" eaLnBrk="0" fontAlgn="base" hangingPunct="0">
                    <a:spcBef>
                      <a:spcPct val="0"/>
                    </a:spcBef>
                    <a:spcAft>
                      <a:spcPct val="0"/>
                    </a:spcAft>
                  </a:pPr>
                  <a:endParaRPr lang="fr-FR" sz="2400" smtClean="0">
                    <a:solidFill>
                      <a:srgbClr val="000000"/>
                    </a:solidFill>
                    <a:latin typeface="Calibri" charset="0"/>
                    <a:ea typeface="Calibri" charset="0"/>
                    <a:cs typeface="Calibri" charset="0"/>
                  </a:endParaRPr>
                </a:p>
              </p:txBody>
            </p:sp>
          </p:grpSp>
        </p:grpSp>
        <p:sp>
          <p:nvSpPr>
            <p:cNvPr id="365" name="Line 34"/>
            <p:cNvSpPr>
              <a:spLocks noChangeShapeType="1"/>
            </p:cNvSpPr>
            <p:nvPr/>
          </p:nvSpPr>
          <p:spPr bwMode="auto">
            <a:xfrm flipV="1">
              <a:off x="4474157" y="5418667"/>
              <a:ext cx="0" cy="621780"/>
            </a:xfrm>
            <a:prstGeom prst="line">
              <a:avLst/>
            </a:prstGeom>
            <a:noFill/>
            <a:ln w="47625">
              <a:solidFill>
                <a:srgbClr val="FF9900"/>
              </a:solidFill>
              <a:round/>
              <a:headEnd/>
              <a:tailEnd/>
            </a:ln>
            <a:effectLst/>
          </p:spPr>
          <p:txBody>
            <a:bodyPr>
              <a:prstTxWarp prst="textNoShape">
                <a:avLst/>
              </a:prstTxWarp>
            </a:bodyPr>
            <a:lstStyle/>
            <a:p>
              <a:pPr>
                <a:defRPr/>
              </a:pPr>
              <a:endParaRPr lang="fr-FR">
                <a:latin typeface="Calibri" charset="0"/>
                <a:ea typeface="Calibri" charset="0"/>
                <a:cs typeface="Calibri" charset="0"/>
              </a:endParaRPr>
            </a:p>
          </p:txBody>
        </p:sp>
        <p:graphicFrame>
          <p:nvGraphicFramePr>
            <p:cNvPr id="367" name="Object 4"/>
            <p:cNvGraphicFramePr>
              <a:graphicFrameLocks noChangeAspect="1"/>
            </p:cNvGraphicFramePr>
            <p:nvPr>
              <p:extLst>
                <p:ext uri="{D42A27DB-BD31-4B8C-83A1-F6EECF244321}">
                  <p14:modId xmlns:p14="http://schemas.microsoft.com/office/powerpoint/2010/main" val="500633001"/>
                </p:ext>
              </p:extLst>
            </p:nvPr>
          </p:nvGraphicFramePr>
          <p:xfrm>
            <a:off x="2430463" y="5941859"/>
            <a:ext cx="452437" cy="690562"/>
          </p:xfrm>
          <a:graphic>
            <a:graphicData uri="http://schemas.openxmlformats.org/presentationml/2006/ole">
              <mc:AlternateContent xmlns:mc="http://schemas.openxmlformats.org/markup-compatibility/2006">
                <mc:Choice xmlns:v="urn:schemas-microsoft-com:vml" Requires="v">
                  <p:oleObj spid="_x0000_s5365" name="Equation" r:id="rId4" imgW="177800" imgH="266700" progId="Equation.DSMT4">
                    <p:embed/>
                  </p:oleObj>
                </mc:Choice>
                <mc:Fallback>
                  <p:oleObj name="Equation" r:id="rId4" imgW="1778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5941859"/>
                          <a:ext cx="452437"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PIJL-LINKS 4"/>
          <p:cNvSpPr/>
          <p:nvPr/>
        </p:nvSpPr>
        <p:spPr>
          <a:xfrm>
            <a:off x="1984917" y="4471639"/>
            <a:ext cx="423746" cy="200722"/>
          </a:xfrm>
          <a:prstGeom prst="leftArrow">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5" name="Text Box 17"/>
          <p:cNvSpPr txBox="1">
            <a:spLocks noChangeArrowheads="1"/>
          </p:cNvSpPr>
          <p:nvPr/>
        </p:nvSpPr>
        <p:spPr bwMode="auto">
          <a:xfrm>
            <a:off x="3229912" y="5676514"/>
            <a:ext cx="4191000" cy="463550"/>
          </a:xfrm>
          <a:prstGeom prst="rect">
            <a:avLst/>
          </a:prstGeom>
          <a:noFill/>
          <a:ln w="38100">
            <a:noFill/>
            <a:miter lim="800000"/>
            <a:headEnd/>
            <a:tailEnd/>
          </a:ln>
        </p:spPr>
        <p:txBody>
          <a:bodyPr>
            <a:prstTxWarp prst="textNoShape">
              <a:avLst/>
            </a:prstTxWarp>
          </a:bodyPr>
          <a:lstStyle/>
          <a:p>
            <a:pPr algn="ctr">
              <a:defRPr/>
            </a:pPr>
            <a:r>
              <a:rPr lang="en-GB" sz="1800" dirty="0">
                <a:solidFill>
                  <a:schemeClr val="tx1"/>
                </a:solidFill>
                <a:effectLst/>
                <a:latin typeface="Calibri" charset="0"/>
                <a:ea typeface="Calibri" charset="0"/>
                <a:cs typeface="Calibri" charset="0"/>
              </a:rPr>
              <a:t>Slenderness </a:t>
            </a:r>
            <a:endParaRPr lang="en-GB" sz="18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graphicFrame>
        <p:nvGraphicFramePr>
          <p:cNvPr id="156" name="Object 2"/>
          <p:cNvGraphicFramePr>
            <a:graphicFrameLocks noChangeAspect="1"/>
          </p:cNvGraphicFramePr>
          <p:nvPr>
            <p:extLst>
              <p:ext uri="{D42A27DB-BD31-4B8C-83A1-F6EECF244321}">
                <p14:modId xmlns:p14="http://schemas.microsoft.com/office/powerpoint/2010/main" val="41063337"/>
              </p:ext>
            </p:extLst>
          </p:nvPr>
        </p:nvGraphicFramePr>
        <p:xfrm>
          <a:off x="5912370" y="5660813"/>
          <a:ext cx="270034" cy="349597"/>
        </p:xfrm>
        <a:graphic>
          <a:graphicData uri="http://schemas.openxmlformats.org/presentationml/2006/ole">
            <mc:AlternateContent xmlns:mc="http://schemas.openxmlformats.org/markup-compatibility/2006">
              <mc:Choice xmlns:v="urn:schemas-microsoft-com:vml" Requires="v">
                <p:oleObj spid="_x0000_s5366" name="Equation" r:id="rId6" imgW="139700" imgH="177800" progId="Equation.DSMT4">
                  <p:embed/>
                </p:oleObj>
              </mc:Choice>
              <mc:Fallback>
                <p:oleObj name="Equation" r:id="rId6" imgW="139700" imgH="177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2370" y="5660813"/>
                        <a:ext cx="270034" cy="349597"/>
                      </a:xfrm>
                      <a:prstGeom prst="rect">
                        <a:avLst/>
                      </a:prstGeom>
                      <a:noFill/>
                      <a:extLst/>
                    </p:spPr>
                  </p:pic>
                </p:oleObj>
              </mc:Fallback>
            </mc:AlternateContent>
          </a:graphicData>
        </a:graphic>
      </p:graphicFrame>
      <p:sp>
        <p:nvSpPr>
          <p:cNvPr id="157" name="Text Box 16"/>
          <p:cNvSpPr txBox="1">
            <a:spLocks noChangeArrowheads="1"/>
          </p:cNvSpPr>
          <p:nvPr/>
        </p:nvSpPr>
        <p:spPr bwMode="auto">
          <a:xfrm>
            <a:off x="886762" y="2898389"/>
            <a:ext cx="779463" cy="698500"/>
          </a:xfrm>
          <a:prstGeom prst="rect">
            <a:avLst/>
          </a:prstGeom>
          <a:noFill/>
          <a:ln w="38100">
            <a:noFill/>
            <a:miter lim="800000"/>
            <a:headEnd/>
            <a:tailEnd/>
          </a:ln>
        </p:spPr>
        <p:txBody>
          <a:bodyPr>
            <a:prstTxWarp prst="textNoShape">
              <a:avLst/>
            </a:prstTxWarp>
          </a:bodyPr>
          <a:lstStyle/>
          <a:p>
            <a:pPr>
              <a:defRPr/>
            </a:pPr>
            <a:r>
              <a:rPr lang="en-GB" sz="2400" dirty="0" err="1">
                <a:solidFill>
                  <a:schemeClr val="tx1"/>
                </a:solidFill>
                <a:effectLst/>
                <a:latin typeface="Times" charset="0"/>
                <a:ea typeface="Times" charset="0"/>
                <a:cs typeface="Times" charset="0"/>
              </a:rPr>
              <a:t>Af</a:t>
            </a:r>
            <a:r>
              <a:rPr lang="en-GB" sz="2400" baseline="-25000" dirty="0" err="1">
                <a:solidFill>
                  <a:schemeClr val="tx1"/>
                </a:solidFill>
                <a:effectLst/>
                <a:latin typeface="Times" charset="0"/>
                <a:ea typeface="Times" charset="0"/>
                <a:cs typeface="Times" charset="0"/>
              </a:rPr>
              <a:t>y</a:t>
            </a:r>
            <a:endParaRPr lang="en-GB" sz="24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Times" charset="0"/>
              <a:ea typeface="Times" charset="0"/>
              <a:cs typeface="Times" charset="0"/>
            </a:endParaRPr>
          </a:p>
        </p:txBody>
      </p:sp>
    </p:spTree>
    <p:extLst>
      <p:ext uri="{BB962C8B-B14F-4D97-AF65-F5344CB8AC3E}">
        <p14:creationId xmlns:p14="http://schemas.microsoft.com/office/powerpoint/2010/main" val="2799550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of Columns &amp; Beams </a:t>
            </a:r>
          </a:p>
        </p:txBody>
      </p:sp>
      <p:sp>
        <p:nvSpPr>
          <p:cNvPr id="7" name="Tijdelijke aanduiding voor inhoud 6"/>
          <p:cNvSpPr>
            <a:spLocks noGrp="1"/>
          </p:cNvSpPr>
          <p:nvPr>
            <p:ph idx="1"/>
          </p:nvPr>
        </p:nvSpPr>
        <p:spPr>
          <a:xfrm>
            <a:off x="525992" y="1190625"/>
            <a:ext cx="8092016" cy="983864"/>
          </a:xfrm>
        </p:spPr>
        <p:txBody>
          <a:bodyPr/>
          <a:lstStyle/>
          <a:p>
            <a:pPr marL="0" indent="0">
              <a:buNone/>
            </a:pPr>
            <a:r>
              <a:rPr lang="en-GB" sz="2400" dirty="0" smtClean="0"/>
              <a:t>Real column </a:t>
            </a:r>
            <a:r>
              <a:rPr lang="en-GB" sz="2400" dirty="0"/>
              <a:t>behaviour</a:t>
            </a:r>
            <a:endParaRPr lang="en-US" sz="2400" dirty="0"/>
          </a:p>
          <a:p>
            <a:pPr>
              <a:buFont typeface="Calibri" panose="020F0502020204030204" pitchFamily="34" charset="0"/>
              <a:buChar char="‒"/>
            </a:pPr>
            <a:r>
              <a:rPr lang="en-US" sz="2400" dirty="0"/>
              <a:t>Two bounds: Yielding (cross-section strength) and buckling</a:t>
            </a:r>
            <a:r>
              <a:rPr lang="en-US" sz="2400" dirty="0" smtClean="0"/>
              <a:t>:</a:t>
            </a:r>
            <a:endParaRPr lang="fr-FR" dirty="0" smtClean="0"/>
          </a:p>
          <a:p>
            <a:pPr marL="0" indent="0">
              <a:buNone/>
            </a:pPr>
            <a:endParaRPr lang="fr-FR" sz="2400" dirty="0"/>
          </a:p>
        </p:txBody>
      </p:sp>
      <p:grpSp>
        <p:nvGrpSpPr>
          <p:cNvPr id="4" name="Groep 3"/>
          <p:cNvGrpSpPr/>
          <p:nvPr/>
        </p:nvGrpSpPr>
        <p:grpSpPr>
          <a:xfrm>
            <a:off x="1468774" y="2259867"/>
            <a:ext cx="6633072" cy="4019246"/>
            <a:chOff x="1429307" y="1258091"/>
            <a:chExt cx="7067008" cy="4282187"/>
          </a:xfrm>
        </p:grpSpPr>
        <p:sp>
          <p:nvSpPr>
            <p:cNvPr id="180" name="Line 62"/>
            <p:cNvSpPr>
              <a:spLocks noChangeShapeType="1"/>
            </p:cNvSpPr>
            <p:nvPr/>
          </p:nvSpPr>
          <p:spPr bwMode="auto">
            <a:xfrm>
              <a:off x="1429900" y="2223511"/>
              <a:ext cx="1881141" cy="0"/>
            </a:xfrm>
            <a:prstGeom prst="line">
              <a:avLst/>
            </a:prstGeom>
            <a:noFill/>
            <a:ln w="38100">
              <a:solidFill>
                <a:schemeClr val="tx1"/>
              </a:solidFill>
              <a:prstDash val="dash"/>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154" name="Group 3"/>
            <p:cNvGrpSpPr>
              <a:grpSpLocks/>
            </p:cNvGrpSpPr>
            <p:nvPr/>
          </p:nvGrpSpPr>
          <p:grpSpPr bwMode="auto">
            <a:xfrm>
              <a:off x="2400300" y="1434306"/>
              <a:ext cx="4008437" cy="3084513"/>
              <a:chOff x="2363932" y="2131008"/>
              <a:chExt cx="4008392" cy="3083803"/>
            </a:xfrm>
          </p:grpSpPr>
          <p:sp>
            <p:nvSpPr>
              <p:cNvPr id="177" name="Freeform 63"/>
              <p:cNvSpPr>
                <a:spLocks/>
              </p:cNvSpPr>
              <p:nvPr/>
            </p:nvSpPr>
            <p:spPr bwMode="auto">
              <a:xfrm>
                <a:off x="2363932" y="2131008"/>
                <a:ext cx="3510435" cy="3083803"/>
              </a:xfrm>
              <a:custGeom>
                <a:avLst/>
                <a:gdLst>
                  <a:gd name="T0" fmla="*/ 0 w 3360"/>
                  <a:gd name="T1" fmla="*/ 0 h 2880"/>
                  <a:gd name="T2" fmla="*/ 2147483647 w 3360"/>
                  <a:gd name="T3" fmla="*/ 2147483647 h 2880"/>
                  <a:gd name="T4" fmla="*/ 2147483647 w 3360"/>
                  <a:gd name="T5" fmla="*/ 2147483647 h 2880"/>
                  <a:gd name="T6" fmla="*/ 0 60000 65536"/>
                  <a:gd name="T7" fmla="*/ 0 60000 65536"/>
                  <a:gd name="T8" fmla="*/ 0 60000 65536"/>
                  <a:gd name="T9" fmla="*/ 0 w 3360"/>
                  <a:gd name="T10" fmla="*/ 0 h 2880"/>
                  <a:gd name="T11" fmla="*/ 3360 w 3360"/>
                  <a:gd name="T12" fmla="*/ 2880 h 2880"/>
                </a:gdLst>
                <a:ahLst/>
                <a:cxnLst>
                  <a:cxn ang="T6">
                    <a:pos x="T0" y="T1"/>
                  </a:cxn>
                  <a:cxn ang="T7">
                    <a:pos x="T2" y="T3"/>
                  </a:cxn>
                  <a:cxn ang="T8">
                    <a:pos x="T4" y="T5"/>
                  </a:cxn>
                </a:cxnLst>
                <a:rect l="T9" t="T10" r="T11" b="T12"/>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8" name="Line 68"/>
              <p:cNvSpPr>
                <a:spLocks noChangeShapeType="1"/>
              </p:cNvSpPr>
              <p:nvPr/>
            </p:nvSpPr>
            <p:spPr bwMode="auto">
              <a:xfrm flipH="1">
                <a:off x="3524733" y="3946870"/>
                <a:ext cx="501255" cy="512796"/>
              </a:xfrm>
              <a:prstGeom prst="line">
                <a:avLst/>
              </a:prstGeom>
              <a:noFill/>
              <a:ln w="381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9" name="Text Box 70"/>
              <p:cNvSpPr txBox="1">
                <a:spLocks noChangeArrowheads="1"/>
              </p:cNvSpPr>
              <p:nvPr/>
            </p:nvSpPr>
            <p:spPr bwMode="auto">
              <a:xfrm>
                <a:off x="4032375" y="3735602"/>
                <a:ext cx="2339949" cy="644377"/>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b="1" dirty="0">
                    <a:latin typeface="Calibri" charset="0"/>
                    <a:ea typeface="Calibri" charset="0"/>
                    <a:cs typeface="Calibri" charset="0"/>
                  </a:rPr>
                  <a:t>Elastic buckling </a:t>
                </a:r>
                <a:r>
                  <a:rPr lang="en-GB" altLang="en-US" b="1" dirty="0" err="1">
                    <a:latin typeface="Calibri" charset="0"/>
                    <a:ea typeface="Calibri" charset="0"/>
                    <a:cs typeface="Calibri" charset="0"/>
                  </a:rPr>
                  <a:t>N</a:t>
                </a:r>
                <a:r>
                  <a:rPr lang="en-GB" altLang="en-US" b="1" baseline="-25000" dirty="0" err="1">
                    <a:latin typeface="Calibri" charset="0"/>
                    <a:ea typeface="Calibri" charset="0"/>
                    <a:cs typeface="Calibri" charset="0"/>
                  </a:rPr>
                  <a:t>cr</a:t>
                </a:r>
                <a:endParaRPr lang="en-GB" altLang="en-US" b="1" baseline="-25000" dirty="0">
                  <a:solidFill>
                    <a:srgbClr val="0E207F"/>
                  </a:solidFill>
                  <a:effectDag name="">
                    <a:cont type="tree" name="">
                      <a:effect ref="fillLine"/>
                      <a:outerShdw dist="38100" dir="13500000" algn="br">
                        <a:srgbClr val="4D5FBE"/>
                      </a:outerShdw>
                    </a:cont>
                    <a:cont type="tree" name="">
                      <a:effect ref="fillLine"/>
                      <a:outerShdw dist="38100" dir="2700000" algn="tl">
                        <a:srgbClr val="08134C"/>
                      </a:outerShdw>
                    </a:cont>
                    <a:effect ref="fillLine"/>
                  </a:effectDag>
                  <a:latin typeface="Calibri" charset="0"/>
                  <a:ea typeface="Calibri" charset="0"/>
                  <a:cs typeface="Calibri" charset="0"/>
                </a:endParaRPr>
              </a:p>
            </p:txBody>
          </p:sp>
        </p:grpSp>
        <p:grpSp>
          <p:nvGrpSpPr>
            <p:cNvPr id="155" name="Group 1"/>
            <p:cNvGrpSpPr>
              <a:grpSpLocks/>
            </p:cNvGrpSpPr>
            <p:nvPr/>
          </p:nvGrpSpPr>
          <p:grpSpPr bwMode="auto">
            <a:xfrm>
              <a:off x="6945324" y="1258091"/>
              <a:ext cx="1550991" cy="3132134"/>
              <a:chOff x="6908206" y="1953637"/>
              <a:chExt cx="1551582" cy="3132976"/>
            </a:xfrm>
          </p:grpSpPr>
          <p:sp>
            <p:nvSpPr>
              <p:cNvPr id="166" name="Oval 71"/>
              <p:cNvSpPr>
                <a:spLocks noChangeArrowheads="1"/>
              </p:cNvSpPr>
              <p:nvPr/>
            </p:nvSpPr>
            <p:spPr bwMode="auto">
              <a:xfrm>
                <a:off x="6908206" y="2517362"/>
                <a:ext cx="123665" cy="126443"/>
              </a:xfrm>
              <a:prstGeom prst="ellipse">
                <a:avLst/>
              </a:prstGeom>
              <a:noFill/>
              <a:ln w="381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167" name="Oval 72"/>
              <p:cNvSpPr>
                <a:spLocks noChangeArrowheads="1"/>
              </p:cNvSpPr>
              <p:nvPr/>
            </p:nvSpPr>
            <p:spPr bwMode="auto">
              <a:xfrm>
                <a:off x="6908206" y="4187462"/>
                <a:ext cx="123665" cy="128199"/>
              </a:xfrm>
              <a:prstGeom prst="ellipse">
                <a:avLst/>
              </a:prstGeom>
              <a:noFill/>
              <a:ln w="381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168" name="Line 73"/>
              <p:cNvSpPr>
                <a:spLocks noChangeShapeType="1"/>
              </p:cNvSpPr>
              <p:nvPr/>
            </p:nvSpPr>
            <p:spPr bwMode="auto">
              <a:xfrm>
                <a:off x="6969214" y="2643805"/>
                <a:ext cx="0" cy="1543658"/>
              </a:xfrm>
              <a:prstGeom prst="line">
                <a:avLst/>
              </a:prstGeom>
              <a:noFill/>
              <a:ln w="381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9" name="Line 74"/>
              <p:cNvSpPr>
                <a:spLocks noChangeShapeType="1"/>
              </p:cNvSpPr>
              <p:nvPr/>
            </p:nvSpPr>
            <p:spPr bwMode="auto">
              <a:xfrm>
                <a:off x="6969214" y="2002809"/>
                <a:ext cx="0" cy="514553"/>
              </a:xfrm>
              <a:prstGeom prst="line">
                <a:avLst/>
              </a:prstGeom>
              <a:noFill/>
              <a:ln w="381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0" name="Line 75"/>
              <p:cNvSpPr>
                <a:spLocks noChangeShapeType="1"/>
              </p:cNvSpPr>
              <p:nvPr/>
            </p:nvSpPr>
            <p:spPr bwMode="auto">
              <a:xfrm flipV="1">
                <a:off x="6969214" y="4315662"/>
                <a:ext cx="0" cy="514553"/>
              </a:xfrm>
              <a:prstGeom prst="line">
                <a:avLst/>
              </a:prstGeom>
              <a:noFill/>
              <a:ln w="381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1" name="Text Box 76"/>
              <p:cNvSpPr txBox="1">
                <a:spLocks noChangeArrowheads="1"/>
              </p:cNvSpPr>
              <p:nvPr/>
            </p:nvSpPr>
            <p:spPr bwMode="auto">
              <a:xfrm>
                <a:off x="6986024" y="1953637"/>
                <a:ext cx="789289" cy="643109"/>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1800">
                    <a:latin typeface="Calibri" charset="0"/>
                    <a:ea typeface="Calibri" charset="0"/>
                    <a:cs typeface="Calibri" charset="0"/>
                  </a:rPr>
                  <a:t>N</a:t>
                </a:r>
                <a:r>
                  <a:rPr lang="en-GB" altLang="en-US" sz="1800" baseline="-25000">
                    <a:latin typeface="Calibri" charset="0"/>
                    <a:ea typeface="Calibri" charset="0"/>
                    <a:cs typeface="Calibri" charset="0"/>
                  </a:rPr>
                  <a:t>Ed</a:t>
                </a:r>
                <a:endParaRPr lang="en-GB" altLang="en-US" sz="1800" baseline="-25000">
                  <a:solidFill>
                    <a:srgbClr val="0E207F"/>
                  </a:solidFill>
                  <a:effectDag name="">
                    <a:cont type="tree" name="">
                      <a:effect ref="fillLine"/>
                      <a:outerShdw dist="38100" dir="13500000" algn="br">
                        <a:srgbClr val="4D5FBE"/>
                      </a:outerShdw>
                    </a:cont>
                    <a:cont type="tree" name="">
                      <a:effect ref="fillLine"/>
                      <a:outerShdw dist="38100" dir="2700000" algn="tl">
                        <a:srgbClr val="08134C"/>
                      </a:outerShdw>
                    </a:cont>
                    <a:effect ref="fillLine"/>
                  </a:effectDag>
                  <a:latin typeface="Calibri" charset="0"/>
                  <a:ea typeface="Calibri" charset="0"/>
                  <a:cs typeface="Calibri" charset="0"/>
                </a:endParaRPr>
              </a:p>
            </p:txBody>
          </p:sp>
          <p:sp>
            <p:nvSpPr>
              <p:cNvPr id="172" name="Text Box 77"/>
              <p:cNvSpPr txBox="1">
                <a:spLocks noChangeArrowheads="1"/>
              </p:cNvSpPr>
              <p:nvPr/>
            </p:nvSpPr>
            <p:spPr bwMode="auto">
              <a:xfrm>
                <a:off x="6986024" y="4443504"/>
                <a:ext cx="755939" cy="643109"/>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1800" dirty="0" err="1">
                    <a:latin typeface="Calibri" charset="0"/>
                    <a:ea typeface="Calibri" charset="0"/>
                    <a:cs typeface="Calibri" charset="0"/>
                  </a:rPr>
                  <a:t>N</a:t>
                </a:r>
                <a:r>
                  <a:rPr lang="en-GB" altLang="en-US" sz="1800" baseline="-25000" dirty="0" err="1">
                    <a:latin typeface="Calibri" charset="0"/>
                    <a:ea typeface="Calibri" charset="0"/>
                    <a:cs typeface="Calibri" charset="0"/>
                  </a:rPr>
                  <a:t>Ed</a:t>
                </a:r>
                <a:endParaRPr lang="en-GB" altLang="en-US" sz="1800" baseline="-25000" dirty="0">
                  <a:solidFill>
                    <a:srgbClr val="0E207F"/>
                  </a:solidFill>
                  <a:effectDag name="">
                    <a:cont type="tree" name="">
                      <a:effect ref="fillLine"/>
                      <a:outerShdw dist="38100" dir="13500000" algn="br">
                        <a:srgbClr val="4D5FBE"/>
                      </a:outerShdw>
                    </a:cont>
                    <a:cont type="tree" name="">
                      <a:effect ref="fillLine"/>
                      <a:outerShdw dist="38100" dir="2700000" algn="tl">
                        <a:srgbClr val="08134C"/>
                      </a:outerShdw>
                    </a:cont>
                    <a:effect ref="fillLine"/>
                  </a:effectDag>
                  <a:latin typeface="Calibri" charset="0"/>
                  <a:ea typeface="Calibri" charset="0"/>
                  <a:cs typeface="Calibri" charset="0"/>
                </a:endParaRPr>
              </a:p>
            </p:txBody>
          </p:sp>
          <p:sp>
            <p:nvSpPr>
              <p:cNvPr id="173" name="Line 78"/>
              <p:cNvSpPr>
                <a:spLocks noChangeShapeType="1"/>
              </p:cNvSpPr>
              <p:nvPr/>
            </p:nvSpPr>
            <p:spPr bwMode="auto">
              <a:xfrm>
                <a:off x="7658439" y="2580583"/>
                <a:ext cx="250628" cy="0"/>
              </a:xfrm>
              <a:prstGeom prst="line">
                <a:avLst/>
              </a:prstGeom>
              <a:noFill/>
              <a:ln w="381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4" name="Line 79"/>
              <p:cNvSpPr>
                <a:spLocks noChangeShapeType="1"/>
              </p:cNvSpPr>
              <p:nvPr/>
            </p:nvSpPr>
            <p:spPr bwMode="auto">
              <a:xfrm flipV="1">
                <a:off x="7658439" y="4234879"/>
                <a:ext cx="250628" cy="0"/>
              </a:xfrm>
              <a:prstGeom prst="line">
                <a:avLst/>
              </a:prstGeom>
              <a:noFill/>
              <a:ln w="3810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5" name="Line 80"/>
              <p:cNvSpPr>
                <a:spLocks noChangeShapeType="1"/>
              </p:cNvSpPr>
              <p:nvPr/>
            </p:nvSpPr>
            <p:spPr bwMode="auto">
              <a:xfrm>
                <a:off x="7785402" y="2563022"/>
                <a:ext cx="0" cy="1671857"/>
              </a:xfrm>
              <a:prstGeom prst="line">
                <a:avLst/>
              </a:prstGeom>
              <a:noFill/>
              <a:ln w="38100">
                <a:solidFill>
                  <a:schemeClr val="tx1"/>
                </a:solidFill>
                <a:round/>
                <a:headEnd type="triangle" w="med" len="me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6" name="Text Box 81"/>
              <p:cNvSpPr txBox="1">
                <a:spLocks noChangeArrowheads="1"/>
              </p:cNvSpPr>
              <p:nvPr/>
            </p:nvSpPr>
            <p:spPr bwMode="auto">
              <a:xfrm>
                <a:off x="7800723" y="3190630"/>
                <a:ext cx="659065" cy="639934"/>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1800">
                    <a:latin typeface="Calibri" charset="0"/>
                    <a:ea typeface="Calibri" charset="0"/>
                    <a:cs typeface="Calibri" charset="0"/>
                  </a:rPr>
                  <a:t>L</a:t>
                </a:r>
                <a:r>
                  <a:rPr lang="en-GB" altLang="en-US" sz="1800" baseline="-25000">
                    <a:latin typeface="Calibri" charset="0"/>
                    <a:ea typeface="Calibri" charset="0"/>
                    <a:cs typeface="Calibri" charset="0"/>
                  </a:rPr>
                  <a:t>cr</a:t>
                </a:r>
                <a:endParaRPr lang="en-GB" altLang="en-US" sz="1800" baseline="-25000">
                  <a:solidFill>
                    <a:srgbClr val="0E207F"/>
                  </a:solidFill>
                  <a:effectDag name="">
                    <a:cont type="tree" name="">
                      <a:effect ref="fillLine"/>
                      <a:outerShdw dist="38100" dir="13500000" algn="br">
                        <a:srgbClr val="4D5FBE"/>
                      </a:outerShdw>
                    </a:cont>
                    <a:cont type="tree" name="">
                      <a:effect ref="fillLine"/>
                      <a:outerShdw dist="38100" dir="2700000" algn="tl">
                        <a:srgbClr val="08134C"/>
                      </a:outerShdw>
                    </a:cont>
                    <a:effect ref="fillLine"/>
                  </a:effectDag>
                  <a:latin typeface="Calibri" charset="0"/>
                  <a:ea typeface="Calibri" charset="0"/>
                  <a:cs typeface="Calibri" charset="0"/>
                </a:endParaRPr>
              </a:p>
            </p:txBody>
          </p:sp>
        </p:grpSp>
        <p:grpSp>
          <p:nvGrpSpPr>
            <p:cNvPr id="156" name="Group 2"/>
            <p:cNvGrpSpPr>
              <a:grpSpLocks/>
            </p:cNvGrpSpPr>
            <p:nvPr/>
          </p:nvGrpSpPr>
          <p:grpSpPr bwMode="auto">
            <a:xfrm>
              <a:off x="1429307" y="1322496"/>
              <a:ext cx="5043102" cy="4157338"/>
              <a:chOff x="1392750" y="2018615"/>
              <a:chExt cx="5043102" cy="4157338"/>
            </a:xfrm>
          </p:grpSpPr>
          <p:sp>
            <p:nvSpPr>
              <p:cNvPr id="162" name="Line 60"/>
              <p:cNvSpPr>
                <a:spLocks noChangeShapeType="1"/>
              </p:cNvSpPr>
              <p:nvPr/>
            </p:nvSpPr>
            <p:spPr bwMode="auto">
              <a:xfrm flipV="1">
                <a:off x="1519713" y="2018615"/>
                <a:ext cx="0" cy="3724799"/>
              </a:xfrm>
              <a:prstGeom prst="line">
                <a:avLst/>
              </a:prstGeom>
              <a:noFill/>
              <a:ln w="381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3" name="Line 61"/>
              <p:cNvSpPr>
                <a:spLocks noChangeShapeType="1"/>
              </p:cNvSpPr>
              <p:nvPr/>
            </p:nvSpPr>
            <p:spPr bwMode="auto">
              <a:xfrm>
                <a:off x="1392750" y="5616970"/>
                <a:ext cx="4638259" cy="0"/>
              </a:xfrm>
              <a:prstGeom prst="line">
                <a:avLst/>
              </a:prstGeom>
              <a:noFill/>
              <a:ln w="38100">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4" name="Text Box 66"/>
              <p:cNvSpPr txBox="1">
                <a:spLocks noChangeArrowheads="1"/>
              </p:cNvSpPr>
              <p:nvPr/>
            </p:nvSpPr>
            <p:spPr bwMode="auto">
              <a:xfrm>
                <a:off x="2947861" y="5663190"/>
                <a:ext cx="3487991" cy="512763"/>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1800" dirty="0">
                    <a:latin typeface="Calibri" charset="0"/>
                    <a:ea typeface="Calibri" charset="0"/>
                    <a:cs typeface="Calibri" charset="0"/>
                  </a:rPr>
                  <a:t>Non-dimensional slenderness </a:t>
                </a:r>
                <a:endParaRPr lang="en-GB" altLang="en-US" sz="1800" baseline="-25000" dirty="0">
                  <a:solidFill>
                    <a:srgbClr val="0E207F"/>
                  </a:solidFill>
                  <a:effectDag name="">
                    <a:cont type="tree" name="">
                      <a:effect ref="fillLine"/>
                      <a:outerShdw dist="38100" dir="13500000" algn="br">
                        <a:srgbClr val="4D5FBE"/>
                      </a:outerShdw>
                    </a:cont>
                    <a:cont type="tree" name="">
                      <a:effect ref="fillLine"/>
                      <a:outerShdw dist="38100" dir="2700000" algn="tl">
                        <a:srgbClr val="08134C"/>
                      </a:outerShdw>
                    </a:cont>
                    <a:effect ref="fillLine"/>
                  </a:effectDag>
                  <a:latin typeface="Calibri" charset="0"/>
                  <a:ea typeface="Calibri" charset="0"/>
                  <a:cs typeface="Calibri" charset="0"/>
                </a:endParaRPr>
              </a:p>
            </p:txBody>
          </p:sp>
        </p:grpSp>
        <p:grpSp>
          <p:nvGrpSpPr>
            <p:cNvPr id="157" name="Group 5"/>
            <p:cNvGrpSpPr>
              <a:grpSpLocks/>
            </p:cNvGrpSpPr>
            <p:nvPr/>
          </p:nvGrpSpPr>
          <p:grpSpPr bwMode="auto">
            <a:xfrm>
              <a:off x="1655762" y="2215356"/>
              <a:ext cx="4232274" cy="2476050"/>
              <a:chOff x="1619250" y="2911475"/>
              <a:chExt cx="4232274" cy="2476050"/>
            </a:xfrm>
          </p:grpSpPr>
          <p:sp>
            <p:nvSpPr>
              <p:cNvPr id="159" name="Freeform 40"/>
              <p:cNvSpPr>
                <a:spLocks/>
              </p:cNvSpPr>
              <p:nvPr/>
            </p:nvSpPr>
            <p:spPr bwMode="auto">
              <a:xfrm>
                <a:off x="1843088" y="2911475"/>
                <a:ext cx="4008436" cy="2363788"/>
              </a:xfrm>
              <a:custGeom>
                <a:avLst/>
                <a:gdLst>
                  <a:gd name="T0" fmla="*/ 0 w 4009292"/>
                  <a:gd name="T1" fmla="*/ 0 h 2363372"/>
                  <a:gd name="T2" fmla="*/ 421400 w 4009292"/>
                  <a:gd name="T3" fmla="*/ 563401 h 2363372"/>
                  <a:gd name="T4" fmla="*/ 955175 w 4009292"/>
                  <a:gd name="T5" fmla="*/ 1183142 h 2363372"/>
                  <a:gd name="T6" fmla="*/ 1685603 w 4009292"/>
                  <a:gd name="T7" fmla="*/ 1760630 h 2363372"/>
                  <a:gd name="T8" fmla="*/ 2837436 w 4009292"/>
                  <a:gd name="T9" fmla="*/ 2183180 h 2363372"/>
                  <a:gd name="T10" fmla="*/ 4003311 w 4009292"/>
                  <a:gd name="T11" fmla="*/ 2366284 h 2363372"/>
                  <a:gd name="T12" fmla="*/ 0 60000 65536"/>
                  <a:gd name="T13" fmla="*/ 0 60000 65536"/>
                  <a:gd name="T14" fmla="*/ 0 60000 65536"/>
                  <a:gd name="T15" fmla="*/ 0 60000 65536"/>
                  <a:gd name="T16" fmla="*/ 0 60000 65536"/>
                  <a:gd name="T17" fmla="*/ 0 60000 65536"/>
                  <a:gd name="T18" fmla="*/ 0 w 4009292"/>
                  <a:gd name="T19" fmla="*/ 0 h 2363372"/>
                  <a:gd name="T20" fmla="*/ 4009292 w 4009292"/>
                  <a:gd name="T21" fmla="*/ 2363372 h 2363372"/>
                </a:gdLst>
                <a:ahLst/>
                <a:cxnLst>
                  <a:cxn ang="T12">
                    <a:pos x="T0" y="T1"/>
                  </a:cxn>
                  <a:cxn ang="T13">
                    <a:pos x="T2" y="T3"/>
                  </a:cxn>
                  <a:cxn ang="T14">
                    <a:pos x="T4" y="T5"/>
                  </a:cxn>
                  <a:cxn ang="T15">
                    <a:pos x="T6" y="T7"/>
                  </a:cxn>
                  <a:cxn ang="T16">
                    <a:pos x="T8" y="T9"/>
                  </a:cxn>
                  <a:cxn ang="T17">
                    <a:pos x="T10" y="T11"/>
                  </a:cxn>
                </a:cxnLst>
                <a:rect l="T18" t="T19" r="T20" b="T21"/>
                <a:pathLst>
                  <a:path w="4009292" h="2363372">
                    <a:moveTo>
                      <a:pt x="0" y="0"/>
                    </a:moveTo>
                    <a:cubicBezTo>
                      <a:pt x="131298" y="182880"/>
                      <a:pt x="262596" y="365760"/>
                      <a:pt x="422030" y="562708"/>
                    </a:cubicBezTo>
                    <a:cubicBezTo>
                      <a:pt x="581464" y="759656"/>
                      <a:pt x="745587" y="982394"/>
                      <a:pt x="956603" y="1181686"/>
                    </a:cubicBezTo>
                    <a:cubicBezTo>
                      <a:pt x="1167619" y="1380978"/>
                      <a:pt x="1373945" y="1591993"/>
                      <a:pt x="1688123" y="1758461"/>
                    </a:cubicBezTo>
                    <a:cubicBezTo>
                      <a:pt x="2002302" y="1924929"/>
                      <a:pt x="2454813" y="2079674"/>
                      <a:pt x="2841674" y="2180492"/>
                    </a:cubicBezTo>
                    <a:cubicBezTo>
                      <a:pt x="3228536" y="2281311"/>
                      <a:pt x="3618914" y="2322341"/>
                      <a:pt x="4009292" y="2363372"/>
                    </a:cubicBezTo>
                  </a:path>
                </a:pathLst>
              </a:custGeom>
              <a:noFill/>
              <a:ln w="38100" cap="flat" cmpd="sng" algn="ctr">
                <a:solidFill>
                  <a:schemeClr val="accent2"/>
                </a:solidFill>
                <a:prstDash val="solid"/>
                <a:round/>
                <a:headEnd type="none" w="med" len="med"/>
                <a:tailEnd type="none" w="med" len="med"/>
              </a:ln>
            </p:spPr>
            <p:txBody>
              <a:bodyPr wrap="non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mc:AlternateContent xmlns:mc="http://schemas.openxmlformats.org/markup-compatibility/2006" xmlns:a14="http://schemas.microsoft.com/office/drawing/2010/main">
            <mc:Choice Requires="a14">
              <p:sp>
                <p:nvSpPr>
                  <p:cNvPr id="160" name="TextBox 41"/>
                  <p:cNvSpPr txBox="1">
                    <a:spLocks noChangeArrowheads="1"/>
                  </p:cNvSpPr>
                  <p:nvPr/>
                </p:nvSpPr>
                <p:spPr bwMode="auto">
                  <a:xfrm>
                    <a:off x="1619250" y="4376738"/>
                    <a:ext cx="2016125" cy="101078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1800" dirty="0" smtClean="0">
                        <a:solidFill>
                          <a:schemeClr val="accent2"/>
                        </a:solidFill>
                        <a:latin typeface="Calibri" charset="0"/>
                        <a:ea typeface="Calibri" charset="0"/>
                        <a:cs typeface="Calibri" charset="0"/>
                      </a:rPr>
                      <a:t>Typical design curve for real columns (</a:t>
                    </a:r>
                    <a14:m>
                      <m:oMath xmlns:m="http://schemas.openxmlformats.org/officeDocument/2006/math">
                        <m:r>
                          <m:rPr>
                            <m:sty m:val="p"/>
                          </m:rPr>
                          <a:rPr lang="el-GR" i="1" kern="800" smtClean="0">
                            <a:solidFill>
                              <a:schemeClr val="accent2"/>
                            </a:solidFill>
                            <a:latin typeface="Cambria Math" charset="0"/>
                            <a:ea typeface="Calibri" charset="0"/>
                            <a:cs typeface="Calibri" charset="0"/>
                          </a:rPr>
                          <m:t>χ</m:t>
                        </m:r>
                        <m:r>
                          <a:rPr lang="en-GB" i="1" kern="800">
                            <a:solidFill>
                              <a:schemeClr val="accent2"/>
                            </a:solidFill>
                            <a:latin typeface="Cambria Math" charset="0"/>
                            <a:ea typeface="Calibri" charset="0"/>
                            <a:cs typeface="Calibri" charset="0"/>
                          </a:rPr>
                          <m:t>𝐴</m:t>
                        </m:r>
                        <m:sSub>
                          <m:sSubPr>
                            <m:ctrlPr>
                              <a:rPr lang="en-GB" i="1" kern="800">
                                <a:solidFill>
                                  <a:schemeClr val="accent2"/>
                                </a:solidFill>
                                <a:latin typeface="Cambria Math" panose="02040503050406030204" pitchFamily="18" charset="0"/>
                                <a:ea typeface="Calibri" charset="0"/>
                                <a:cs typeface="Calibri" charset="0"/>
                              </a:rPr>
                            </m:ctrlPr>
                          </m:sSubPr>
                          <m:e>
                            <m:r>
                              <a:rPr lang="en-GB" i="1" kern="800">
                                <a:solidFill>
                                  <a:schemeClr val="accent2"/>
                                </a:solidFill>
                                <a:latin typeface="Cambria Math" charset="0"/>
                                <a:ea typeface="Calibri" charset="0"/>
                                <a:cs typeface="Calibri" charset="0"/>
                              </a:rPr>
                              <m:t>𝑓</m:t>
                            </m:r>
                          </m:e>
                          <m:sub>
                            <m:r>
                              <a:rPr lang="en-GB" i="1" kern="800">
                                <a:solidFill>
                                  <a:schemeClr val="accent2"/>
                                </a:solidFill>
                                <a:latin typeface="Cambria Math" charset="0"/>
                                <a:ea typeface="Calibri" charset="0"/>
                                <a:cs typeface="Calibri" charset="0"/>
                              </a:rPr>
                              <m:t>𝑦</m:t>
                            </m:r>
                          </m:sub>
                        </m:sSub>
                      </m:oMath>
                    </a14:m>
                    <a:r>
                      <a:rPr lang="en-GB" altLang="en-US" sz="1800" dirty="0" smtClean="0">
                        <a:solidFill>
                          <a:schemeClr val="accent2"/>
                        </a:solidFill>
                        <a:latin typeface="Calibri" charset="0"/>
                        <a:ea typeface="Calibri" charset="0"/>
                        <a:cs typeface="Calibri" charset="0"/>
                      </a:rPr>
                      <a:t>)</a:t>
                    </a:r>
                    <a:endParaRPr lang="en-GB" altLang="en-US" sz="1800" dirty="0">
                      <a:solidFill>
                        <a:schemeClr val="accent2"/>
                      </a:solidFill>
                      <a:latin typeface="Calibri" charset="0"/>
                      <a:ea typeface="Calibri" charset="0"/>
                      <a:cs typeface="Calibri" charset="0"/>
                    </a:endParaRPr>
                  </a:p>
                </p:txBody>
              </p:sp>
            </mc:Choice>
            <mc:Fallback xmlns="">
              <p:sp>
                <p:nvSpPr>
                  <p:cNvPr id="160" name="TextBox 41"/>
                  <p:cNvSpPr txBox="1">
                    <a:spLocks noRot="1" noChangeAspect="1" noMove="1" noResize="1" noEditPoints="1" noAdjustHandles="1" noChangeArrowheads="1" noChangeShapeType="1" noTextEdit="1"/>
                  </p:cNvSpPr>
                  <p:nvPr/>
                </p:nvSpPr>
                <p:spPr bwMode="auto">
                  <a:xfrm>
                    <a:off x="1619250" y="4376738"/>
                    <a:ext cx="2016125" cy="1010787"/>
                  </a:xfrm>
                  <a:prstGeom prst="rect">
                    <a:avLst/>
                  </a:prstGeom>
                  <a:blipFill rotWithShape="0">
                    <a:blip r:embed="rId3"/>
                    <a:stretch>
                      <a:fillRect l="-2903" t="-3871" b="-7742"/>
                    </a:stretch>
                  </a:blipFill>
                  <a:ln w="9525">
                    <a:noFill/>
                    <a:miter lim="800000"/>
                    <a:headEnd/>
                    <a:tailEnd/>
                  </a:ln>
                </p:spPr>
                <p:txBody>
                  <a:bodyPr/>
                  <a:lstStyle/>
                  <a:p>
                    <a:r>
                      <a:rPr lang="fr-FR">
                        <a:noFill/>
                      </a:rPr>
                      <a:t> </a:t>
                    </a:r>
                  </a:p>
                </p:txBody>
              </p:sp>
            </mc:Fallback>
          </mc:AlternateContent>
          <p:cxnSp>
            <p:nvCxnSpPr>
              <p:cNvPr id="161" name="Straight Arrow Connector 43"/>
              <p:cNvCxnSpPr>
                <a:cxnSpLocks noChangeShapeType="1"/>
              </p:cNvCxnSpPr>
              <p:nvPr/>
            </p:nvCxnSpPr>
            <p:spPr bwMode="auto">
              <a:xfrm flipV="1">
                <a:off x="2124075" y="3930650"/>
                <a:ext cx="431800" cy="433388"/>
              </a:xfrm>
              <a:prstGeom prst="straightConnector1">
                <a:avLst/>
              </a:prstGeom>
              <a:noFill/>
              <a:ln w="28575" algn="ctr">
                <a:solidFill>
                  <a:schemeClr val="accent2"/>
                </a:solidFill>
                <a:round/>
                <a:headEnd/>
                <a:tailEnd type="arrow" w="med" len="med"/>
              </a:ln>
            </p:spPr>
          </p:cxnSp>
        </p:grpSp>
        <mc:AlternateContent xmlns:mc="http://schemas.openxmlformats.org/markup-compatibility/2006" xmlns:a14="http://schemas.microsoft.com/office/drawing/2010/main">
          <mc:Choice Requires="a14">
            <p:sp>
              <p:nvSpPr>
                <p:cNvPr id="158" name="Rectangle 6"/>
                <p:cNvSpPr/>
                <p:nvPr/>
              </p:nvSpPr>
              <p:spPr>
                <a:xfrm>
                  <a:off x="5966389" y="4763742"/>
                  <a:ext cx="1032169" cy="77653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en-GB" sz="1400" i="1" kern="80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ctrlPr>
                          </m:accPr>
                          <m:e>
                            <m: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t>𝜆</m:t>
                            </m:r>
                          </m:e>
                        </m:acc>
                        <m: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ctrlPr>
                              </m:fPr>
                              <m:num>
                                <m: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t>𝐴</m:t>
                                </m:r>
                                <m:sSub>
                                  <m:sSubPr>
                                    <m:ctrlPr>
                                      <a:rPr lang="en-GB" sz="1400" i="1" kern="800" smtClean="0">
                                        <a:solidFill>
                                          <a:schemeClr val="tx1"/>
                                        </a:solidFill>
                                        <a:latin typeface="Cambria Math" panose="02040503050406030204" pitchFamily="18" charset="0"/>
                                        <a:cs typeface="Arial" panose="020B0604020202020204" pitchFamily="34" charset="0"/>
                                      </a:rPr>
                                    </m:ctrlPr>
                                  </m:sSubPr>
                                  <m:e>
                                    <m:r>
                                      <a:rPr lang="en-GB" sz="1400" b="0" i="1" kern="800" smtClean="0">
                                        <a:solidFill>
                                          <a:schemeClr val="tx1"/>
                                        </a:solidFill>
                                        <a:latin typeface="Cambria Math" panose="02040503050406030204" pitchFamily="18" charset="0"/>
                                        <a:cs typeface="Arial" panose="020B0604020202020204" pitchFamily="34" charset="0"/>
                                      </a:rPr>
                                      <m:t>𝑓</m:t>
                                    </m:r>
                                  </m:e>
                                  <m:sub>
                                    <m:r>
                                      <a:rPr lang="en-GB" sz="1400" b="0" i="1" kern="800" smtClean="0">
                                        <a:solidFill>
                                          <a:schemeClr val="tx1"/>
                                        </a:solidFill>
                                        <a:latin typeface="Cambria Math" panose="02040503050406030204" pitchFamily="18" charset="0"/>
                                        <a:cs typeface="Arial" panose="020B0604020202020204" pitchFamily="34" charset="0"/>
                                      </a:rPr>
                                      <m:t>𝑦</m:t>
                                    </m:r>
                                  </m:sub>
                                </m:sSub>
                              </m:num>
                              <m:den>
                                <m:sSub>
                                  <m:sSubPr>
                                    <m:ctrlP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n-GB" sz="1400" i="1" kern="800">
                                        <a:solidFill>
                                          <a:schemeClr val="tx1"/>
                                        </a:solidFill>
                                        <a:latin typeface="Cambria Math" panose="02040503050406030204" pitchFamily="18" charset="0"/>
                                        <a:ea typeface="Times New Roman" panose="02020603050405020304" pitchFamily="18" charset="0"/>
                                        <a:cs typeface="Arial" panose="020B0604020202020204" pitchFamily="34" charset="0"/>
                                      </a:rPr>
                                      <m:t>𝑁</m:t>
                                    </m:r>
                                  </m:e>
                                  <m:sub>
                                    <m:r>
                                      <m:rPr>
                                        <m:nor/>
                                      </m:rPr>
                                      <a:rPr lang="en-GB" sz="1400" kern="800">
                                        <a:solidFill>
                                          <a:schemeClr val="tx1"/>
                                        </a:solidFill>
                                        <a:latin typeface="Cambria Math" panose="02040503050406030204" pitchFamily="18" charset="0"/>
                                        <a:ea typeface="Times New Roman" panose="02020603050405020304" pitchFamily="18" charset="0"/>
                                        <a:cs typeface="Arial" panose="020B0604020202020204" pitchFamily="34" charset="0"/>
                                      </a:rPr>
                                      <m:t>cr</m:t>
                                    </m:r>
                                  </m:sub>
                                </m:sSub>
                              </m:den>
                            </m:f>
                          </m:e>
                        </m:rad>
                      </m:oMath>
                    </m:oMathPara>
                  </a14:m>
                  <a:endParaRPr lang="en-GB" sz="1400" dirty="0"/>
                </a:p>
              </p:txBody>
            </p:sp>
          </mc:Choice>
          <mc:Fallback xmlns="">
            <p:sp>
              <p:nvSpPr>
                <p:cNvPr id="158" name="Rectangle 6"/>
                <p:cNvSpPr>
                  <a:spLocks noRot="1" noChangeAspect="1" noMove="1" noResize="1" noEditPoints="1" noAdjustHandles="1" noChangeArrowheads="1" noChangeShapeType="1" noTextEdit="1"/>
                </p:cNvSpPr>
                <p:nvPr/>
              </p:nvSpPr>
              <p:spPr>
                <a:xfrm>
                  <a:off x="5966389" y="4763742"/>
                  <a:ext cx="1032169" cy="776536"/>
                </a:xfrm>
                <a:prstGeom prst="rect">
                  <a:avLst/>
                </a:prstGeom>
                <a:blipFill rotWithShape="0">
                  <a:blip r:embed="rId4"/>
                  <a:stretch>
                    <a:fillRect/>
                  </a:stretch>
                </a:blipFill>
              </p:spPr>
              <p:txBody>
                <a:bodyPr/>
                <a:lstStyle/>
                <a:p>
                  <a:r>
                    <a:rPr lang="fr-FR">
                      <a:noFill/>
                    </a:rPr>
                    <a:t> </a:t>
                  </a:r>
                </a:p>
              </p:txBody>
            </p:sp>
          </mc:Fallback>
        </mc:AlternateContent>
      </p:grpSp>
      <p:sp>
        <p:nvSpPr>
          <p:cNvPr id="36" name="Text Box 16"/>
          <p:cNvSpPr txBox="1">
            <a:spLocks noChangeArrowheads="1"/>
          </p:cNvSpPr>
          <p:nvPr/>
        </p:nvSpPr>
        <p:spPr bwMode="auto">
          <a:xfrm>
            <a:off x="886762" y="2898389"/>
            <a:ext cx="779463" cy="698500"/>
          </a:xfrm>
          <a:prstGeom prst="rect">
            <a:avLst/>
          </a:prstGeom>
          <a:noFill/>
          <a:ln w="38100">
            <a:noFill/>
            <a:miter lim="800000"/>
            <a:headEnd/>
            <a:tailEnd/>
          </a:ln>
        </p:spPr>
        <p:txBody>
          <a:bodyPr>
            <a:prstTxWarp prst="textNoShape">
              <a:avLst/>
            </a:prstTxWarp>
          </a:bodyPr>
          <a:lstStyle/>
          <a:p>
            <a:pPr>
              <a:defRPr/>
            </a:pPr>
            <a:r>
              <a:rPr lang="en-GB" sz="2400" dirty="0" err="1">
                <a:solidFill>
                  <a:schemeClr val="tx1"/>
                </a:solidFill>
                <a:effectLst/>
                <a:latin typeface="Times" charset="0"/>
                <a:ea typeface="Times" charset="0"/>
                <a:cs typeface="Times" charset="0"/>
              </a:rPr>
              <a:t>Af</a:t>
            </a:r>
            <a:r>
              <a:rPr lang="en-GB" sz="2400" baseline="-25000" dirty="0" err="1">
                <a:solidFill>
                  <a:schemeClr val="tx1"/>
                </a:solidFill>
                <a:effectLst/>
                <a:latin typeface="Times" charset="0"/>
                <a:ea typeface="Times" charset="0"/>
                <a:cs typeface="Times" charset="0"/>
              </a:rPr>
              <a:t>y</a:t>
            </a:r>
            <a:endParaRPr lang="en-GB" sz="24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Times" charset="0"/>
              <a:ea typeface="Times" charset="0"/>
              <a:cs typeface="Times" charset="0"/>
            </a:endParaRPr>
          </a:p>
        </p:txBody>
      </p:sp>
      <p:sp>
        <p:nvSpPr>
          <p:cNvPr id="37" name="Text Box 33"/>
          <p:cNvSpPr txBox="1">
            <a:spLocks noChangeArrowheads="1"/>
          </p:cNvSpPr>
          <p:nvPr/>
        </p:nvSpPr>
        <p:spPr bwMode="auto">
          <a:xfrm>
            <a:off x="856600" y="2284921"/>
            <a:ext cx="779463" cy="698500"/>
          </a:xfrm>
          <a:prstGeom prst="rect">
            <a:avLst/>
          </a:prstGeom>
          <a:noFill/>
          <a:ln w="38100">
            <a:noFill/>
            <a:miter lim="800000"/>
            <a:headEnd/>
            <a:tailEnd/>
          </a:ln>
        </p:spPr>
        <p:txBody>
          <a:bodyPr>
            <a:prstTxWarp prst="textNoShape">
              <a:avLst/>
            </a:prstTxWarp>
          </a:bodyPr>
          <a:lstStyle/>
          <a:p>
            <a:pPr>
              <a:defRPr/>
            </a:pPr>
            <a:r>
              <a:rPr lang="en-GB" sz="1800" dirty="0">
                <a:solidFill>
                  <a:schemeClr val="tx1"/>
                </a:solidFill>
                <a:effectLst/>
                <a:latin typeface="Calibri" charset="0"/>
                <a:ea typeface="Calibri" charset="0"/>
                <a:cs typeface="Calibri" charset="0"/>
              </a:rPr>
              <a:t>Load</a:t>
            </a:r>
            <a:endParaRPr lang="en-GB" sz="18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
        <p:nvSpPr>
          <p:cNvPr id="38" name="Line 18"/>
          <p:cNvSpPr>
            <a:spLocks noChangeShapeType="1"/>
          </p:cNvSpPr>
          <p:nvPr/>
        </p:nvSpPr>
        <p:spPr bwMode="auto">
          <a:xfrm flipH="1">
            <a:off x="2988613" y="2686559"/>
            <a:ext cx="482600" cy="465138"/>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charset="0"/>
              <a:ea typeface="Calibri" charset="0"/>
              <a:cs typeface="Calibri" charset="0"/>
            </a:endParaRPr>
          </a:p>
        </p:txBody>
      </p:sp>
      <p:sp>
        <p:nvSpPr>
          <p:cNvPr id="39" name="Text Box 20"/>
          <p:cNvSpPr txBox="1">
            <a:spLocks noChangeArrowheads="1"/>
          </p:cNvSpPr>
          <p:nvPr/>
        </p:nvSpPr>
        <p:spPr bwMode="auto">
          <a:xfrm>
            <a:off x="3464863" y="2353184"/>
            <a:ext cx="2171700" cy="579438"/>
          </a:xfrm>
          <a:prstGeom prst="rect">
            <a:avLst/>
          </a:prstGeom>
          <a:noFill/>
          <a:ln w="38100">
            <a:noFill/>
            <a:miter lim="800000"/>
            <a:headEnd/>
            <a:tailEnd/>
          </a:ln>
        </p:spPr>
        <p:txBody>
          <a:bodyPr>
            <a:prstTxWarp prst="textNoShape">
              <a:avLst/>
            </a:prstTxWarp>
          </a:bodyPr>
          <a:lstStyle/>
          <a:p>
            <a:pPr>
              <a:defRPr/>
            </a:pPr>
            <a:r>
              <a:rPr lang="en-GB" sz="1800" b="1" dirty="0">
                <a:solidFill>
                  <a:schemeClr val="tx1"/>
                </a:solidFill>
                <a:effectLst/>
                <a:latin typeface="Calibri" charset="0"/>
                <a:ea typeface="Calibri" charset="0"/>
                <a:cs typeface="Calibri" charset="0"/>
              </a:rPr>
              <a:t>Material yielding (squashing)</a:t>
            </a:r>
            <a:endParaRPr lang="en-GB" sz="18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charset="0"/>
              <a:ea typeface="Calibri" charset="0"/>
              <a:cs typeface="Calibri" charset="0"/>
            </a:endParaRPr>
          </a:p>
        </p:txBody>
      </p:sp>
    </p:spTree>
    <p:extLst>
      <p:ext uri="{BB962C8B-B14F-4D97-AF65-F5344CB8AC3E}">
        <p14:creationId xmlns:p14="http://schemas.microsoft.com/office/powerpoint/2010/main" val="3890697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Design of </a:t>
            </a:r>
            <a:r>
              <a:rPr lang="en-GB" sz="3600" dirty="0" smtClean="0"/>
              <a:t>Columns </a:t>
            </a:r>
            <a:r>
              <a:rPr lang="en-GB" sz="3600" dirty="0"/>
              <a:t>&amp; </a:t>
            </a:r>
            <a:r>
              <a:rPr lang="en-GB" sz="3600" dirty="0" smtClean="0"/>
              <a:t>Beams </a:t>
            </a:r>
            <a:r>
              <a:rPr lang="en-GB" altLang="en-US" sz="3600" dirty="0"/>
              <a:t>in EN 1993-1-4</a:t>
            </a:r>
            <a:r>
              <a:rPr lang="en-GB" sz="3600" dirty="0" smtClean="0"/>
              <a:t> </a:t>
            </a:r>
            <a:endParaRPr lang="en-GB" sz="3600" dirty="0"/>
          </a:p>
        </p:txBody>
      </p:sp>
      <mc:AlternateContent xmlns:mc="http://schemas.openxmlformats.org/markup-compatibility/2006" xmlns:a14="http://schemas.microsoft.com/office/drawing/2010/main">
        <mc:Choice Requires="a14">
          <p:sp>
            <p:nvSpPr>
              <p:cNvPr id="7" name="Tijdelijke aanduiding voor inhoud 6"/>
              <p:cNvSpPr>
                <a:spLocks noGrp="1"/>
              </p:cNvSpPr>
              <p:nvPr>
                <p:ph idx="1"/>
              </p:nvPr>
            </p:nvSpPr>
            <p:spPr>
              <a:xfrm>
                <a:off x="525992" y="1190624"/>
                <a:ext cx="8092016" cy="4894489"/>
              </a:xfrm>
            </p:spPr>
            <p:txBody>
              <a:bodyPr/>
              <a:lstStyle/>
              <a:p>
                <a:pPr>
                  <a:buFontTx/>
                  <a:buChar char="‒"/>
                </a:pPr>
                <a:endParaRPr lang="en-GB" altLang="en-US" sz="2400" dirty="0" smtClean="0"/>
              </a:p>
              <a:p>
                <a:pPr>
                  <a:buFontTx/>
                  <a:buChar char="‒"/>
                </a:pPr>
                <a:r>
                  <a:rPr lang="en-GB" altLang="en-US" sz="2400" dirty="0" smtClean="0"/>
                  <a:t>In </a:t>
                </a:r>
                <a:r>
                  <a:rPr lang="en-GB" altLang="en-US" sz="2400" dirty="0"/>
                  <a:t>general use </a:t>
                </a:r>
                <a:r>
                  <a:rPr lang="en-GB" altLang="en-US" sz="2400" u="sng" dirty="0"/>
                  <a:t>same approach</a:t>
                </a:r>
                <a:r>
                  <a:rPr lang="en-GB" altLang="en-US" sz="2400" dirty="0"/>
                  <a:t> as for carbon steel i.e. ‘</a:t>
                </a:r>
                <a:r>
                  <a:rPr lang="en-GB" altLang="en-US" sz="2400" u="sng" dirty="0"/>
                  <a:t>European buckling curves</a:t>
                </a:r>
                <a:r>
                  <a:rPr lang="en-GB" altLang="en-US" sz="2400" dirty="0"/>
                  <a:t>’ i.e. we multiply the squash load by a reduction factor</a:t>
                </a:r>
                <a:r>
                  <a:rPr lang="en-GB" altLang="en-US" sz="2400" dirty="0" smtClean="0"/>
                  <a:t>:</a:t>
                </a:r>
              </a:p>
              <a:p>
                <a:pPr marL="0" indent="0">
                  <a:buNone/>
                </a:pPr>
                <a14:m>
                  <m:oMathPara xmlns:m="http://schemas.openxmlformats.org/officeDocument/2006/math">
                    <m:oMathParaPr>
                      <m:jc m:val="centerGroup"/>
                    </m:oMathParaPr>
                    <m:oMath xmlns:m="http://schemas.openxmlformats.org/officeDocument/2006/math">
                      <m:r>
                        <m:rPr>
                          <m:sty m:val="p"/>
                        </m:rPr>
                        <a:rPr lang="el-GR" altLang="en-US" sz="2400" i="1" smtClean="0">
                          <a:latin typeface="Cambria Math" panose="02040503050406030204" pitchFamily="18" charset="0"/>
                        </a:rPr>
                        <m:t>χ</m:t>
                      </m:r>
                    </m:oMath>
                  </m:oMathPara>
                </a14:m>
                <a:endParaRPr lang="en-GB" altLang="en-US" sz="2400" dirty="0"/>
              </a:p>
              <a:p>
                <a:pPr>
                  <a:buFontTx/>
                  <a:buChar char="‒"/>
                </a:pPr>
                <a:r>
                  <a:rPr lang="en-GB" altLang="en-US" sz="2400" u="sng" dirty="0" smtClean="0"/>
                  <a:t>But</a:t>
                </a:r>
                <a:r>
                  <a:rPr lang="en-GB" altLang="en-US" sz="2400" dirty="0" smtClean="0"/>
                  <a:t> </a:t>
                </a:r>
                <a:r>
                  <a:rPr lang="en-GB" altLang="en-US" sz="2400" dirty="0"/>
                  <a:t>use </a:t>
                </a:r>
                <a:r>
                  <a:rPr lang="en-GB" altLang="en-US" sz="2400" u="sng" dirty="0"/>
                  <a:t>different buckling curves</a:t>
                </a:r>
                <a:r>
                  <a:rPr lang="en-GB" altLang="en-US" sz="2400" dirty="0"/>
                  <a:t> for buckling of columns and unrestrained beams (LTB)</a:t>
                </a:r>
              </a:p>
              <a:p>
                <a:pPr>
                  <a:buFontTx/>
                  <a:buChar char="‒"/>
                </a:pPr>
                <a:r>
                  <a:rPr lang="en-GB" altLang="en-US" sz="2400" dirty="0" smtClean="0"/>
                  <a:t>Ensure </a:t>
                </a:r>
                <a:r>
                  <a:rPr lang="en-GB" altLang="en-US" sz="2400" dirty="0"/>
                  <a:t>you </a:t>
                </a:r>
                <a:r>
                  <a:rPr lang="en-GB" altLang="en-US" sz="2400" u="sng" dirty="0"/>
                  <a:t>use the correct</a:t>
                </a:r>
                <a:r>
                  <a:rPr lang="en-GB" altLang="en-US" sz="2400" i="1" dirty="0"/>
                  <a:t> </a:t>
                </a:r>
                <a:r>
                  <a:rPr lang="en-GB" altLang="en-US" sz="2400" i="1" dirty="0" err="1"/>
                  <a:t>f</a:t>
                </a:r>
                <a:r>
                  <a:rPr lang="en-GB" altLang="en-US" sz="2400" baseline="-25000" dirty="0" err="1"/>
                  <a:t>y</a:t>
                </a:r>
                <a:r>
                  <a:rPr lang="en-GB" altLang="en-US" sz="2400" dirty="0"/>
                  <a:t> for the grade (minimum specified values are given in EN 10088-4 and -5)</a:t>
                </a:r>
              </a:p>
              <a:p>
                <a:pPr marL="0" indent="0">
                  <a:buNone/>
                </a:pPr>
                <a:endParaRPr lang="fr-FR" sz="2400" dirty="0"/>
              </a:p>
            </p:txBody>
          </p:sp>
        </mc:Choice>
        <mc:Fallback xmlns="">
          <p:sp>
            <p:nvSpPr>
              <p:cNvPr id="7" name="Tijdelijke aanduiding voor inhoud 6"/>
              <p:cNvSpPr>
                <a:spLocks noGrp="1" noRot="1" noChangeAspect="1" noMove="1" noResize="1" noEditPoints="1" noAdjustHandles="1" noChangeArrowheads="1" noChangeShapeType="1" noTextEdit="1"/>
              </p:cNvSpPr>
              <p:nvPr>
                <p:ph idx="1"/>
              </p:nvPr>
            </p:nvSpPr>
            <p:spPr>
              <a:xfrm>
                <a:off x="525992" y="1190624"/>
                <a:ext cx="8092016" cy="4894489"/>
              </a:xfrm>
              <a:blipFill rotWithShape="0">
                <a:blip r:embed="rId3"/>
                <a:stretch>
                  <a:fillRect l="-1205" r="-1807"/>
                </a:stretch>
              </a:blipFill>
            </p:spPr>
            <p:txBody>
              <a:bodyPr/>
              <a:lstStyle/>
              <a:p>
                <a:r>
                  <a:rPr lang="fr-FR">
                    <a:noFill/>
                  </a:rPr>
                  <a:t> </a:t>
                </a:r>
              </a:p>
            </p:txBody>
          </p:sp>
        </mc:Fallback>
      </mc:AlternateContent>
    </p:spTree>
    <p:extLst>
      <p:ext uri="{BB962C8B-B14F-4D97-AF65-F5344CB8AC3E}">
        <p14:creationId xmlns:p14="http://schemas.microsoft.com/office/powerpoint/2010/main" val="173406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Stainless Steel?</a:t>
            </a:r>
            <a:endParaRPr lang="en-GB" dirty="0"/>
          </a:p>
        </p:txBody>
      </p:sp>
      <p:sp>
        <p:nvSpPr>
          <p:cNvPr id="3" name="Content Placeholder 2"/>
          <p:cNvSpPr>
            <a:spLocks noGrp="1"/>
          </p:cNvSpPr>
          <p:nvPr>
            <p:ph idx="1"/>
          </p:nvPr>
        </p:nvSpPr>
        <p:spPr>
          <a:xfrm>
            <a:off x="528558" y="1970112"/>
            <a:ext cx="8089449" cy="1499310"/>
          </a:xfrm>
        </p:spPr>
        <p:txBody>
          <a:bodyPr/>
          <a:lstStyle/>
          <a:p>
            <a:pPr>
              <a:buFont typeface="Calibri" panose="020F0502020204030204" pitchFamily="34" charset="0"/>
              <a:buChar char="‒"/>
            </a:pPr>
            <a:r>
              <a:rPr lang="de-DE" dirty="0" err="1"/>
              <a:t>Stainless</a:t>
            </a:r>
            <a:r>
              <a:rPr lang="de-DE" dirty="0"/>
              <a:t> </a:t>
            </a:r>
            <a:r>
              <a:rPr lang="de-DE" dirty="0" err="1" smtClean="0"/>
              <a:t>steel</a:t>
            </a:r>
            <a:r>
              <a:rPr lang="de-DE" dirty="0" smtClean="0"/>
              <a:t> </a:t>
            </a:r>
            <a:r>
              <a:rPr lang="de-DE" dirty="0" err="1" smtClean="0"/>
              <a:t>is</a:t>
            </a:r>
            <a:r>
              <a:rPr lang="de-DE" dirty="0" smtClean="0"/>
              <a:t> a </a:t>
            </a:r>
            <a:r>
              <a:rPr lang="en-GB" dirty="0" smtClean="0"/>
              <a:t>corrosion-resistant </a:t>
            </a:r>
            <a:r>
              <a:rPr lang="en-GB" dirty="0"/>
              <a:t>iron alloys that </a:t>
            </a:r>
            <a:r>
              <a:rPr lang="en-GB" dirty="0" smtClean="0"/>
              <a:t>contains </a:t>
            </a:r>
            <a:r>
              <a:rPr lang="en-GB" dirty="0"/>
              <a:t>a minimum of 10.5% chromium (Cr</a:t>
            </a:r>
            <a:r>
              <a:rPr lang="en-GB" dirty="0" smtClean="0"/>
              <a:t>).</a:t>
            </a:r>
          </a:p>
          <a:p>
            <a:pPr>
              <a:buFont typeface="Calibri" panose="020F0502020204030204" pitchFamily="34" charset="0"/>
              <a:buChar char="‒"/>
            </a:pPr>
            <a:r>
              <a:rPr lang="en-GB" dirty="0" smtClean="0"/>
              <a:t>Other present alloying elements:</a:t>
            </a:r>
          </a:p>
          <a:p>
            <a:pPr>
              <a:buFont typeface="Calibri" panose="020F0502020204030204" pitchFamily="34" charset="0"/>
              <a:buChar char="‒"/>
            </a:pPr>
            <a:endParaRPr lang="en-GB" dirty="0"/>
          </a:p>
          <a:p>
            <a:pPr>
              <a:buFont typeface="Calibri" panose="020F0502020204030204" pitchFamily="34" charset="0"/>
              <a:buChar char="‒"/>
            </a:pPr>
            <a:endParaRPr lang="en-GB" dirty="0" smtClean="0"/>
          </a:p>
          <a:p>
            <a:pPr>
              <a:buFont typeface="Calibri" panose="020F0502020204030204" pitchFamily="34" charset="0"/>
              <a:buChar char="‒"/>
            </a:pPr>
            <a:endParaRPr lang="en-GB" dirty="0"/>
          </a:p>
          <a:p>
            <a:pPr>
              <a:buFont typeface="Calibri" panose="020F0502020204030204" pitchFamily="34" charset="0"/>
              <a:buChar char="‒"/>
            </a:pPr>
            <a:endParaRPr lang="en-GB" dirty="0" smtClean="0"/>
          </a:p>
          <a:p>
            <a:pPr>
              <a:buFont typeface="Calibri" panose="020F0502020204030204" pitchFamily="34" charset="0"/>
              <a:buChar char="‒"/>
            </a:pPr>
            <a:endParaRPr lang="en-GB" dirty="0"/>
          </a:p>
        </p:txBody>
      </p:sp>
      <p:sp>
        <p:nvSpPr>
          <p:cNvPr id="6" name="Tekstvak 5"/>
          <p:cNvSpPr txBox="1"/>
          <p:nvPr/>
        </p:nvSpPr>
        <p:spPr>
          <a:xfrm>
            <a:off x="516192" y="3371766"/>
            <a:ext cx="4055808" cy="1477328"/>
          </a:xfrm>
          <a:prstGeom prst="rect">
            <a:avLst/>
          </a:prstGeom>
          <a:noFill/>
        </p:spPr>
        <p:txBody>
          <a:bodyPr wrap="square" rtlCol="0">
            <a:spAutoFit/>
          </a:bodyPr>
          <a:lstStyle/>
          <a:p>
            <a:pPr marL="800100" lvl="1" indent="-342900" algn="just" fontAlgn="base">
              <a:spcBef>
                <a:spcPct val="0"/>
              </a:spcBef>
              <a:spcAft>
                <a:spcPct val="0"/>
              </a:spcAft>
              <a:buFont typeface="Calibri" panose="020F0502020204030204" pitchFamily="34" charset="0"/>
              <a:buChar char="‒"/>
            </a:pPr>
            <a:r>
              <a:rPr lang="de-DE" dirty="0" err="1">
                <a:solidFill>
                  <a:schemeClr val="accent1">
                    <a:lumMod val="50000"/>
                  </a:schemeClr>
                </a:solidFill>
                <a:cs typeface="Times New Roman" pitchFamily="18" charset="0"/>
              </a:rPr>
              <a:t>carbon</a:t>
            </a:r>
            <a:r>
              <a:rPr lang="de-DE" dirty="0">
                <a:solidFill>
                  <a:schemeClr val="accent1">
                    <a:lumMod val="50000"/>
                  </a:schemeClr>
                </a:solidFill>
                <a:cs typeface="Times New Roman" pitchFamily="18" charset="0"/>
              </a:rPr>
              <a:t> (C), </a:t>
            </a:r>
            <a:endParaRPr lang="de-DE" dirty="0" smtClean="0">
              <a:solidFill>
                <a:schemeClr val="accent1">
                  <a:lumMod val="50000"/>
                </a:schemeClr>
              </a:solidFill>
              <a:cs typeface="Times New Roman" pitchFamily="18" charset="0"/>
            </a:endParaRPr>
          </a:p>
          <a:p>
            <a:pPr marL="800100" lvl="1" indent="-342900" algn="just" fontAlgn="base">
              <a:spcBef>
                <a:spcPct val="0"/>
              </a:spcBef>
              <a:spcAft>
                <a:spcPct val="0"/>
              </a:spcAft>
              <a:buFont typeface="Calibri" panose="020F0502020204030204" pitchFamily="34" charset="0"/>
              <a:buChar char="‒"/>
            </a:pPr>
            <a:r>
              <a:rPr lang="de-DE" dirty="0" err="1" smtClean="0">
                <a:solidFill>
                  <a:schemeClr val="accent1">
                    <a:lumMod val="50000"/>
                  </a:schemeClr>
                </a:solidFill>
                <a:cs typeface="Times New Roman" pitchFamily="18" charset="0"/>
              </a:rPr>
              <a:t>nickel</a:t>
            </a:r>
            <a:r>
              <a:rPr lang="de-DE" dirty="0" smtClean="0">
                <a:solidFill>
                  <a:schemeClr val="accent1">
                    <a:lumMod val="50000"/>
                  </a:schemeClr>
                </a:solidFill>
                <a:cs typeface="Times New Roman" pitchFamily="18" charset="0"/>
              </a:rPr>
              <a:t> </a:t>
            </a:r>
            <a:r>
              <a:rPr lang="de-DE" dirty="0">
                <a:solidFill>
                  <a:schemeClr val="accent1">
                    <a:lumMod val="50000"/>
                  </a:schemeClr>
                </a:solidFill>
                <a:cs typeface="Times New Roman" pitchFamily="18" charset="0"/>
              </a:rPr>
              <a:t>(</a:t>
            </a:r>
            <a:r>
              <a:rPr lang="de-DE" dirty="0" err="1">
                <a:solidFill>
                  <a:schemeClr val="accent1">
                    <a:lumMod val="50000"/>
                  </a:schemeClr>
                </a:solidFill>
                <a:cs typeface="Times New Roman" pitchFamily="18" charset="0"/>
              </a:rPr>
              <a:t>Ni</a:t>
            </a:r>
            <a:r>
              <a:rPr lang="de-DE" dirty="0">
                <a:solidFill>
                  <a:schemeClr val="accent1">
                    <a:lumMod val="50000"/>
                  </a:schemeClr>
                </a:solidFill>
                <a:cs typeface="Times New Roman" pitchFamily="18" charset="0"/>
              </a:rPr>
              <a:t>), </a:t>
            </a:r>
            <a:endParaRPr lang="de-DE" dirty="0" smtClean="0">
              <a:solidFill>
                <a:schemeClr val="accent1">
                  <a:lumMod val="50000"/>
                </a:schemeClr>
              </a:solidFill>
              <a:cs typeface="Times New Roman" pitchFamily="18" charset="0"/>
            </a:endParaRPr>
          </a:p>
          <a:p>
            <a:pPr marL="800100" lvl="1" indent="-342900" algn="just" fontAlgn="base">
              <a:spcBef>
                <a:spcPct val="0"/>
              </a:spcBef>
              <a:spcAft>
                <a:spcPct val="0"/>
              </a:spcAft>
              <a:buFont typeface="Calibri" panose="020F0502020204030204" pitchFamily="34" charset="0"/>
              <a:buChar char="‒"/>
            </a:pPr>
            <a:r>
              <a:rPr lang="de-DE" dirty="0" err="1" smtClean="0">
                <a:solidFill>
                  <a:schemeClr val="accent1">
                    <a:lumMod val="50000"/>
                  </a:schemeClr>
                </a:solidFill>
                <a:cs typeface="Times New Roman" pitchFamily="18" charset="0"/>
              </a:rPr>
              <a:t>manganese</a:t>
            </a:r>
            <a:r>
              <a:rPr lang="de-DE" dirty="0" smtClean="0">
                <a:solidFill>
                  <a:schemeClr val="accent1">
                    <a:lumMod val="50000"/>
                  </a:schemeClr>
                </a:solidFill>
                <a:cs typeface="Times New Roman" pitchFamily="18" charset="0"/>
              </a:rPr>
              <a:t> </a:t>
            </a:r>
            <a:r>
              <a:rPr lang="de-DE" dirty="0">
                <a:solidFill>
                  <a:schemeClr val="accent1">
                    <a:lumMod val="50000"/>
                  </a:schemeClr>
                </a:solidFill>
                <a:cs typeface="Times New Roman" pitchFamily="18" charset="0"/>
              </a:rPr>
              <a:t>(</a:t>
            </a:r>
            <a:r>
              <a:rPr lang="de-DE" dirty="0" err="1">
                <a:solidFill>
                  <a:schemeClr val="accent1">
                    <a:lumMod val="50000"/>
                  </a:schemeClr>
                </a:solidFill>
                <a:cs typeface="Times New Roman" pitchFamily="18" charset="0"/>
              </a:rPr>
              <a:t>Mn</a:t>
            </a:r>
            <a:r>
              <a:rPr lang="de-DE" dirty="0">
                <a:solidFill>
                  <a:schemeClr val="accent1">
                    <a:lumMod val="50000"/>
                  </a:schemeClr>
                </a:solidFill>
                <a:cs typeface="Times New Roman" pitchFamily="18" charset="0"/>
              </a:rPr>
              <a:t>), </a:t>
            </a:r>
            <a:endParaRPr lang="de-DE" dirty="0" smtClean="0">
              <a:solidFill>
                <a:schemeClr val="accent1">
                  <a:lumMod val="50000"/>
                </a:schemeClr>
              </a:solidFill>
              <a:cs typeface="Times New Roman" pitchFamily="18" charset="0"/>
            </a:endParaRPr>
          </a:p>
          <a:p>
            <a:pPr marL="800100" lvl="1" indent="-342900" algn="just" fontAlgn="base">
              <a:spcBef>
                <a:spcPct val="0"/>
              </a:spcBef>
              <a:spcAft>
                <a:spcPct val="0"/>
              </a:spcAft>
              <a:buFont typeface="Calibri" panose="020F0502020204030204" pitchFamily="34" charset="0"/>
              <a:buChar char="‒"/>
            </a:pPr>
            <a:r>
              <a:rPr lang="de-DE" dirty="0" err="1" smtClean="0">
                <a:solidFill>
                  <a:schemeClr val="accent1">
                    <a:lumMod val="50000"/>
                  </a:schemeClr>
                </a:solidFill>
                <a:cs typeface="Times New Roman" pitchFamily="18" charset="0"/>
              </a:rPr>
              <a:t>molybdenum</a:t>
            </a:r>
            <a:r>
              <a:rPr lang="de-DE" dirty="0" smtClean="0">
                <a:solidFill>
                  <a:schemeClr val="accent1">
                    <a:lumMod val="50000"/>
                  </a:schemeClr>
                </a:solidFill>
                <a:cs typeface="Times New Roman" pitchFamily="18" charset="0"/>
              </a:rPr>
              <a:t> </a:t>
            </a:r>
            <a:r>
              <a:rPr lang="de-DE" dirty="0">
                <a:solidFill>
                  <a:schemeClr val="accent1">
                    <a:lumMod val="50000"/>
                  </a:schemeClr>
                </a:solidFill>
                <a:cs typeface="Times New Roman" pitchFamily="18" charset="0"/>
              </a:rPr>
              <a:t>(Mo), </a:t>
            </a:r>
            <a:endParaRPr lang="de-DE" dirty="0" smtClean="0">
              <a:solidFill>
                <a:schemeClr val="accent1">
                  <a:lumMod val="50000"/>
                </a:schemeClr>
              </a:solidFill>
              <a:cs typeface="Times New Roman" pitchFamily="18" charset="0"/>
            </a:endParaRPr>
          </a:p>
          <a:p>
            <a:pPr marL="800100" lvl="1" indent="-342900" algn="just" fontAlgn="base">
              <a:spcBef>
                <a:spcPct val="0"/>
              </a:spcBef>
              <a:spcAft>
                <a:spcPct val="0"/>
              </a:spcAft>
              <a:buFont typeface="Calibri" panose="020F0502020204030204" pitchFamily="34" charset="0"/>
              <a:buChar char="‒"/>
            </a:pPr>
            <a:r>
              <a:rPr lang="de-DE" dirty="0" err="1" smtClean="0">
                <a:solidFill>
                  <a:schemeClr val="accent1">
                    <a:lumMod val="50000"/>
                  </a:schemeClr>
                </a:solidFill>
                <a:cs typeface="Times New Roman" pitchFamily="18" charset="0"/>
              </a:rPr>
              <a:t>copper</a:t>
            </a:r>
            <a:r>
              <a:rPr lang="de-DE" dirty="0" smtClean="0">
                <a:solidFill>
                  <a:schemeClr val="accent1">
                    <a:lumMod val="50000"/>
                  </a:schemeClr>
                </a:solidFill>
                <a:cs typeface="Times New Roman" pitchFamily="18" charset="0"/>
              </a:rPr>
              <a:t> </a:t>
            </a:r>
            <a:r>
              <a:rPr lang="de-DE" dirty="0">
                <a:solidFill>
                  <a:schemeClr val="accent1">
                    <a:lumMod val="50000"/>
                  </a:schemeClr>
                </a:solidFill>
                <a:cs typeface="Times New Roman" pitchFamily="18" charset="0"/>
              </a:rPr>
              <a:t>(</a:t>
            </a:r>
            <a:r>
              <a:rPr lang="de-DE" dirty="0" err="1">
                <a:solidFill>
                  <a:schemeClr val="accent1">
                    <a:lumMod val="50000"/>
                  </a:schemeClr>
                </a:solidFill>
                <a:cs typeface="Times New Roman" pitchFamily="18" charset="0"/>
              </a:rPr>
              <a:t>Cu</a:t>
            </a:r>
            <a:r>
              <a:rPr lang="de-DE" dirty="0">
                <a:solidFill>
                  <a:schemeClr val="accent1">
                    <a:lumMod val="50000"/>
                  </a:schemeClr>
                </a:solidFill>
                <a:cs typeface="Times New Roman" pitchFamily="18" charset="0"/>
              </a:rPr>
              <a:t>), </a:t>
            </a:r>
            <a:endParaRPr lang="de-DE" dirty="0" smtClean="0">
              <a:solidFill>
                <a:schemeClr val="accent1">
                  <a:lumMod val="50000"/>
                </a:schemeClr>
              </a:solidFill>
              <a:cs typeface="Times New Roman" pitchFamily="18" charset="0"/>
            </a:endParaRPr>
          </a:p>
        </p:txBody>
      </p:sp>
      <p:sp>
        <p:nvSpPr>
          <p:cNvPr id="8" name="Tekstvak 7"/>
          <p:cNvSpPr txBox="1"/>
          <p:nvPr/>
        </p:nvSpPr>
        <p:spPr>
          <a:xfrm>
            <a:off x="4573287" y="3371766"/>
            <a:ext cx="4055808" cy="1200329"/>
          </a:xfrm>
          <a:prstGeom prst="rect">
            <a:avLst/>
          </a:prstGeom>
          <a:noFill/>
        </p:spPr>
        <p:txBody>
          <a:bodyPr wrap="square" rtlCol="0">
            <a:spAutoFit/>
          </a:bodyPr>
          <a:lstStyle/>
          <a:p>
            <a:pPr marL="342900" indent="-342900" algn="just" fontAlgn="base">
              <a:spcBef>
                <a:spcPct val="0"/>
              </a:spcBef>
              <a:spcAft>
                <a:spcPct val="0"/>
              </a:spcAft>
              <a:buFont typeface="Calibri" panose="020F0502020204030204" pitchFamily="34" charset="0"/>
              <a:buChar char="‒"/>
            </a:pPr>
            <a:r>
              <a:rPr lang="de-DE" dirty="0" err="1">
                <a:solidFill>
                  <a:schemeClr val="accent1">
                    <a:lumMod val="50000"/>
                  </a:schemeClr>
                </a:solidFill>
                <a:cs typeface="Times New Roman" pitchFamily="18" charset="0"/>
              </a:rPr>
              <a:t>silicon</a:t>
            </a:r>
            <a:r>
              <a:rPr lang="de-DE" dirty="0">
                <a:solidFill>
                  <a:schemeClr val="accent1">
                    <a:lumMod val="50000"/>
                  </a:schemeClr>
                </a:solidFill>
                <a:cs typeface="Times New Roman" pitchFamily="18" charset="0"/>
              </a:rPr>
              <a:t> (Si), </a:t>
            </a:r>
          </a:p>
          <a:p>
            <a:pPr marL="342900" indent="-342900" algn="just" fontAlgn="base">
              <a:spcBef>
                <a:spcPct val="0"/>
              </a:spcBef>
              <a:spcAft>
                <a:spcPct val="0"/>
              </a:spcAft>
              <a:buFont typeface="Calibri" panose="020F0502020204030204" pitchFamily="34" charset="0"/>
              <a:buChar char="‒"/>
            </a:pPr>
            <a:r>
              <a:rPr lang="de-DE" dirty="0" err="1">
                <a:solidFill>
                  <a:schemeClr val="accent1">
                    <a:lumMod val="50000"/>
                  </a:schemeClr>
                </a:solidFill>
                <a:cs typeface="Times New Roman" pitchFamily="18" charset="0"/>
              </a:rPr>
              <a:t>sulphur</a:t>
            </a:r>
            <a:r>
              <a:rPr lang="de-DE" dirty="0">
                <a:solidFill>
                  <a:schemeClr val="accent1">
                    <a:lumMod val="50000"/>
                  </a:schemeClr>
                </a:solidFill>
                <a:cs typeface="Times New Roman" pitchFamily="18" charset="0"/>
              </a:rPr>
              <a:t> (S), </a:t>
            </a:r>
          </a:p>
          <a:p>
            <a:pPr marL="342900" indent="-342900" algn="just" fontAlgn="base">
              <a:spcBef>
                <a:spcPct val="0"/>
              </a:spcBef>
              <a:spcAft>
                <a:spcPct val="0"/>
              </a:spcAft>
              <a:buFont typeface="Calibri" panose="020F0502020204030204" pitchFamily="34" charset="0"/>
              <a:buChar char="‒"/>
            </a:pPr>
            <a:r>
              <a:rPr lang="de-DE" dirty="0" err="1">
                <a:solidFill>
                  <a:schemeClr val="accent1">
                    <a:lumMod val="50000"/>
                  </a:schemeClr>
                </a:solidFill>
                <a:cs typeface="Times New Roman" pitchFamily="18" charset="0"/>
              </a:rPr>
              <a:t>phosphorus</a:t>
            </a:r>
            <a:r>
              <a:rPr lang="de-DE" dirty="0">
                <a:solidFill>
                  <a:schemeClr val="accent1">
                    <a:lumMod val="50000"/>
                  </a:schemeClr>
                </a:solidFill>
                <a:cs typeface="Times New Roman" pitchFamily="18" charset="0"/>
              </a:rPr>
              <a:t> (P), </a:t>
            </a:r>
          </a:p>
          <a:p>
            <a:pPr marL="342900" indent="-342900" algn="just" fontAlgn="base">
              <a:spcBef>
                <a:spcPct val="0"/>
              </a:spcBef>
              <a:spcAft>
                <a:spcPct val="0"/>
              </a:spcAft>
              <a:buFont typeface="Calibri" panose="020F0502020204030204" pitchFamily="34" charset="0"/>
              <a:buChar char="‒"/>
            </a:pPr>
            <a:r>
              <a:rPr lang="de-DE" dirty="0" err="1">
                <a:solidFill>
                  <a:schemeClr val="accent1">
                    <a:lumMod val="50000"/>
                  </a:schemeClr>
                </a:solidFill>
                <a:cs typeface="Times New Roman" pitchFamily="18" charset="0"/>
              </a:rPr>
              <a:t>nitrogen</a:t>
            </a:r>
            <a:r>
              <a:rPr lang="de-DE" dirty="0">
                <a:solidFill>
                  <a:schemeClr val="accent1">
                    <a:lumMod val="50000"/>
                  </a:schemeClr>
                </a:solidFill>
                <a:cs typeface="Times New Roman" pitchFamily="18" charset="0"/>
              </a:rPr>
              <a:t> (N).  </a:t>
            </a:r>
          </a:p>
        </p:txBody>
      </p:sp>
      <p:sp>
        <p:nvSpPr>
          <p:cNvPr id="9" name="Content Placeholder 2"/>
          <p:cNvSpPr txBox="1">
            <a:spLocks/>
          </p:cNvSpPr>
          <p:nvPr/>
        </p:nvSpPr>
        <p:spPr>
          <a:xfrm>
            <a:off x="539645" y="5071101"/>
            <a:ext cx="8089449" cy="1499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20000"/>
              </a:spcBef>
              <a:buClr>
                <a:schemeClr val="accent1">
                  <a:lumMod val="50000"/>
                </a:schemeClr>
              </a:buClr>
              <a:buNone/>
              <a:defRPr/>
            </a:pPr>
            <a:endParaRPr lang="en-GB" dirty="0"/>
          </a:p>
        </p:txBody>
      </p:sp>
    </p:spTree>
    <p:extLst>
      <p:ext uri="{BB962C8B-B14F-4D97-AF65-F5344CB8AC3E}">
        <p14:creationId xmlns:p14="http://schemas.microsoft.com/office/powerpoint/2010/main" val="2468134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Column Buckling</a:t>
            </a:r>
            <a:endParaRPr lang="en-GB" sz="3600" dirty="0"/>
          </a:p>
        </p:txBody>
      </p:sp>
      <mc:AlternateContent xmlns:mc="http://schemas.openxmlformats.org/markup-compatibility/2006" xmlns:a14="http://schemas.microsoft.com/office/drawing/2010/main">
        <mc:Choice Requires="a14">
          <p:sp>
            <p:nvSpPr>
              <p:cNvPr id="7" name="Tijdelijke aanduiding voor inhoud 6"/>
              <p:cNvSpPr>
                <a:spLocks noGrp="1"/>
              </p:cNvSpPr>
              <p:nvPr>
                <p:ph idx="1"/>
              </p:nvPr>
            </p:nvSpPr>
            <p:spPr>
              <a:xfrm>
                <a:off x="525991" y="1190624"/>
                <a:ext cx="8092016" cy="3740605"/>
              </a:xfrm>
            </p:spPr>
            <p:txBody>
              <a:bodyPr/>
              <a:lstStyle/>
              <a:p>
                <a:pPr marL="0" indent="0">
                  <a:buNone/>
                </a:pPr>
                <a:r>
                  <a:rPr lang="en-GB" altLang="en-US" sz="2400" dirty="0" smtClean="0"/>
                  <a:t>Compression buckling resistance </a:t>
                </a:r>
                <a14:m>
                  <m:oMath xmlns:m="http://schemas.openxmlformats.org/officeDocument/2006/math">
                    <m:sSub>
                      <m:sSubPr>
                        <m:ctrlPr>
                          <a:rPr lang="en-GB" altLang="en-US" sz="2400" i="1" dirty="0" smtClean="0">
                            <a:latin typeface="Cambria Math" panose="02040503050406030204" pitchFamily="18" charset="0"/>
                          </a:rPr>
                        </m:ctrlPr>
                      </m:sSubPr>
                      <m:e>
                        <m:r>
                          <a:rPr lang="fr-BE" altLang="en-US" sz="2400" b="0" i="1" dirty="0" smtClean="0">
                            <a:latin typeface="Cambria Math" panose="02040503050406030204" pitchFamily="18" charset="0"/>
                          </a:rPr>
                          <m:t>𝑁</m:t>
                        </m:r>
                      </m:e>
                      <m:sub>
                        <m:r>
                          <a:rPr lang="fr-BE" altLang="en-US" sz="2400" b="0" i="1" dirty="0" smtClean="0">
                            <a:latin typeface="Cambria Math" panose="02040503050406030204" pitchFamily="18" charset="0"/>
                          </a:rPr>
                          <m:t>𝑏</m:t>
                        </m:r>
                        <m:r>
                          <a:rPr lang="fr-BE" altLang="en-US" sz="2400" b="0" i="1" dirty="0" smtClean="0">
                            <a:latin typeface="Cambria Math" panose="02040503050406030204" pitchFamily="18" charset="0"/>
                          </a:rPr>
                          <m:t>,</m:t>
                        </m:r>
                        <m:r>
                          <a:rPr lang="fr-BE" altLang="en-US" sz="2400" b="0" i="1" dirty="0" smtClean="0">
                            <a:latin typeface="Cambria Math" panose="02040503050406030204" pitchFamily="18" charset="0"/>
                          </a:rPr>
                          <m:t>𝑅𝑑</m:t>
                        </m:r>
                      </m:sub>
                    </m:sSub>
                  </m:oMath>
                </a14:m>
                <a:r>
                  <a:rPr lang="en-GB" altLang="en-US" sz="2400" dirty="0" smtClean="0"/>
                  <a:t>:</a:t>
                </a:r>
                <a:endParaRPr lang="en-GB" altLang="en-US" sz="2400" dirty="0"/>
              </a:p>
              <a:p>
                <a:pPr>
                  <a:buFont typeface="Calibri" panose="020F0502020204030204" pitchFamily="34" charset="0"/>
                  <a:buChar char="‒"/>
                </a:pPr>
                <a:r>
                  <a:rPr lang="en-US" sz="2400" dirty="0"/>
                  <a:t>Class 1, 2 and 3 cross-sections</a:t>
                </a:r>
              </a:p>
              <a:p>
                <a:pPr>
                  <a:buFont typeface="Calibri" panose="020F0502020204030204" pitchFamily="34" charset="0"/>
                  <a:buChar char="‒"/>
                </a:pPr>
                <a:endParaRPr lang="en-US" sz="2400" dirty="0"/>
              </a:p>
              <a:p>
                <a:pPr>
                  <a:buFont typeface="Calibri" panose="020F0502020204030204" pitchFamily="34" charset="0"/>
                  <a:buChar char="‒"/>
                </a:pPr>
                <a:endParaRPr lang="en-US" sz="2400" dirty="0" smtClean="0"/>
              </a:p>
              <a:p>
                <a:pPr>
                  <a:buFont typeface="Calibri" panose="020F0502020204030204" pitchFamily="34" charset="0"/>
                  <a:buChar char="‒"/>
                </a:pPr>
                <a:r>
                  <a:rPr lang="en-US" sz="2400" dirty="0" smtClean="0"/>
                  <a:t>Class </a:t>
                </a:r>
                <a:r>
                  <a:rPr lang="en-US" sz="2400" dirty="0"/>
                  <a:t>4 : local buckling so effective properties should be </a:t>
                </a:r>
                <a:r>
                  <a:rPr lang="en-US" sz="2400" dirty="0" smtClean="0"/>
                  <a:t>used</a:t>
                </a:r>
              </a:p>
              <a:p>
                <a:pPr>
                  <a:buFont typeface="Calibri" panose="020F0502020204030204" pitchFamily="34" charset="0"/>
                  <a:buChar char="‒"/>
                </a:pPr>
                <a:endParaRPr lang="en-US" sz="2400" dirty="0"/>
              </a:p>
              <a:p>
                <a:pPr>
                  <a:buFont typeface="Calibri" panose="020F0502020204030204" pitchFamily="34" charset="0"/>
                  <a:buChar char="‒"/>
                </a:pPr>
                <a:endParaRPr lang="en-US" sz="2400" dirty="0" smtClean="0"/>
              </a:p>
              <a:p>
                <a:pPr marL="0" indent="0">
                  <a:buNone/>
                </a:pPr>
                <a:r>
                  <a:rPr lang="fr-BE" sz="2400" dirty="0" smtClean="0">
                    <a:solidFill>
                      <a:schemeClr val="accent2"/>
                    </a:solidFill>
                  </a:rPr>
                  <a:t>In </a:t>
                </a:r>
                <a:r>
                  <a:rPr lang="fr-BE" sz="2400" dirty="0" err="1" smtClean="0">
                    <a:solidFill>
                      <a:schemeClr val="accent2"/>
                    </a:solidFill>
                  </a:rPr>
                  <a:t>which</a:t>
                </a:r>
                <a:r>
                  <a:rPr lang="fr-BE" sz="2400" dirty="0" smtClean="0">
                    <a:solidFill>
                      <a:schemeClr val="accent2"/>
                    </a:solidFill>
                  </a:rPr>
                  <a:t> </a:t>
                </a:r>
                <a14:m>
                  <m:oMath xmlns:m="http://schemas.openxmlformats.org/officeDocument/2006/math">
                    <m:r>
                      <m:rPr>
                        <m:sty m:val="p"/>
                      </m:rPr>
                      <a:rPr lang="el-GR" sz="2400" i="1" smtClean="0">
                        <a:solidFill>
                          <a:schemeClr val="accent2"/>
                        </a:solidFill>
                        <a:latin typeface="Cambria Math" panose="02040503050406030204" pitchFamily="18" charset="0"/>
                      </a:rPr>
                      <m:t>χ</m:t>
                    </m:r>
                  </m:oMath>
                </a14:m>
                <a:r>
                  <a:rPr lang="en-US" sz="2400" dirty="0" smtClean="0">
                    <a:solidFill>
                      <a:schemeClr val="accent2"/>
                    </a:solidFill>
                  </a:rPr>
                  <a:t> is the </a:t>
                </a:r>
                <a:r>
                  <a:rPr lang="en-US" sz="2400" dirty="0">
                    <a:solidFill>
                      <a:schemeClr val="accent2"/>
                    </a:solidFill>
                  </a:rPr>
                  <a:t>reduction factor </a:t>
                </a:r>
                <a:r>
                  <a:rPr lang="en-US" sz="2400" dirty="0" smtClean="0">
                    <a:solidFill>
                      <a:schemeClr val="accent2"/>
                    </a:solidFill>
                  </a:rPr>
                  <a:t>accounting </a:t>
                </a:r>
                <a:r>
                  <a:rPr lang="en-US" sz="2400" dirty="0">
                    <a:solidFill>
                      <a:schemeClr val="accent2"/>
                    </a:solidFill>
                  </a:rPr>
                  <a:t>for </a:t>
                </a:r>
                <a:r>
                  <a:rPr lang="en-US" sz="2400" dirty="0" smtClean="0">
                    <a:solidFill>
                      <a:schemeClr val="accent2"/>
                    </a:solidFill>
                  </a:rPr>
                  <a:t>buckling</a:t>
                </a:r>
              </a:p>
              <a:p>
                <a:pPr marL="0" indent="0">
                  <a:buNone/>
                </a:pPr>
                <a:endParaRPr lang="en-US" sz="2400" dirty="0">
                  <a:solidFill>
                    <a:schemeClr val="accent2"/>
                  </a:solidFill>
                </a:endParaRPr>
              </a:p>
            </p:txBody>
          </p:sp>
        </mc:Choice>
        <mc:Fallback xmlns="">
          <p:sp>
            <p:nvSpPr>
              <p:cNvPr id="7" name="Tijdelijke aanduiding voor inhoud 6"/>
              <p:cNvSpPr>
                <a:spLocks noGrp="1" noRot="1" noChangeAspect="1" noMove="1" noResize="1" noEditPoints="1" noAdjustHandles="1" noChangeArrowheads="1" noChangeShapeType="1" noTextEdit="1"/>
              </p:cNvSpPr>
              <p:nvPr>
                <p:ph idx="1"/>
              </p:nvPr>
            </p:nvSpPr>
            <p:spPr>
              <a:xfrm>
                <a:off x="525991" y="1190624"/>
                <a:ext cx="8092016" cy="3740605"/>
              </a:xfrm>
              <a:blipFill rotWithShape="0">
                <a:blip r:embed="rId3"/>
                <a:stretch>
                  <a:fillRect l="-1205" t="-2117" b="-651"/>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 name="Rechthoek 4"/>
              <p:cNvSpPr/>
              <p:nvPr/>
            </p:nvSpPr>
            <p:spPr>
              <a:xfrm>
                <a:off x="3659602" y="2077761"/>
                <a:ext cx="1971437" cy="864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𝑁</m:t>
                          </m:r>
                        </m:e>
                        <m:sub>
                          <m:r>
                            <a:rPr lang="fr-BE" sz="2400" b="0" i="1" smtClean="0">
                              <a:solidFill>
                                <a:schemeClr val="accent1">
                                  <a:lumMod val="50000"/>
                                </a:schemeClr>
                              </a:solidFill>
                              <a:latin typeface="Cambria Math" panose="02040503050406030204" pitchFamily="18" charset="0"/>
                            </a:rPr>
                            <m:t>𝑏</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r>
                            <m:rPr>
                              <m:sty m:val="p"/>
                            </m:rPr>
                            <a:rPr lang="el-GR" sz="2400" i="1" smtClean="0">
                              <a:solidFill>
                                <a:schemeClr val="accent2"/>
                              </a:solidFill>
                              <a:latin typeface="Cambria Math" panose="02040503050406030204" pitchFamily="18" charset="0"/>
                            </a:rPr>
                            <m:t>χ</m:t>
                          </m:r>
                          <m:r>
                            <a:rPr lang="fr-BE" sz="2400" i="1">
                              <a:solidFill>
                                <a:schemeClr val="accent1">
                                  <a:lumMod val="50000"/>
                                </a:schemeClr>
                              </a:solidFill>
                              <a:latin typeface="Cambria Math" panose="02040503050406030204" pitchFamily="18" charset="0"/>
                            </a:rPr>
                            <m:t>𝐴</m:t>
                          </m:r>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b="0" i="1" smtClean="0">
                                  <a:solidFill>
                                    <a:schemeClr val="accent1">
                                      <a:lumMod val="50000"/>
                                    </a:schemeClr>
                                  </a:solidFill>
                                  <a:latin typeface="Cambria Math" panose="02040503050406030204" pitchFamily="18" charset="0"/>
                                </a:rPr>
                                <m:t>1</m:t>
                              </m:r>
                            </m:sub>
                          </m:sSub>
                        </m:den>
                      </m:f>
                    </m:oMath>
                  </m:oMathPara>
                </a14:m>
                <a:endParaRPr lang="nl-BE" sz="2400" dirty="0">
                  <a:solidFill>
                    <a:schemeClr val="accent1">
                      <a:lumMod val="50000"/>
                    </a:schemeClr>
                  </a:solidFill>
                </a:endParaRPr>
              </a:p>
            </p:txBody>
          </p:sp>
        </mc:Choice>
        <mc:Fallback xmlns="">
          <p:sp>
            <p:nvSpPr>
              <p:cNvPr id="5" name="Rechthoek 4"/>
              <p:cNvSpPr>
                <a:spLocks noRot="1" noChangeAspect="1" noMove="1" noResize="1" noEditPoints="1" noAdjustHandles="1" noChangeArrowheads="1" noChangeShapeType="1" noTextEdit="1"/>
              </p:cNvSpPr>
              <p:nvPr/>
            </p:nvSpPr>
            <p:spPr>
              <a:xfrm>
                <a:off x="3659602" y="2077761"/>
                <a:ext cx="1971437" cy="864980"/>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6" name="Rechthoek 5"/>
              <p:cNvSpPr/>
              <p:nvPr/>
            </p:nvSpPr>
            <p:spPr>
              <a:xfrm>
                <a:off x="3659602" y="3505424"/>
                <a:ext cx="2358594" cy="865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𝑁</m:t>
                          </m:r>
                        </m:e>
                        <m:sub>
                          <m:r>
                            <a:rPr lang="fr-BE" sz="2400" b="0" i="1" smtClean="0">
                              <a:solidFill>
                                <a:schemeClr val="accent1">
                                  <a:lumMod val="50000"/>
                                </a:schemeClr>
                              </a:solidFill>
                              <a:latin typeface="Cambria Math" panose="02040503050406030204" pitchFamily="18" charset="0"/>
                            </a:rPr>
                            <m:t>𝑏</m:t>
                          </m:r>
                          <m:r>
                            <a:rPr lang="fr-BE" sz="2400" i="1">
                              <a:solidFill>
                                <a:schemeClr val="accent1">
                                  <a:lumMod val="50000"/>
                                </a:schemeClr>
                              </a:solidFill>
                              <a:latin typeface="Cambria Math" panose="02040503050406030204" pitchFamily="18" charset="0"/>
                            </a:rPr>
                            <m:t>,</m:t>
                          </m:r>
                          <m:r>
                            <a:rPr lang="fr-BE" sz="2400" i="1">
                              <a:solidFill>
                                <a:schemeClr val="accent1">
                                  <a:lumMod val="50000"/>
                                </a:schemeClr>
                              </a:solidFill>
                              <a:latin typeface="Cambria Math" panose="02040503050406030204" pitchFamily="18" charset="0"/>
                            </a:rPr>
                            <m:t>𝑅𝑑</m:t>
                          </m:r>
                        </m:sub>
                      </m:sSub>
                      <m:r>
                        <a:rPr lang="fr-BE" sz="2400" i="1">
                          <a:solidFill>
                            <a:schemeClr val="accent1">
                              <a:lumMod val="50000"/>
                            </a:schemeClr>
                          </a:solidFill>
                          <a:latin typeface="Cambria Math" panose="02040503050406030204" pitchFamily="18" charset="0"/>
                        </a:rPr>
                        <m:t>=</m:t>
                      </m:r>
                      <m:f>
                        <m:fPr>
                          <m:ctrlPr>
                            <a:rPr lang="fr-BE" sz="2400" i="1">
                              <a:solidFill>
                                <a:schemeClr val="accent1">
                                  <a:lumMod val="50000"/>
                                </a:schemeClr>
                              </a:solidFill>
                              <a:latin typeface="Cambria Math" panose="02040503050406030204" pitchFamily="18" charset="0"/>
                            </a:rPr>
                          </m:ctrlPr>
                        </m:fPr>
                        <m:num>
                          <m:sSub>
                            <m:sSubPr>
                              <m:ctrlPr>
                                <a:rPr lang="fr-BE" sz="2400" i="1" smtClean="0">
                                  <a:solidFill>
                                    <a:schemeClr val="accent1">
                                      <a:lumMod val="50000"/>
                                    </a:schemeClr>
                                  </a:solidFill>
                                  <a:latin typeface="Cambria Math" panose="02040503050406030204" pitchFamily="18" charset="0"/>
                                </a:rPr>
                              </m:ctrlPr>
                            </m:sSubPr>
                            <m:e>
                              <m:r>
                                <m:rPr>
                                  <m:sty m:val="p"/>
                                </m:rPr>
                                <a:rPr lang="el-GR" sz="2400" i="1" smtClean="0">
                                  <a:solidFill>
                                    <a:schemeClr val="accent2"/>
                                  </a:solidFill>
                                  <a:latin typeface="Cambria Math" panose="02040503050406030204" pitchFamily="18" charset="0"/>
                                </a:rPr>
                                <m:t>χ</m:t>
                              </m:r>
                              <m:r>
                                <a:rPr lang="fr-BE" sz="2400" b="0" i="1" smtClean="0">
                                  <a:solidFill>
                                    <a:schemeClr val="accent1">
                                      <a:lumMod val="50000"/>
                                    </a:schemeClr>
                                  </a:solidFill>
                                  <a:latin typeface="Cambria Math" panose="02040503050406030204" pitchFamily="18" charset="0"/>
                                </a:rPr>
                                <m:t>𝐴</m:t>
                              </m:r>
                            </m:e>
                            <m:sub>
                              <m:r>
                                <a:rPr lang="fr-BE" sz="2400" b="0" i="1" smtClean="0">
                                  <a:solidFill>
                                    <a:schemeClr val="accent1">
                                      <a:lumMod val="50000"/>
                                    </a:schemeClr>
                                  </a:solidFill>
                                  <a:latin typeface="Cambria Math" panose="02040503050406030204" pitchFamily="18" charset="0"/>
                                </a:rPr>
                                <m:t>𝑒𝑓𝑓</m:t>
                              </m:r>
                            </m:sub>
                          </m:sSub>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rPr>
                                <m:t>𝑓</m:t>
                              </m:r>
                            </m:e>
                            <m:sub>
                              <m:r>
                                <a:rPr lang="fr-BE" sz="2400" i="1">
                                  <a:solidFill>
                                    <a:schemeClr val="accent1">
                                      <a:lumMod val="50000"/>
                                    </a:schemeClr>
                                  </a:solidFill>
                                  <a:latin typeface="Cambria Math" panose="02040503050406030204" pitchFamily="18" charset="0"/>
                                </a:rPr>
                                <m:t>𝑦</m:t>
                              </m:r>
                            </m:sub>
                          </m:sSub>
                        </m:num>
                        <m:den>
                          <m:sSub>
                            <m:sSubPr>
                              <m:ctrlPr>
                                <a:rPr lang="fr-BE" sz="2400" i="1">
                                  <a:solidFill>
                                    <a:schemeClr val="accent1">
                                      <a:lumMod val="50000"/>
                                    </a:schemeClr>
                                  </a:solidFill>
                                  <a:latin typeface="Cambria Math" panose="02040503050406030204" pitchFamily="18" charset="0"/>
                                </a:rPr>
                              </m:ctrlPr>
                            </m:sSubPr>
                            <m:e>
                              <m:r>
                                <a:rPr lang="fr-BE" sz="2400" i="1">
                                  <a:solidFill>
                                    <a:schemeClr val="accent1">
                                      <a:lumMod val="50000"/>
                                    </a:schemeClr>
                                  </a:solidFill>
                                  <a:latin typeface="Cambria Math" panose="02040503050406030204" pitchFamily="18" charset="0"/>
                                  <a:ea typeface="Cambria Math" panose="02040503050406030204" pitchFamily="18" charset="0"/>
                                </a:rPr>
                                <m:t>𝛾</m:t>
                              </m:r>
                            </m:e>
                            <m:sub>
                              <m:r>
                                <a:rPr lang="fr-BE" sz="2400" i="1">
                                  <a:solidFill>
                                    <a:schemeClr val="accent1">
                                      <a:lumMod val="50000"/>
                                    </a:schemeClr>
                                  </a:solidFill>
                                  <a:latin typeface="Cambria Math" panose="02040503050406030204" pitchFamily="18" charset="0"/>
                                </a:rPr>
                                <m:t>𝑀</m:t>
                              </m:r>
                              <m:r>
                                <a:rPr lang="fr-BE" sz="2400" b="0" i="1" smtClean="0">
                                  <a:solidFill>
                                    <a:schemeClr val="accent1">
                                      <a:lumMod val="50000"/>
                                    </a:schemeClr>
                                  </a:solidFill>
                                  <a:latin typeface="Cambria Math" panose="02040503050406030204" pitchFamily="18" charset="0"/>
                                </a:rPr>
                                <m:t>1</m:t>
                              </m:r>
                            </m:sub>
                          </m:sSub>
                        </m:den>
                      </m:f>
                    </m:oMath>
                  </m:oMathPara>
                </a14:m>
                <a:endParaRPr lang="nl-BE" sz="2400" dirty="0">
                  <a:solidFill>
                    <a:schemeClr val="accent1">
                      <a:lumMod val="50000"/>
                    </a:schemeClr>
                  </a:solidFill>
                </a:endParaRPr>
              </a:p>
            </p:txBody>
          </p:sp>
        </mc:Choice>
        <mc:Fallback xmlns="">
          <p:sp>
            <p:nvSpPr>
              <p:cNvPr id="6" name="Rechthoek 5"/>
              <p:cNvSpPr>
                <a:spLocks noRot="1" noChangeAspect="1" noMove="1" noResize="1" noEditPoints="1" noAdjustHandles="1" noChangeArrowheads="1" noChangeShapeType="1" noTextEdit="1"/>
              </p:cNvSpPr>
              <p:nvPr/>
            </p:nvSpPr>
            <p:spPr>
              <a:xfrm>
                <a:off x="3659602" y="3505424"/>
                <a:ext cx="2358594" cy="865430"/>
              </a:xfrm>
              <a:prstGeom prst="rect">
                <a:avLst/>
              </a:prstGeom>
              <a:blipFill rotWithShape="0">
                <a:blip r:embed="rId5"/>
                <a:stretch>
                  <a:fillRect/>
                </a:stretch>
              </a:blipFill>
            </p:spPr>
            <p:txBody>
              <a:bodyPr/>
              <a:lstStyle/>
              <a:p>
                <a:r>
                  <a:rPr lang="nl-BE">
                    <a:noFill/>
                  </a:rPr>
                  <a:t> </a:t>
                </a:r>
              </a:p>
            </p:txBody>
          </p:sp>
        </mc:Fallback>
      </mc:AlternateContent>
      <p:sp>
        <p:nvSpPr>
          <p:cNvPr id="11" name="Rechthoek 10"/>
          <p:cNvSpPr/>
          <p:nvPr/>
        </p:nvSpPr>
        <p:spPr>
          <a:xfrm>
            <a:off x="525991" y="5043492"/>
            <a:ext cx="8321676" cy="830997"/>
          </a:xfrm>
          <a:prstGeom prst="rect">
            <a:avLst/>
          </a:prstGeom>
        </p:spPr>
        <p:txBody>
          <a:bodyPr wrap="square">
            <a:spAutoFit/>
          </a:bodyPr>
          <a:lstStyle/>
          <a:p>
            <a:r>
              <a:rPr lang="en-GB" sz="2400" dirty="0">
                <a:solidFill>
                  <a:schemeClr val="accent1">
                    <a:lumMod val="50000"/>
                  </a:schemeClr>
                </a:solidFill>
              </a:rPr>
              <a:t>The buckling effects may be ignored and only cross sectional checks apply if:</a:t>
            </a:r>
            <a:endParaRPr lang="nl-BE" sz="24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2" name="Rechthoek 11"/>
              <p:cNvSpPr/>
              <p:nvPr/>
            </p:nvSpPr>
            <p:spPr>
              <a:xfrm>
                <a:off x="3332462" y="5486640"/>
                <a:ext cx="2479076" cy="663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nl-BE" i="1" smtClean="0">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r>
                        <a:rPr lang="nl-BE" i="0">
                          <a:solidFill>
                            <a:schemeClr val="accent1">
                              <a:lumMod val="50000"/>
                            </a:schemeClr>
                          </a:solidFill>
                          <a:latin typeface="Cambria Math" panose="02040503050406030204" pitchFamily="18" charset="0"/>
                        </a:rPr>
                        <m:t>≤</m:t>
                      </m:r>
                      <m:sSub>
                        <m:sSubPr>
                          <m:ctrlPr>
                            <a:rPr lang="nl-BE" i="1">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a:rPr lang="nl-BE" i="0">
                              <a:solidFill>
                                <a:schemeClr val="accent1">
                                  <a:lumMod val="50000"/>
                                </a:schemeClr>
                              </a:solidFill>
                              <a:latin typeface="Cambria Math" panose="02040503050406030204" pitchFamily="18" charset="0"/>
                            </a:rPr>
                            <m:t>0</m:t>
                          </m:r>
                        </m:sub>
                      </m:sSub>
                      <m:r>
                        <a:rPr lang="nl-BE" i="0">
                          <a:solidFill>
                            <a:schemeClr val="accent1">
                              <a:lumMod val="50000"/>
                            </a:schemeClr>
                          </a:solidFill>
                          <a:latin typeface="Cambria Math" panose="02040503050406030204" pitchFamily="18" charset="0"/>
                        </a:rPr>
                        <m:t>   </m:t>
                      </m:r>
                      <m:r>
                        <m:rPr>
                          <m:sty m:val="p"/>
                        </m:rPr>
                        <a:rPr lang="nl-BE" i="0">
                          <a:solidFill>
                            <a:schemeClr val="accent1">
                              <a:lumMod val="50000"/>
                            </a:schemeClr>
                          </a:solidFill>
                          <a:latin typeface="Cambria Math" panose="02040503050406030204" pitchFamily="18" charset="0"/>
                        </a:rPr>
                        <m:t>or</m:t>
                      </m:r>
                      <m:r>
                        <a:rPr lang="nl-BE" i="0">
                          <a:solidFill>
                            <a:schemeClr val="accent1">
                              <a:lumMod val="50000"/>
                            </a:schemeClr>
                          </a:solidFill>
                          <a:latin typeface="Cambria Math" panose="02040503050406030204" pitchFamily="18" charset="0"/>
                        </a:rPr>
                        <m:t>  </m:t>
                      </m:r>
                      <m:f>
                        <m:fPr>
                          <m:ctrlPr>
                            <a:rPr lang="nl-BE" i="1">
                              <a:solidFill>
                                <a:schemeClr val="accent1">
                                  <a:lumMod val="50000"/>
                                </a:schemeClr>
                              </a:solidFill>
                              <a:latin typeface="Cambria Math" panose="02040503050406030204" pitchFamily="18" charset="0"/>
                            </a:rPr>
                          </m:ctrlPr>
                        </m:fPr>
                        <m:num>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𝑁</m:t>
                              </m:r>
                            </m:e>
                            <m:sub>
                              <m:r>
                                <m:rPr>
                                  <m:nor/>
                                </m:rPr>
                                <a:rPr lang="nl-BE" i="1">
                                  <a:solidFill>
                                    <a:schemeClr val="accent1">
                                      <a:lumMod val="50000"/>
                                    </a:schemeClr>
                                  </a:solidFill>
                                  <a:latin typeface="Cambria Math" panose="02040503050406030204" pitchFamily="18" charset="0"/>
                                </a:rPr>
                                <m:t>Ed</m:t>
                              </m:r>
                            </m:sub>
                          </m:sSub>
                        </m:num>
                        <m:den>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𝑁</m:t>
                              </m:r>
                            </m:e>
                            <m:sub>
                              <m:r>
                                <m:rPr>
                                  <m:nor/>
                                </m:rPr>
                                <a:rPr lang="nl-BE" i="1">
                                  <a:solidFill>
                                    <a:schemeClr val="accent1">
                                      <a:lumMod val="50000"/>
                                    </a:schemeClr>
                                  </a:solidFill>
                                  <a:latin typeface="Cambria Math" panose="02040503050406030204" pitchFamily="18" charset="0"/>
                                </a:rPr>
                                <m:t>cr</m:t>
                              </m:r>
                            </m:sub>
                          </m:sSub>
                        </m:den>
                      </m:f>
                      <m:r>
                        <a:rPr lang="nl-BE" i="0">
                          <a:solidFill>
                            <a:schemeClr val="accent1">
                              <a:lumMod val="50000"/>
                            </a:schemeClr>
                          </a:solidFill>
                          <a:latin typeface="Cambria Math" panose="02040503050406030204" pitchFamily="18" charset="0"/>
                        </a:rPr>
                        <m:t>≤</m:t>
                      </m:r>
                      <m:sSup>
                        <m:sSupPr>
                          <m:ctrlPr>
                            <a:rPr lang="nl-BE" i="1">
                              <a:solidFill>
                                <a:schemeClr val="accent1">
                                  <a:lumMod val="50000"/>
                                </a:schemeClr>
                              </a:solidFill>
                              <a:latin typeface="Cambria Math" panose="02040503050406030204" pitchFamily="18" charset="0"/>
                            </a:rPr>
                          </m:ctrlPr>
                        </m:sSupPr>
                        <m:e>
                          <m:sSub>
                            <m:sSubPr>
                              <m:ctrlPr>
                                <a:rPr lang="nl-BE" i="1">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a:rPr lang="nl-BE" i="0">
                                  <a:solidFill>
                                    <a:schemeClr val="accent1">
                                      <a:lumMod val="50000"/>
                                    </a:schemeClr>
                                  </a:solidFill>
                                  <a:latin typeface="Cambria Math" panose="02040503050406030204" pitchFamily="18" charset="0"/>
                                </a:rPr>
                                <m:t>0</m:t>
                              </m:r>
                            </m:sub>
                          </m:sSub>
                        </m:e>
                        <m:sup>
                          <m:r>
                            <a:rPr lang="nl-BE" i="0">
                              <a:solidFill>
                                <a:schemeClr val="accent1">
                                  <a:lumMod val="50000"/>
                                </a:schemeClr>
                              </a:solidFill>
                              <a:latin typeface="Cambria Math" panose="02040503050406030204" pitchFamily="18" charset="0"/>
                            </a:rPr>
                            <m:t>2</m:t>
                          </m:r>
                        </m:sup>
                      </m:sSup>
                    </m:oMath>
                  </m:oMathPara>
                </a14:m>
                <a:endParaRPr lang="nl-BE" dirty="0"/>
              </a:p>
            </p:txBody>
          </p:sp>
        </mc:Choice>
        <mc:Fallback xmlns="">
          <p:sp>
            <p:nvSpPr>
              <p:cNvPr id="12" name="Rechthoek 11"/>
              <p:cNvSpPr>
                <a:spLocks noRot="1" noChangeAspect="1" noMove="1" noResize="1" noEditPoints="1" noAdjustHandles="1" noChangeArrowheads="1" noChangeShapeType="1" noTextEdit="1"/>
              </p:cNvSpPr>
              <p:nvPr/>
            </p:nvSpPr>
            <p:spPr>
              <a:xfrm>
                <a:off x="3332462" y="5486640"/>
                <a:ext cx="2479076" cy="663451"/>
              </a:xfrm>
              <a:prstGeom prst="rect">
                <a:avLst/>
              </a:prstGeom>
              <a:blipFill rotWithShape="0">
                <a:blip r:embed="rId6"/>
                <a:stretch>
                  <a:fillRect/>
                </a:stretch>
              </a:blipFill>
            </p:spPr>
            <p:txBody>
              <a:bodyPr/>
              <a:lstStyle/>
              <a:p>
                <a:r>
                  <a:rPr lang="nl-BE">
                    <a:noFill/>
                  </a:rPr>
                  <a:t> </a:t>
                </a:r>
              </a:p>
            </p:txBody>
          </p:sp>
        </mc:Fallback>
      </mc:AlternateContent>
      <p:cxnSp>
        <p:nvCxnSpPr>
          <p:cNvPr id="14" name="Rechte verbindingslijn 13"/>
          <p:cNvCxnSpPr/>
          <p:nvPr/>
        </p:nvCxnSpPr>
        <p:spPr>
          <a:xfrm>
            <a:off x="296334" y="4931229"/>
            <a:ext cx="855133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286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Column Buckling</a:t>
            </a:r>
          </a:p>
        </p:txBody>
      </p:sp>
      <mc:AlternateContent xmlns:mc="http://schemas.openxmlformats.org/markup-compatibility/2006" xmlns:a14="http://schemas.microsoft.com/office/drawing/2010/main">
        <mc:Choice Requires="a14">
          <p:sp>
            <p:nvSpPr>
              <p:cNvPr id="7" name="Tijdelijke aanduiding voor inhoud 6"/>
              <p:cNvSpPr>
                <a:spLocks noGrp="1"/>
              </p:cNvSpPr>
              <p:nvPr>
                <p:ph idx="1"/>
              </p:nvPr>
            </p:nvSpPr>
            <p:spPr>
              <a:xfrm>
                <a:off x="525991" y="1190624"/>
                <a:ext cx="8092016" cy="4894489"/>
              </a:xfrm>
            </p:spPr>
            <p:txBody>
              <a:bodyPr/>
              <a:lstStyle/>
              <a:p>
                <a:pPr marL="0" indent="0">
                  <a:buNone/>
                </a:pPr>
                <a:r>
                  <a:rPr lang="en-GB" sz="2400" dirty="0"/>
                  <a:t>Non-dimensional slenderness</a:t>
                </a:r>
                <a:r>
                  <a:rPr lang="en-GB" sz="2400" dirty="0" smtClean="0"/>
                  <a:t>:</a:t>
                </a:r>
              </a:p>
              <a:p>
                <a:pPr>
                  <a:buFont typeface="Calibri" panose="020F0502020204030204" pitchFamily="34" charset="0"/>
                  <a:buChar char="‒"/>
                </a:pPr>
                <a:r>
                  <a:rPr lang="en-GB" sz="2400" dirty="0" smtClean="0"/>
                  <a:t>For class 1, 2 and 3 cross-sections</a:t>
                </a:r>
              </a:p>
              <a:p>
                <a:pPr>
                  <a:buFont typeface="Calibri" panose="020F0502020204030204" pitchFamily="34" charset="0"/>
                  <a:buChar char="‒"/>
                </a:pPr>
                <a:endParaRPr lang="en-GB" sz="2400" dirty="0"/>
              </a:p>
              <a:p>
                <a:pPr>
                  <a:buFont typeface="Calibri" panose="020F0502020204030204" pitchFamily="34" charset="0"/>
                  <a:buChar char="‒"/>
                </a:pPr>
                <a:endParaRPr lang="en-GB" sz="2400" dirty="0" smtClean="0"/>
              </a:p>
              <a:p>
                <a:pPr>
                  <a:buFont typeface="Calibri" panose="020F0502020204030204" pitchFamily="34" charset="0"/>
                  <a:buChar char="‒"/>
                </a:pPr>
                <a:endParaRPr lang="en-GB" sz="2400" dirty="0"/>
              </a:p>
              <a:p>
                <a:pPr>
                  <a:buFont typeface="Calibri" panose="020F0502020204030204" pitchFamily="34" charset="0"/>
                  <a:buChar char="‒"/>
                </a:pPr>
                <a:r>
                  <a:rPr lang="en-GB" sz="2400" dirty="0" smtClean="0"/>
                  <a:t>For </a:t>
                </a:r>
                <a:r>
                  <a:rPr lang="en-GB" sz="2400" dirty="0"/>
                  <a:t>class </a:t>
                </a:r>
                <a:r>
                  <a:rPr lang="en-GB" sz="2400" dirty="0" smtClean="0"/>
                  <a:t>4 </a:t>
                </a:r>
                <a:r>
                  <a:rPr lang="en-GB" sz="2400" dirty="0"/>
                  <a:t>cross-sections</a:t>
                </a:r>
              </a:p>
              <a:p>
                <a:pPr marL="0" indent="0">
                  <a:buNone/>
                </a:pPr>
                <a:endParaRPr lang="en-GB" sz="2400" dirty="0"/>
              </a:p>
              <a:p>
                <a:pPr marL="0" indent="0">
                  <a:buNone/>
                </a:pPr>
                <a:endParaRPr lang="en-GB" sz="2400" dirty="0" smtClean="0"/>
              </a:p>
              <a:p>
                <a:pPr marL="0" indent="0">
                  <a:buNone/>
                </a:pPr>
                <a:endParaRPr lang="en-GB" sz="2400" dirty="0"/>
              </a:p>
              <a:p>
                <a:pPr marL="0" indent="0">
                  <a:buNone/>
                </a:pPr>
                <a14:m>
                  <m:oMath xmlns:m="http://schemas.openxmlformats.org/officeDocument/2006/math">
                    <m:sSub>
                      <m:sSubPr>
                        <m:ctrlPr>
                          <a:rPr lang="fr-BE" sz="2400" i="1">
                            <a:latin typeface="Cambria Math" panose="02040503050406030204" pitchFamily="18" charset="0"/>
                            <a:ea typeface="Cambria Math" panose="02040503050406030204" pitchFamily="18" charset="0"/>
                          </a:rPr>
                        </m:ctrlPr>
                      </m:sSubPr>
                      <m:e>
                        <m:r>
                          <a:rPr lang="fr-BE" sz="2400" i="1">
                            <a:latin typeface="Cambria Math" panose="02040503050406030204" pitchFamily="18" charset="0"/>
                            <a:ea typeface="Cambria Math" panose="02040503050406030204" pitchFamily="18" charset="0"/>
                          </a:rPr>
                          <m:t>𝑁</m:t>
                        </m:r>
                      </m:e>
                      <m:sub>
                        <m:r>
                          <a:rPr lang="fr-BE" sz="2400" i="1">
                            <a:latin typeface="Cambria Math" panose="02040503050406030204" pitchFamily="18" charset="0"/>
                            <a:ea typeface="Cambria Math" panose="02040503050406030204" pitchFamily="18" charset="0"/>
                          </a:rPr>
                          <m:t>𝑐𝑟</m:t>
                        </m:r>
                      </m:sub>
                    </m:sSub>
                  </m:oMath>
                </a14:m>
                <a:r>
                  <a:rPr lang="en-GB" sz="2400" dirty="0" smtClean="0"/>
                  <a:t> is </a:t>
                </a:r>
                <a:r>
                  <a:rPr lang="en-GB" sz="2400" dirty="0"/>
                  <a:t>the elastic critical buckling load for the relevant buckling mode based on the gross properties of the cross-section </a:t>
                </a:r>
              </a:p>
              <a:p>
                <a:pPr marL="0" indent="0">
                  <a:buNone/>
                </a:pPr>
                <a:r>
                  <a:rPr lang="en-GB" sz="2400" dirty="0" smtClean="0"/>
                  <a:t> </a:t>
                </a:r>
                <a:endParaRPr lang="en-GB" sz="2400" dirty="0"/>
              </a:p>
              <a:p>
                <a:pPr marL="0" indent="0">
                  <a:buNone/>
                </a:pPr>
                <a:endParaRPr lang="fr-FR" sz="2400" dirty="0"/>
              </a:p>
            </p:txBody>
          </p:sp>
        </mc:Choice>
        <mc:Fallback xmlns="">
          <p:sp>
            <p:nvSpPr>
              <p:cNvPr id="7" name="Tijdelijke aanduiding voor inhoud 6"/>
              <p:cNvSpPr>
                <a:spLocks noGrp="1" noRot="1" noChangeAspect="1" noMove="1" noResize="1" noEditPoints="1" noAdjustHandles="1" noChangeArrowheads="1" noChangeShapeType="1" noTextEdit="1"/>
              </p:cNvSpPr>
              <p:nvPr>
                <p:ph idx="1"/>
              </p:nvPr>
            </p:nvSpPr>
            <p:spPr>
              <a:xfrm>
                <a:off x="525991" y="1190624"/>
                <a:ext cx="8092016" cy="4894489"/>
              </a:xfrm>
              <a:blipFill rotWithShape="0">
                <a:blip r:embed="rId3"/>
                <a:stretch>
                  <a:fillRect l="-1205" t="-1743" b="-199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0" name="Rechthoek 9"/>
              <p:cNvSpPr/>
              <p:nvPr/>
            </p:nvSpPr>
            <p:spPr>
              <a:xfrm>
                <a:off x="732820" y="2019718"/>
                <a:ext cx="2698944" cy="10288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nl-BE" sz="2000" i="1" smtClean="0">
                              <a:solidFill>
                                <a:schemeClr val="accent1">
                                  <a:lumMod val="50000"/>
                                </a:schemeClr>
                              </a:solidFill>
                              <a:latin typeface="Cambria Math" panose="02040503050406030204" pitchFamily="18" charset="0"/>
                            </a:rPr>
                          </m:ctrlPr>
                        </m:accPr>
                        <m:e>
                          <m:r>
                            <a:rPr lang="nl-BE" sz="2000" i="1">
                              <a:solidFill>
                                <a:schemeClr val="accent1">
                                  <a:lumMod val="50000"/>
                                </a:schemeClr>
                              </a:solidFill>
                              <a:latin typeface="Cambria Math" panose="02040503050406030204" pitchFamily="18" charset="0"/>
                            </a:rPr>
                            <m:t>𝜆</m:t>
                          </m:r>
                        </m:e>
                      </m:acc>
                      <m:r>
                        <a:rPr lang="nl-BE" sz="2000" i="0">
                          <a:solidFill>
                            <a:schemeClr val="accent1">
                              <a:lumMod val="50000"/>
                            </a:schemeClr>
                          </a:solidFill>
                          <a:latin typeface="Cambria Math" panose="02040503050406030204" pitchFamily="18" charset="0"/>
                        </a:rPr>
                        <m:t>=</m:t>
                      </m:r>
                      <m:rad>
                        <m:radPr>
                          <m:degHide m:val="on"/>
                          <m:ctrlPr>
                            <a:rPr lang="nl-BE" sz="2000" i="1">
                              <a:solidFill>
                                <a:schemeClr val="accent1">
                                  <a:lumMod val="50000"/>
                                </a:schemeClr>
                              </a:solidFill>
                              <a:latin typeface="Cambria Math" panose="02040503050406030204" pitchFamily="18" charset="0"/>
                            </a:rPr>
                          </m:ctrlPr>
                        </m:radPr>
                        <m:deg/>
                        <m:e>
                          <m:f>
                            <m:fPr>
                              <m:ctrlPr>
                                <a:rPr lang="nl-BE" sz="2000" i="1">
                                  <a:solidFill>
                                    <a:schemeClr val="accent1">
                                      <a:lumMod val="50000"/>
                                    </a:schemeClr>
                                  </a:solidFill>
                                  <a:latin typeface="Cambria Math" panose="02040503050406030204" pitchFamily="18" charset="0"/>
                                </a:rPr>
                              </m:ctrlPr>
                            </m:fPr>
                            <m:num>
                              <m:r>
                                <a:rPr lang="nl-BE" sz="2000" i="1">
                                  <a:solidFill>
                                    <a:schemeClr val="accent1">
                                      <a:lumMod val="50000"/>
                                    </a:schemeClr>
                                  </a:solidFill>
                                  <a:latin typeface="Cambria Math" panose="02040503050406030204" pitchFamily="18" charset="0"/>
                                </a:rPr>
                                <m:t>𝐴</m:t>
                              </m:r>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𝑓</m:t>
                                  </m:r>
                                </m:e>
                                <m:sub>
                                  <m:r>
                                    <m:rPr>
                                      <m:nor/>
                                    </m:rPr>
                                    <a:rPr lang="nl-BE" sz="2000" i="1">
                                      <a:solidFill>
                                        <a:schemeClr val="accent1">
                                          <a:lumMod val="50000"/>
                                        </a:schemeClr>
                                      </a:solidFill>
                                      <a:latin typeface="Cambria Math" panose="02040503050406030204" pitchFamily="18" charset="0"/>
                                    </a:rPr>
                                    <m:t>y</m:t>
                                  </m:r>
                                </m:sub>
                              </m:sSub>
                            </m:num>
                            <m:den>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𝑁</m:t>
                                  </m:r>
                                </m:e>
                                <m:sub>
                                  <m:r>
                                    <m:rPr>
                                      <m:nor/>
                                    </m:rPr>
                                    <a:rPr lang="nl-BE" sz="2000" i="1">
                                      <a:solidFill>
                                        <a:schemeClr val="accent1">
                                          <a:lumMod val="50000"/>
                                        </a:schemeClr>
                                      </a:solidFill>
                                      <a:latin typeface="Cambria Math" panose="02040503050406030204" pitchFamily="18" charset="0"/>
                                    </a:rPr>
                                    <m:t>cr</m:t>
                                  </m:r>
                                </m:sub>
                              </m:sSub>
                            </m:den>
                          </m:f>
                        </m:e>
                      </m:rad>
                      <m:r>
                        <a:rPr lang="nl-BE" sz="2000" i="0">
                          <a:solidFill>
                            <a:schemeClr val="accent1">
                              <a:lumMod val="50000"/>
                            </a:schemeClr>
                          </a:solidFill>
                          <a:latin typeface="Cambria Math" panose="02040503050406030204" pitchFamily="18" charset="0"/>
                        </a:rPr>
                        <m:t>=</m:t>
                      </m:r>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𝐿</m:t>
                              </m:r>
                            </m:e>
                            <m:sub>
                              <m:r>
                                <m:rPr>
                                  <m:nor/>
                                </m:rPr>
                                <a:rPr lang="nl-BE" sz="2000" i="1">
                                  <a:solidFill>
                                    <a:schemeClr val="accent1">
                                      <a:lumMod val="50000"/>
                                    </a:schemeClr>
                                  </a:solidFill>
                                  <a:latin typeface="Cambria Math" panose="02040503050406030204" pitchFamily="18" charset="0"/>
                                </a:rPr>
                                <m:t>cr</m:t>
                              </m:r>
                            </m:sub>
                          </m:sSub>
                        </m:num>
                        <m:den>
                          <m:r>
                            <a:rPr lang="nl-BE" sz="2000" i="1">
                              <a:solidFill>
                                <a:schemeClr val="accent1">
                                  <a:lumMod val="50000"/>
                                </a:schemeClr>
                              </a:solidFill>
                              <a:latin typeface="Cambria Math" panose="02040503050406030204" pitchFamily="18" charset="0"/>
                            </a:rPr>
                            <m:t>𝑖</m:t>
                          </m:r>
                        </m:den>
                      </m:f>
                      <m:f>
                        <m:fPr>
                          <m:ctrlPr>
                            <a:rPr lang="nl-BE" sz="2000" i="1">
                              <a:solidFill>
                                <a:schemeClr val="accent1">
                                  <a:lumMod val="50000"/>
                                </a:schemeClr>
                              </a:solidFill>
                              <a:latin typeface="Cambria Math" panose="02040503050406030204" pitchFamily="18" charset="0"/>
                            </a:rPr>
                          </m:ctrlPr>
                        </m:fPr>
                        <m:num>
                          <m:r>
                            <a:rPr lang="nl-BE" sz="2000" i="0">
                              <a:solidFill>
                                <a:schemeClr val="accent1">
                                  <a:lumMod val="50000"/>
                                </a:schemeClr>
                              </a:solidFill>
                              <a:latin typeface="Cambria Math" panose="02040503050406030204" pitchFamily="18" charset="0"/>
                            </a:rPr>
                            <m:t>1</m:t>
                          </m:r>
                        </m:num>
                        <m:den>
                          <m:r>
                            <a:rPr lang="nl-BE" sz="2000" i="1">
                              <a:solidFill>
                                <a:schemeClr val="accent1">
                                  <a:lumMod val="50000"/>
                                </a:schemeClr>
                              </a:solidFill>
                              <a:latin typeface="Cambria Math" panose="02040503050406030204" pitchFamily="18" charset="0"/>
                            </a:rPr>
                            <m:t>𝜋</m:t>
                          </m:r>
                        </m:den>
                      </m:f>
                      <m:rad>
                        <m:radPr>
                          <m:degHide m:val="on"/>
                          <m:ctrlPr>
                            <a:rPr lang="nl-BE" sz="2000" i="1">
                              <a:solidFill>
                                <a:schemeClr val="accent1">
                                  <a:lumMod val="50000"/>
                                </a:schemeClr>
                              </a:solidFill>
                              <a:latin typeface="Cambria Math" panose="02040503050406030204" pitchFamily="18" charset="0"/>
                            </a:rPr>
                          </m:ctrlPr>
                        </m:radPr>
                        <m:deg/>
                        <m:e>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𝑓</m:t>
                                  </m:r>
                                </m:e>
                                <m:sub>
                                  <m:r>
                                    <m:rPr>
                                      <m:nor/>
                                    </m:rPr>
                                    <a:rPr lang="nl-BE" sz="2000" i="1">
                                      <a:solidFill>
                                        <a:schemeClr val="accent1">
                                          <a:lumMod val="50000"/>
                                        </a:schemeClr>
                                      </a:solidFill>
                                      <a:latin typeface="Cambria Math" panose="02040503050406030204" pitchFamily="18" charset="0"/>
                                    </a:rPr>
                                    <m:t>y</m:t>
                                  </m:r>
                                </m:sub>
                              </m:sSub>
                            </m:num>
                            <m:den>
                              <m:r>
                                <a:rPr lang="nl-BE" sz="2000" i="1">
                                  <a:solidFill>
                                    <a:schemeClr val="accent1">
                                      <a:lumMod val="50000"/>
                                    </a:schemeClr>
                                  </a:solidFill>
                                  <a:latin typeface="Cambria Math" panose="02040503050406030204" pitchFamily="18" charset="0"/>
                                </a:rPr>
                                <m:t>𝐸</m:t>
                              </m:r>
                            </m:den>
                          </m:f>
                        </m:e>
                      </m:rad>
                    </m:oMath>
                  </m:oMathPara>
                </a14:m>
                <a:endParaRPr lang="nl-BE" dirty="0"/>
              </a:p>
            </p:txBody>
          </p:sp>
        </mc:Choice>
        <mc:Fallback xmlns="">
          <p:sp>
            <p:nvSpPr>
              <p:cNvPr id="10" name="Rechthoek 9"/>
              <p:cNvSpPr>
                <a:spLocks noRot="1" noChangeAspect="1" noMove="1" noResize="1" noEditPoints="1" noAdjustHandles="1" noChangeArrowheads="1" noChangeShapeType="1" noTextEdit="1"/>
              </p:cNvSpPr>
              <p:nvPr/>
            </p:nvSpPr>
            <p:spPr>
              <a:xfrm>
                <a:off x="732820" y="2019718"/>
                <a:ext cx="2698944" cy="1028871"/>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1" name="Rechthoek 10"/>
              <p:cNvSpPr/>
              <p:nvPr/>
            </p:nvSpPr>
            <p:spPr>
              <a:xfrm>
                <a:off x="732820" y="3877683"/>
                <a:ext cx="3491084" cy="11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nl-BE" sz="2000" i="1" smtClean="0">
                              <a:solidFill>
                                <a:schemeClr val="accent1">
                                  <a:lumMod val="50000"/>
                                </a:schemeClr>
                              </a:solidFill>
                              <a:latin typeface="Cambria Math" panose="02040503050406030204" pitchFamily="18" charset="0"/>
                            </a:rPr>
                          </m:ctrlPr>
                        </m:accPr>
                        <m:e>
                          <m:r>
                            <a:rPr lang="nl-BE" sz="2000" i="1">
                              <a:solidFill>
                                <a:schemeClr val="accent1">
                                  <a:lumMod val="50000"/>
                                </a:schemeClr>
                              </a:solidFill>
                              <a:latin typeface="Cambria Math" panose="02040503050406030204" pitchFamily="18" charset="0"/>
                            </a:rPr>
                            <m:t>𝜆</m:t>
                          </m:r>
                        </m:e>
                      </m:acc>
                      <m:r>
                        <a:rPr lang="nl-BE" sz="2000" i="0">
                          <a:solidFill>
                            <a:schemeClr val="accent1">
                              <a:lumMod val="50000"/>
                            </a:schemeClr>
                          </a:solidFill>
                          <a:latin typeface="Cambria Math" panose="02040503050406030204" pitchFamily="18" charset="0"/>
                        </a:rPr>
                        <m:t>=</m:t>
                      </m:r>
                      <m:rad>
                        <m:radPr>
                          <m:degHide m:val="on"/>
                          <m:ctrlPr>
                            <a:rPr lang="nl-BE" sz="2000" i="1">
                              <a:solidFill>
                                <a:schemeClr val="accent1">
                                  <a:lumMod val="50000"/>
                                </a:schemeClr>
                              </a:solidFill>
                              <a:latin typeface="Cambria Math" panose="02040503050406030204" pitchFamily="18" charset="0"/>
                            </a:rPr>
                          </m:ctrlPr>
                        </m:radPr>
                        <m:deg/>
                        <m:e>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𝐴</m:t>
                                  </m:r>
                                </m:e>
                                <m:sub>
                                  <m:r>
                                    <m:rPr>
                                      <m:nor/>
                                    </m:rPr>
                                    <a:rPr lang="nl-BE" sz="2000" i="1">
                                      <a:solidFill>
                                        <a:schemeClr val="accent1">
                                          <a:lumMod val="50000"/>
                                        </a:schemeClr>
                                      </a:solidFill>
                                      <a:latin typeface="Cambria Math" panose="02040503050406030204" pitchFamily="18" charset="0"/>
                                    </a:rPr>
                                    <m:t>eff</m:t>
                                  </m:r>
                                </m:sub>
                              </m:sSub>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𝑓</m:t>
                                  </m:r>
                                </m:e>
                                <m:sub>
                                  <m:r>
                                    <m:rPr>
                                      <m:nor/>
                                    </m:rPr>
                                    <a:rPr lang="nl-BE" sz="2000" i="1">
                                      <a:solidFill>
                                        <a:schemeClr val="accent1">
                                          <a:lumMod val="50000"/>
                                        </a:schemeClr>
                                      </a:solidFill>
                                      <a:latin typeface="Cambria Math" panose="02040503050406030204" pitchFamily="18" charset="0"/>
                                    </a:rPr>
                                    <m:t>y</m:t>
                                  </m:r>
                                </m:sub>
                              </m:sSub>
                            </m:num>
                            <m:den>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𝑁</m:t>
                                  </m:r>
                                </m:e>
                                <m:sub>
                                  <m:r>
                                    <m:rPr>
                                      <m:nor/>
                                    </m:rPr>
                                    <a:rPr lang="nl-BE" sz="2000" i="1">
                                      <a:solidFill>
                                        <a:schemeClr val="accent1">
                                          <a:lumMod val="50000"/>
                                        </a:schemeClr>
                                      </a:solidFill>
                                      <a:latin typeface="Cambria Math" panose="02040503050406030204" pitchFamily="18" charset="0"/>
                                    </a:rPr>
                                    <m:t>cr</m:t>
                                  </m:r>
                                </m:sub>
                              </m:sSub>
                            </m:den>
                          </m:f>
                        </m:e>
                      </m:rad>
                      <m:r>
                        <a:rPr lang="nl-BE" sz="2000" i="0">
                          <a:solidFill>
                            <a:schemeClr val="accent1">
                              <a:lumMod val="50000"/>
                            </a:schemeClr>
                          </a:solidFill>
                          <a:latin typeface="Cambria Math" panose="02040503050406030204" pitchFamily="18" charset="0"/>
                        </a:rPr>
                        <m:t>=</m:t>
                      </m:r>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𝐿</m:t>
                              </m:r>
                            </m:e>
                            <m:sub>
                              <m:r>
                                <m:rPr>
                                  <m:nor/>
                                </m:rPr>
                                <a:rPr lang="nl-BE" sz="2000" i="1">
                                  <a:solidFill>
                                    <a:schemeClr val="accent1">
                                      <a:lumMod val="50000"/>
                                    </a:schemeClr>
                                  </a:solidFill>
                                  <a:latin typeface="Cambria Math" panose="02040503050406030204" pitchFamily="18" charset="0"/>
                                </a:rPr>
                                <m:t>cr</m:t>
                              </m:r>
                            </m:sub>
                          </m:sSub>
                        </m:num>
                        <m:den>
                          <m:r>
                            <a:rPr lang="nl-BE" sz="2000" i="1">
                              <a:solidFill>
                                <a:schemeClr val="accent1">
                                  <a:lumMod val="50000"/>
                                </a:schemeClr>
                              </a:solidFill>
                              <a:latin typeface="Cambria Math" panose="02040503050406030204" pitchFamily="18" charset="0"/>
                            </a:rPr>
                            <m:t>𝑖</m:t>
                          </m:r>
                        </m:den>
                      </m:f>
                      <m:f>
                        <m:fPr>
                          <m:ctrlPr>
                            <a:rPr lang="nl-BE" sz="2000" i="1">
                              <a:solidFill>
                                <a:schemeClr val="accent1">
                                  <a:lumMod val="50000"/>
                                </a:schemeClr>
                              </a:solidFill>
                              <a:latin typeface="Cambria Math" panose="02040503050406030204" pitchFamily="18" charset="0"/>
                            </a:rPr>
                          </m:ctrlPr>
                        </m:fPr>
                        <m:num>
                          <m:r>
                            <a:rPr lang="nl-BE" sz="2000" i="0">
                              <a:solidFill>
                                <a:schemeClr val="accent1">
                                  <a:lumMod val="50000"/>
                                </a:schemeClr>
                              </a:solidFill>
                              <a:latin typeface="Cambria Math" panose="02040503050406030204" pitchFamily="18" charset="0"/>
                            </a:rPr>
                            <m:t>1</m:t>
                          </m:r>
                        </m:num>
                        <m:den>
                          <m:r>
                            <a:rPr lang="nl-BE" sz="2000" i="1">
                              <a:solidFill>
                                <a:schemeClr val="accent1">
                                  <a:lumMod val="50000"/>
                                </a:schemeClr>
                              </a:solidFill>
                              <a:latin typeface="Cambria Math" panose="02040503050406030204" pitchFamily="18" charset="0"/>
                            </a:rPr>
                            <m:t>𝜋</m:t>
                          </m:r>
                        </m:den>
                      </m:f>
                      <m:rad>
                        <m:radPr>
                          <m:degHide m:val="on"/>
                          <m:ctrlPr>
                            <a:rPr lang="nl-BE" sz="2000" i="1">
                              <a:solidFill>
                                <a:schemeClr val="accent1">
                                  <a:lumMod val="50000"/>
                                </a:schemeClr>
                              </a:solidFill>
                              <a:latin typeface="Cambria Math" panose="02040503050406030204" pitchFamily="18" charset="0"/>
                            </a:rPr>
                          </m:ctrlPr>
                        </m:radPr>
                        <m:deg/>
                        <m:e>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𝑓</m:t>
                                  </m:r>
                                </m:e>
                                <m:sub>
                                  <m:r>
                                    <m:rPr>
                                      <m:sty m:val="p"/>
                                    </m:rPr>
                                    <a:rPr lang="nl-BE" sz="2000" i="0">
                                      <a:solidFill>
                                        <a:schemeClr val="accent1">
                                          <a:lumMod val="50000"/>
                                        </a:schemeClr>
                                      </a:solidFill>
                                      <a:latin typeface="Cambria Math" panose="02040503050406030204" pitchFamily="18" charset="0"/>
                                    </a:rPr>
                                    <m:t>y</m:t>
                                  </m:r>
                                </m:sub>
                              </m:sSub>
                              <m:r>
                                <m:rPr>
                                  <m:nor/>
                                </m:rPr>
                                <a:rPr lang="nl-BE" sz="2000" i="1">
                                  <a:solidFill>
                                    <a:schemeClr val="accent1">
                                      <a:lumMod val="50000"/>
                                    </a:schemeClr>
                                  </a:solidFill>
                                  <a:latin typeface="Cambria Math" panose="02040503050406030204" pitchFamily="18" charset="0"/>
                                </a:rPr>
                                <m:t> </m:t>
                              </m:r>
                              <m:f>
                                <m:fPr>
                                  <m:ctrlPr>
                                    <a:rPr lang="nl-BE" sz="2000" i="1">
                                      <a:solidFill>
                                        <a:schemeClr val="accent1">
                                          <a:lumMod val="50000"/>
                                        </a:schemeClr>
                                      </a:solidFill>
                                      <a:latin typeface="Cambria Math" panose="02040503050406030204" pitchFamily="18" charset="0"/>
                                    </a:rPr>
                                  </m:ctrlPr>
                                </m:fPr>
                                <m:num>
                                  <m:sSub>
                                    <m:sSubPr>
                                      <m:ctrlPr>
                                        <a:rPr lang="nl-BE" sz="2000" i="1">
                                          <a:solidFill>
                                            <a:schemeClr val="accent1">
                                              <a:lumMod val="50000"/>
                                            </a:schemeClr>
                                          </a:solidFill>
                                          <a:latin typeface="Cambria Math" panose="02040503050406030204" pitchFamily="18" charset="0"/>
                                        </a:rPr>
                                      </m:ctrlPr>
                                    </m:sSubPr>
                                    <m:e>
                                      <m:r>
                                        <a:rPr lang="nl-BE" sz="2000" i="1">
                                          <a:solidFill>
                                            <a:schemeClr val="accent1">
                                              <a:lumMod val="50000"/>
                                            </a:schemeClr>
                                          </a:solidFill>
                                          <a:latin typeface="Cambria Math" panose="02040503050406030204" pitchFamily="18" charset="0"/>
                                        </a:rPr>
                                        <m:t>𝐴</m:t>
                                      </m:r>
                                    </m:e>
                                    <m:sub>
                                      <m:r>
                                        <m:rPr>
                                          <m:nor/>
                                        </m:rPr>
                                        <a:rPr lang="nl-BE" sz="2000" i="1">
                                          <a:solidFill>
                                            <a:schemeClr val="accent1">
                                              <a:lumMod val="50000"/>
                                            </a:schemeClr>
                                          </a:solidFill>
                                          <a:latin typeface="Cambria Math" panose="02040503050406030204" pitchFamily="18" charset="0"/>
                                        </a:rPr>
                                        <m:t>eff</m:t>
                                      </m:r>
                                    </m:sub>
                                  </m:sSub>
                                </m:num>
                                <m:den>
                                  <m:r>
                                    <a:rPr lang="nl-BE" sz="2000" i="1">
                                      <a:solidFill>
                                        <a:schemeClr val="accent1">
                                          <a:lumMod val="50000"/>
                                        </a:schemeClr>
                                      </a:solidFill>
                                      <a:latin typeface="Cambria Math" panose="02040503050406030204" pitchFamily="18" charset="0"/>
                                    </a:rPr>
                                    <m:t>𝐴</m:t>
                                  </m:r>
                                </m:den>
                              </m:f>
                            </m:num>
                            <m:den>
                              <m:r>
                                <a:rPr lang="nl-BE" sz="2000" i="1">
                                  <a:solidFill>
                                    <a:schemeClr val="accent1">
                                      <a:lumMod val="50000"/>
                                    </a:schemeClr>
                                  </a:solidFill>
                                  <a:latin typeface="Cambria Math" panose="02040503050406030204" pitchFamily="18" charset="0"/>
                                </a:rPr>
                                <m:t>𝐸</m:t>
                              </m:r>
                            </m:den>
                          </m:f>
                        </m:e>
                      </m:rad>
                    </m:oMath>
                  </m:oMathPara>
                </a14:m>
                <a:endParaRPr lang="nl-BE" sz="2000" dirty="0">
                  <a:solidFill>
                    <a:schemeClr val="accent1">
                      <a:lumMod val="50000"/>
                    </a:schemeClr>
                  </a:solidFill>
                </a:endParaRPr>
              </a:p>
            </p:txBody>
          </p:sp>
        </mc:Choice>
        <mc:Fallback xmlns="">
          <p:sp>
            <p:nvSpPr>
              <p:cNvPr id="11" name="Rechthoek 10"/>
              <p:cNvSpPr>
                <a:spLocks noRot="1" noChangeAspect="1" noMove="1" noResize="1" noEditPoints="1" noAdjustHandles="1" noChangeArrowheads="1" noChangeShapeType="1" noTextEdit="1"/>
              </p:cNvSpPr>
              <p:nvPr/>
            </p:nvSpPr>
            <p:spPr>
              <a:xfrm>
                <a:off x="732820" y="3877683"/>
                <a:ext cx="3491084" cy="1130887"/>
              </a:xfrm>
              <a:prstGeom prst="rect">
                <a:avLst/>
              </a:prstGeom>
              <a:blipFill rotWithShape="0">
                <a:blip r:embed="rId5"/>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2950285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Column Buckling</a:t>
            </a:r>
          </a:p>
        </p:txBody>
      </p:sp>
      <p:sp>
        <p:nvSpPr>
          <p:cNvPr id="7" name="Tijdelijke aanduiding voor inhoud 6"/>
          <p:cNvSpPr>
            <a:spLocks noGrp="1"/>
          </p:cNvSpPr>
          <p:nvPr>
            <p:ph idx="1"/>
          </p:nvPr>
        </p:nvSpPr>
        <p:spPr>
          <a:xfrm>
            <a:off x="525991" y="1190624"/>
            <a:ext cx="8092016" cy="4894489"/>
          </a:xfrm>
        </p:spPr>
        <p:txBody>
          <a:bodyPr/>
          <a:lstStyle/>
          <a:p>
            <a:pPr marL="0" indent="0">
              <a:buNone/>
            </a:pPr>
            <a:r>
              <a:rPr lang="en-GB" sz="2400" dirty="0" smtClean="0"/>
              <a:t>Reduction factor:</a:t>
            </a:r>
          </a:p>
          <a:p>
            <a:pPr marL="0" indent="0">
              <a:buNone/>
            </a:pPr>
            <a:endParaRPr lang="en-GB" sz="2400" dirty="0" smtClean="0"/>
          </a:p>
          <a:p>
            <a:pPr marL="0" indent="0">
              <a:buNone/>
            </a:pPr>
            <a:r>
              <a:rPr lang="en-GB" sz="2400" dirty="0" smtClean="0"/>
              <a:t> </a:t>
            </a:r>
            <a:endParaRPr lang="en-GB" sz="2400" dirty="0"/>
          </a:p>
          <a:p>
            <a:pPr marL="0" indent="0">
              <a:buNone/>
            </a:pPr>
            <a:endParaRPr lang="fr-FR" sz="2400" dirty="0"/>
          </a:p>
        </p:txBody>
      </p:sp>
      <mc:AlternateContent xmlns:mc="http://schemas.openxmlformats.org/markup-compatibility/2006" xmlns:a14="http://schemas.microsoft.com/office/drawing/2010/main">
        <mc:Choice Requires="a14">
          <p:sp>
            <p:nvSpPr>
              <p:cNvPr id="5" name="Rechthoek 4"/>
              <p:cNvSpPr/>
              <p:nvPr/>
            </p:nvSpPr>
            <p:spPr>
              <a:xfrm>
                <a:off x="401370" y="3051276"/>
                <a:ext cx="401949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nl-BE" sz="2400" i="1" smtClean="0">
                              <a:solidFill>
                                <a:schemeClr val="accent1">
                                  <a:lumMod val="50000"/>
                                </a:schemeClr>
                              </a:solidFill>
                              <a:latin typeface="Cambria Math" panose="02040503050406030204" pitchFamily="18" charset="0"/>
                            </a:rPr>
                          </m:ctrlPr>
                        </m:dPr>
                        <m:e>
                          <m:r>
                            <a:rPr lang="nl-BE" sz="2400" i="1">
                              <a:solidFill>
                                <a:schemeClr val="accent1">
                                  <a:lumMod val="50000"/>
                                </a:schemeClr>
                              </a:solidFill>
                              <a:latin typeface="Cambria Math" panose="02040503050406030204" pitchFamily="18" charset="0"/>
                            </a:rPr>
                            <m:t>𝜙</m:t>
                          </m:r>
                          <m:r>
                            <a:rPr lang="nl-BE" sz="2400" i="1">
                              <a:solidFill>
                                <a:schemeClr val="accent1">
                                  <a:lumMod val="50000"/>
                                </a:schemeClr>
                              </a:solidFill>
                              <a:latin typeface="Cambria Math" panose="02040503050406030204" pitchFamily="18" charset="0"/>
                            </a:rPr>
                            <m:t>=0,5(1+</m:t>
                          </m:r>
                          <m:r>
                            <a:rPr lang="nl-BE" sz="2400" i="1">
                              <a:solidFill>
                                <a:schemeClr val="accent1">
                                  <a:lumMod val="50000"/>
                                </a:schemeClr>
                              </a:solidFill>
                              <a:latin typeface="Cambria Math" panose="02040503050406030204" pitchFamily="18" charset="0"/>
                            </a:rPr>
                            <m:t>𝛼</m:t>
                          </m:r>
                          <m:r>
                            <a:rPr lang="nl-BE" sz="2400" i="1">
                              <a:solidFill>
                                <a:schemeClr val="accent1">
                                  <a:lumMod val="50000"/>
                                </a:schemeClr>
                              </a:solidFill>
                              <a:latin typeface="Cambria Math" panose="02040503050406030204" pitchFamily="18" charset="0"/>
                            </a:rPr>
                            <m:t>(</m:t>
                          </m:r>
                          <m:acc>
                            <m:accPr>
                              <m:chr m:val="̅"/>
                              <m:ctrlPr>
                                <a:rPr lang="nl-BE" sz="2400" i="1">
                                  <a:solidFill>
                                    <a:schemeClr val="accent1">
                                      <a:lumMod val="50000"/>
                                    </a:schemeClr>
                                  </a:solidFill>
                                  <a:latin typeface="Cambria Math" panose="02040503050406030204" pitchFamily="18" charset="0"/>
                                </a:rPr>
                              </m:ctrlPr>
                            </m:accPr>
                            <m:e>
                              <m:r>
                                <a:rPr lang="nl-BE" sz="2400" i="1">
                                  <a:solidFill>
                                    <a:schemeClr val="accent1">
                                      <a:lumMod val="50000"/>
                                    </a:schemeClr>
                                  </a:solidFill>
                                  <a:latin typeface="Cambria Math" panose="02040503050406030204" pitchFamily="18" charset="0"/>
                                </a:rPr>
                                <m:t>𝜆</m:t>
                              </m:r>
                            </m:e>
                          </m:acc>
                          <m:r>
                            <a:rPr lang="nl-BE" sz="2400" i="1">
                              <a:solidFill>
                                <a:schemeClr val="accent1">
                                  <a:lumMod val="50000"/>
                                </a:schemeClr>
                              </a:solidFill>
                              <a:latin typeface="Cambria Math" panose="02040503050406030204" pitchFamily="18" charset="0"/>
                            </a:rPr>
                            <m:t>−</m:t>
                          </m:r>
                          <m:sSub>
                            <m:sSubPr>
                              <m:ctrlPr>
                                <a:rPr lang="nl-BE" sz="2400" i="1">
                                  <a:solidFill>
                                    <a:schemeClr val="accent1">
                                      <a:lumMod val="50000"/>
                                    </a:schemeClr>
                                  </a:solidFill>
                                  <a:latin typeface="Cambria Math" panose="02040503050406030204" pitchFamily="18" charset="0"/>
                                </a:rPr>
                              </m:ctrlPr>
                            </m:sSubPr>
                            <m:e>
                              <m:acc>
                                <m:accPr>
                                  <m:chr m:val="̅"/>
                                  <m:ctrlPr>
                                    <a:rPr lang="nl-BE" sz="2400" i="1">
                                      <a:solidFill>
                                        <a:schemeClr val="accent1">
                                          <a:lumMod val="50000"/>
                                        </a:schemeClr>
                                      </a:solidFill>
                                      <a:latin typeface="Cambria Math" panose="02040503050406030204" pitchFamily="18" charset="0"/>
                                    </a:rPr>
                                  </m:ctrlPr>
                                </m:accPr>
                                <m:e>
                                  <m:r>
                                    <a:rPr lang="nl-BE" sz="2400" i="1">
                                      <a:solidFill>
                                        <a:schemeClr val="accent1">
                                          <a:lumMod val="50000"/>
                                        </a:schemeClr>
                                      </a:solidFill>
                                      <a:latin typeface="Cambria Math" panose="02040503050406030204" pitchFamily="18" charset="0"/>
                                    </a:rPr>
                                    <m:t>𝜆</m:t>
                                  </m:r>
                                </m:e>
                              </m:acc>
                            </m:e>
                            <m:sub>
                              <m:r>
                                <a:rPr lang="nl-BE" sz="2400" i="1">
                                  <a:solidFill>
                                    <a:schemeClr val="accent1">
                                      <a:lumMod val="50000"/>
                                    </a:schemeClr>
                                  </a:solidFill>
                                  <a:latin typeface="Cambria Math" panose="02040503050406030204" pitchFamily="18" charset="0"/>
                                </a:rPr>
                                <m:t>0</m:t>
                              </m:r>
                            </m:sub>
                          </m:sSub>
                          <m:r>
                            <a:rPr lang="nl-BE" sz="2400" i="1">
                              <a:solidFill>
                                <a:schemeClr val="accent1">
                                  <a:lumMod val="50000"/>
                                </a:schemeClr>
                              </a:solidFill>
                              <a:latin typeface="Cambria Math" panose="02040503050406030204" pitchFamily="18" charset="0"/>
                            </a:rPr>
                            <m:t>)+</m:t>
                          </m:r>
                          <m:sSup>
                            <m:sSupPr>
                              <m:ctrlPr>
                                <a:rPr lang="nl-BE" sz="2400" i="1">
                                  <a:solidFill>
                                    <a:schemeClr val="accent1">
                                      <a:lumMod val="50000"/>
                                    </a:schemeClr>
                                  </a:solidFill>
                                  <a:latin typeface="Cambria Math" panose="02040503050406030204" pitchFamily="18" charset="0"/>
                                </a:rPr>
                              </m:ctrlPr>
                            </m:sSupPr>
                            <m:e>
                              <m:acc>
                                <m:accPr>
                                  <m:chr m:val="̅"/>
                                  <m:ctrlPr>
                                    <a:rPr lang="nl-BE" sz="2400" i="1">
                                      <a:solidFill>
                                        <a:schemeClr val="accent1">
                                          <a:lumMod val="50000"/>
                                        </a:schemeClr>
                                      </a:solidFill>
                                      <a:latin typeface="Cambria Math" panose="02040503050406030204" pitchFamily="18" charset="0"/>
                                    </a:rPr>
                                  </m:ctrlPr>
                                </m:accPr>
                                <m:e>
                                  <m:r>
                                    <a:rPr lang="nl-BE" sz="2400" i="1">
                                      <a:solidFill>
                                        <a:schemeClr val="accent1">
                                          <a:lumMod val="50000"/>
                                        </a:schemeClr>
                                      </a:solidFill>
                                      <a:latin typeface="Cambria Math" panose="02040503050406030204" pitchFamily="18" charset="0"/>
                                    </a:rPr>
                                    <m:t>𝜆</m:t>
                                  </m:r>
                                </m:e>
                              </m:acc>
                            </m:e>
                            <m:sup>
                              <m:r>
                                <a:rPr lang="nl-BE" sz="2400" i="1">
                                  <a:solidFill>
                                    <a:schemeClr val="accent1">
                                      <a:lumMod val="50000"/>
                                    </a:schemeClr>
                                  </a:solidFill>
                                  <a:latin typeface="Cambria Math" panose="02040503050406030204" pitchFamily="18" charset="0"/>
                                </a:rPr>
                                <m:t>2</m:t>
                              </m:r>
                            </m:sup>
                          </m:sSup>
                        </m:e>
                      </m:d>
                    </m:oMath>
                  </m:oMathPara>
                </a14:m>
                <a:endParaRPr lang="nl-BE" sz="2400" i="1" dirty="0">
                  <a:solidFill>
                    <a:schemeClr val="accent1">
                      <a:lumMod val="50000"/>
                    </a:schemeClr>
                  </a:solidFill>
                </a:endParaRPr>
              </a:p>
            </p:txBody>
          </p:sp>
        </mc:Choice>
        <mc:Fallback xmlns="">
          <p:sp>
            <p:nvSpPr>
              <p:cNvPr id="5" name="Rechthoek 4"/>
              <p:cNvSpPr>
                <a:spLocks noRot="1" noChangeAspect="1" noMove="1" noResize="1" noEditPoints="1" noAdjustHandles="1" noChangeArrowheads="1" noChangeShapeType="1" noTextEdit="1"/>
              </p:cNvSpPr>
              <p:nvPr/>
            </p:nvSpPr>
            <p:spPr>
              <a:xfrm>
                <a:off x="401370" y="3051276"/>
                <a:ext cx="4019498" cy="509178"/>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1" name="Rechthoek 10"/>
              <p:cNvSpPr/>
              <p:nvPr/>
            </p:nvSpPr>
            <p:spPr>
              <a:xfrm>
                <a:off x="401370" y="1699288"/>
                <a:ext cx="4170629" cy="989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nl-BE" sz="2400" smtClean="0">
                          <a:solidFill>
                            <a:schemeClr val="accent1">
                              <a:lumMod val="50000"/>
                            </a:schemeClr>
                          </a:solidFill>
                        </a:rPr>
                        <m:t> </m:t>
                      </m:r>
                      <m:r>
                        <a:rPr lang="nl-BE" sz="2400" i="1">
                          <a:solidFill>
                            <a:schemeClr val="accent1">
                              <a:lumMod val="50000"/>
                            </a:schemeClr>
                          </a:solidFill>
                          <a:latin typeface="Cambria Math" panose="02040503050406030204" pitchFamily="18" charset="0"/>
                        </a:rPr>
                        <m:t>𝜒</m:t>
                      </m:r>
                      <m:r>
                        <a:rPr lang="nl-BE" sz="2400" i="0">
                          <a:solidFill>
                            <a:schemeClr val="accent1">
                              <a:lumMod val="50000"/>
                            </a:schemeClr>
                          </a:solidFill>
                          <a:latin typeface="Cambria Math" panose="02040503050406030204" pitchFamily="18" charset="0"/>
                        </a:rPr>
                        <m:t>=</m:t>
                      </m:r>
                      <m:f>
                        <m:fPr>
                          <m:ctrlPr>
                            <a:rPr lang="nl-BE" sz="2400" i="1">
                              <a:solidFill>
                                <a:schemeClr val="accent1">
                                  <a:lumMod val="50000"/>
                                </a:schemeClr>
                              </a:solidFill>
                              <a:latin typeface="Cambria Math" panose="02040503050406030204" pitchFamily="18" charset="0"/>
                            </a:rPr>
                          </m:ctrlPr>
                        </m:fPr>
                        <m:num>
                          <m:r>
                            <a:rPr lang="nl-BE" sz="2400" i="0">
                              <a:solidFill>
                                <a:schemeClr val="accent1">
                                  <a:lumMod val="50000"/>
                                </a:schemeClr>
                              </a:solidFill>
                              <a:latin typeface="Cambria Math" panose="02040503050406030204" pitchFamily="18" charset="0"/>
                            </a:rPr>
                            <m:t>1</m:t>
                          </m:r>
                        </m:num>
                        <m:den>
                          <m:r>
                            <a:rPr lang="nl-BE" sz="2400" i="1">
                              <a:solidFill>
                                <a:schemeClr val="accent1">
                                  <a:lumMod val="50000"/>
                                </a:schemeClr>
                              </a:solidFill>
                              <a:latin typeface="Cambria Math" panose="02040503050406030204" pitchFamily="18" charset="0"/>
                            </a:rPr>
                            <m:t>𝜙</m:t>
                          </m:r>
                          <m:r>
                            <m:rPr>
                              <m:nor/>
                            </m:rPr>
                            <a:rPr lang="nl-BE" sz="2400" i="1">
                              <a:solidFill>
                                <a:schemeClr val="accent1">
                                  <a:lumMod val="50000"/>
                                </a:schemeClr>
                              </a:solidFill>
                              <a:latin typeface="Cambria Math" panose="02040503050406030204" pitchFamily="18" charset="0"/>
                            </a:rPr>
                            <m:t> </m:t>
                          </m:r>
                          <m:r>
                            <a:rPr lang="nl-BE" sz="2400" i="0">
                              <a:solidFill>
                                <a:schemeClr val="accent1">
                                  <a:lumMod val="50000"/>
                                </a:schemeClr>
                              </a:solidFill>
                              <a:latin typeface="Cambria Math" panose="02040503050406030204" pitchFamily="18" charset="0"/>
                            </a:rPr>
                            <m:t>+</m:t>
                          </m:r>
                          <m:r>
                            <m:rPr>
                              <m:nor/>
                            </m:rPr>
                            <a:rPr lang="nl-BE" sz="2400" i="1">
                              <a:solidFill>
                                <a:schemeClr val="accent1">
                                  <a:lumMod val="50000"/>
                                </a:schemeClr>
                              </a:solidFill>
                              <a:latin typeface="Cambria Math" panose="02040503050406030204" pitchFamily="18" charset="0"/>
                            </a:rPr>
                            <m:t> </m:t>
                          </m:r>
                          <m:sSup>
                            <m:sSupPr>
                              <m:ctrlPr>
                                <a:rPr lang="nl-BE" sz="2400" i="1">
                                  <a:solidFill>
                                    <a:schemeClr val="accent1">
                                      <a:lumMod val="50000"/>
                                    </a:schemeClr>
                                  </a:solidFill>
                                  <a:latin typeface="Cambria Math" panose="02040503050406030204" pitchFamily="18" charset="0"/>
                                </a:rPr>
                              </m:ctrlPr>
                            </m:sSupPr>
                            <m:e>
                              <m:d>
                                <m:dPr>
                                  <m:begChr m:val="["/>
                                  <m:endChr m:val="]"/>
                                  <m:ctrlPr>
                                    <a:rPr lang="nl-BE" sz="2400" i="1">
                                      <a:solidFill>
                                        <a:schemeClr val="accent1">
                                          <a:lumMod val="50000"/>
                                        </a:schemeClr>
                                      </a:solidFill>
                                      <a:latin typeface="Cambria Math" panose="02040503050406030204" pitchFamily="18" charset="0"/>
                                    </a:rPr>
                                  </m:ctrlPr>
                                </m:dPr>
                                <m:e>
                                  <m:sSup>
                                    <m:sSupPr>
                                      <m:ctrlPr>
                                        <a:rPr lang="nl-BE" sz="2400" i="1">
                                          <a:solidFill>
                                            <a:schemeClr val="accent1">
                                              <a:lumMod val="50000"/>
                                            </a:schemeClr>
                                          </a:solidFill>
                                          <a:latin typeface="Cambria Math" panose="02040503050406030204" pitchFamily="18" charset="0"/>
                                        </a:rPr>
                                      </m:ctrlPr>
                                    </m:sSupPr>
                                    <m:e>
                                      <m:r>
                                        <a:rPr lang="nl-BE" sz="2400" i="1">
                                          <a:solidFill>
                                            <a:schemeClr val="accent1">
                                              <a:lumMod val="50000"/>
                                            </a:schemeClr>
                                          </a:solidFill>
                                          <a:latin typeface="Cambria Math" panose="02040503050406030204" pitchFamily="18" charset="0"/>
                                        </a:rPr>
                                        <m:t>𝜙</m:t>
                                      </m:r>
                                    </m:e>
                                    <m:sup>
                                      <m:r>
                                        <a:rPr lang="nl-BE" sz="2400" i="0">
                                          <a:solidFill>
                                            <a:schemeClr val="accent1">
                                              <a:lumMod val="50000"/>
                                            </a:schemeClr>
                                          </a:solidFill>
                                          <a:latin typeface="Cambria Math" panose="02040503050406030204" pitchFamily="18" charset="0"/>
                                        </a:rPr>
                                        <m:t>2</m:t>
                                      </m:r>
                                    </m:sup>
                                  </m:sSup>
                                  <m:r>
                                    <m:rPr>
                                      <m:nor/>
                                    </m:rPr>
                                    <a:rPr lang="nl-BE" sz="2400" i="1">
                                      <a:solidFill>
                                        <a:schemeClr val="accent1">
                                          <a:lumMod val="50000"/>
                                        </a:schemeClr>
                                      </a:solidFill>
                                      <a:latin typeface="Cambria Math" panose="02040503050406030204" pitchFamily="18" charset="0"/>
                                    </a:rPr>
                                    <m:t> </m:t>
                                  </m:r>
                                  <m:r>
                                    <a:rPr lang="nl-BE" sz="2400" i="0">
                                      <a:solidFill>
                                        <a:schemeClr val="accent1">
                                          <a:lumMod val="50000"/>
                                        </a:schemeClr>
                                      </a:solidFill>
                                      <a:latin typeface="Cambria Math" panose="02040503050406030204" pitchFamily="18" charset="0"/>
                                    </a:rPr>
                                    <m:t>−</m:t>
                                  </m:r>
                                  <m:r>
                                    <m:rPr>
                                      <m:nor/>
                                    </m:rPr>
                                    <a:rPr lang="nl-BE" sz="2400" i="1">
                                      <a:solidFill>
                                        <a:schemeClr val="accent1">
                                          <a:lumMod val="50000"/>
                                        </a:schemeClr>
                                      </a:solidFill>
                                      <a:latin typeface="Cambria Math" panose="02040503050406030204" pitchFamily="18" charset="0"/>
                                    </a:rPr>
                                    <m:t> </m:t>
                                  </m:r>
                                  <m:sSup>
                                    <m:sSupPr>
                                      <m:ctrlPr>
                                        <a:rPr lang="nl-BE" sz="2400" i="1">
                                          <a:solidFill>
                                            <a:schemeClr val="accent1">
                                              <a:lumMod val="50000"/>
                                            </a:schemeClr>
                                          </a:solidFill>
                                          <a:latin typeface="Cambria Math" panose="02040503050406030204" pitchFamily="18" charset="0"/>
                                        </a:rPr>
                                      </m:ctrlPr>
                                    </m:sSupPr>
                                    <m:e>
                                      <m:acc>
                                        <m:accPr>
                                          <m:chr m:val="̅"/>
                                          <m:ctrlPr>
                                            <a:rPr lang="nl-BE" sz="2400" i="1">
                                              <a:solidFill>
                                                <a:schemeClr val="accent1">
                                                  <a:lumMod val="50000"/>
                                                </a:schemeClr>
                                              </a:solidFill>
                                              <a:latin typeface="Cambria Math" panose="02040503050406030204" pitchFamily="18" charset="0"/>
                                            </a:rPr>
                                          </m:ctrlPr>
                                        </m:accPr>
                                        <m:e>
                                          <m:r>
                                            <a:rPr lang="nl-BE" sz="2400" i="1">
                                              <a:solidFill>
                                                <a:schemeClr val="accent1">
                                                  <a:lumMod val="50000"/>
                                                </a:schemeClr>
                                              </a:solidFill>
                                              <a:latin typeface="Cambria Math" panose="02040503050406030204" pitchFamily="18" charset="0"/>
                                            </a:rPr>
                                            <m:t>𝜆</m:t>
                                          </m:r>
                                        </m:e>
                                      </m:acc>
                                    </m:e>
                                    <m:sup>
                                      <m:r>
                                        <a:rPr lang="nl-BE" sz="2400" i="0">
                                          <a:solidFill>
                                            <a:schemeClr val="accent1">
                                              <a:lumMod val="50000"/>
                                            </a:schemeClr>
                                          </a:solidFill>
                                          <a:latin typeface="Cambria Math" panose="02040503050406030204" pitchFamily="18" charset="0"/>
                                        </a:rPr>
                                        <m:t>2</m:t>
                                      </m:r>
                                    </m:sup>
                                  </m:sSup>
                                </m:e>
                              </m:d>
                            </m:e>
                            <m:sup>
                              <m:r>
                                <m:rPr>
                                  <m:nor/>
                                </m:rPr>
                                <a:rPr lang="nl-BE" sz="2400" i="1">
                                  <a:solidFill>
                                    <a:schemeClr val="accent1">
                                      <a:lumMod val="50000"/>
                                    </a:schemeClr>
                                  </a:solidFill>
                                  <a:latin typeface="Cambria Math" panose="02040503050406030204" pitchFamily="18" charset="0"/>
                                </a:rPr>
                                <m:t> </m:t>
                              </m:r>
                              <m:r>
                                <a:rPr lang="nl-BE" sz="2400" i="0">
                                  <a:solidFill>
                                    <a:schemeClr val="accent1">
                                      <a:lumMod val="50000"/>
                                    </a:schemeClr>
                                  </a:solidFill>
                                  <a:latin typeface="Cambria Math" panose="02040503050406030204" pitchFamily="18" charset="0"/>
                                </a:rPr>
                                <m:t>0,5</m:t>
                              </m:r>
                            </m:sup>
                          </m:sSup>
                        </m:den>
                      </m:f>
                      <m:r>
                        <a:rPr lang="nl-BE" sz="2400" i="0">
                          <a:solidFill>
                            <a:schemeClr val="accent1">
                              <a:lumMod val="50000"/>
                            </a:schemeClr>
                          </a:solidFill>
                          <a:latin typeface="Cambria Math" panose="02040503050406030204" pitchFamily="18" charset="0"/>
                        </a:rPr>
                        <m:t>   ≤  1</m:t>
                      </m:r>
                    </m:oMath>
                  </m:oMathPara>
                </a14:m>
                <a:endParaRPr lang="nl-BE" sz="2400" dirty="0">
                  <a:solidFill>
                    <a:schemeClr val="accent1">
                      <a:lumMod val="50000"/>
                    </a:schemeClr>
                  </a:solidFill>
                </a:endParaRPr>
              </a:p>
            </p:txBody>
          </p:sp>
        </mc:Choice>
        <mc:Fallback xmlns="">
          <p:sp>
            <p:nvSpPr>
              <p:cNvPr id="11" name="Rechthoek 10"/>
              <p:cNvSpPr>
                <a:spLocks noRot="1" noChangeAspect="1" noMove="1" noResize="1" noEditPoints="1" noAdjustHandles="1" noChangeArrowheads="1" noChangeShapeType="1" noTextEdit="1"/>
              </p:cNvSpPr>
              <p:nvPr/>
            </p:nvSpPr>
            <p:spPr>
              <a:xfrm>
                <a:off x="401370" y="1699288"/>
                <a:ext cx="4170629" cy="989053"/>
              </a:xfrm>
              <a:prstGeom prst="rect">
                <a:avLst/>
              </a:prstGeom>
              <a:blipFill rotWithShape="0">
                <a:blip r:embed="rId4"/>
                <a:stretch>
                  <a:fillRect/>
                </a:stretch>
              </a:blipFill>
            </p:spPr>
            <p:txBody>
              <a:bodyPr/>
              <a:lstStyle/>
              <a:p>
                <a:r>
                  <a:rPr lang="nl-BE">
                    <a:noFill/>
                  </a:rPr>
                  <a:t> </a:t>
                </a:r>
              </a:p>
            </p:txBody>
          </p:sp>
        </mc:Fallback>
      </mc:AlternateContent>
      <p:cxnSp>
        <p:nvCxnSpPr>
          <p:cNvPr id="13" name="Rechte verbindingslijn 12"/>
          <p:cNvCxnSpPr/>
          <p:nvPr/>
        </p:nvCxnSpPr>
        <p:spPr>
          <a:xfrm>
            <a:off x="3167743" y="3560454"/>
            <a:ext cx="0" cy="6849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3167743" y="4245429"/>
            <a:ext cx="3048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hthoek 19"/>
              <p:cNvSpPr/>
              <p:nvPr/>
            </p:nvSpPr>
            <p:spPr>
              <a:xfrm>
                <a:off x="3516086" y="4070045"/>
                <a:ext cx="5226542" cy="652486"/>
              </a:xfrm>
              <a:prstGeom prst="rect">
                <a:avLst/>
              </a:prstGeom>
            </p:spPr>
            <p:txBody>
              <a:bodyPr wrap="square">
                <a:spAutoFit/>
              </a:bodyPr>
              <a:lstStyle/>
              <a:p>
                <a14:m>
                  <m:oMath xmlns:m="http://schemas.openxmlformats.org/officeDocument/2006/math">
                    <m:sSub>
                      <m:sSubPr>
                        <m:ctrlPr>
                          <a:rPr lang="nl-BE" i="1" smtClean="0">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a:rPr lang="nl-BE" i="1">
                            <a:solidFill>
                              <a:schemeClr val="accent1">
                                <a:lumMod val="50000"/>
                              </a:schemeClr>
                            </a:solidFill>
                            <a:latin typeface="Cambria Math" panose="02040503050406030204" pitchFamily="18" charset="0"/>
                          </a:rPr>
                          <m:t>0</m:t>
                        </m:r>
                      </m:sub>
                    </m:sSub>
                  </m:oMath>
                </a14:m>
                <a:r>
                  <a:rPr lang="en-US" dirty="0" smtClean="0">
                    <a:solidFill>
                      <a:schemeClr val="accent1">
                        <a:lumMod val="50000"/>
                      </a:schemeClr>
                    </a:solidFill>
                  </a:rPr>
                  <a:t> is </a:t>
                </a:r>
                <a:r>
                  <a:rPr lang="en-US" dirty="0">
                    <a:solidFill>
                      <a:schemeClr val="accent1">
                        <a:lumMod val="50000"/>
                      </a:schemeClr>
                    </a:solidFill>
                  </a:rPr>
                  <a:t>the limiting non-dimensional slenderness defined in Table </a:t>
                </a:r>
                <a:r>
                  <a:rPr lang="en-US" dirty="0" smtClean="0">
                    <a:solidFill>
                      <a:schemeClr val="accent1">
                        <a:lumMod val="50000"/>
                      </a:schemeClr>
                    </a:solidFill>
                  </a:rPr>
                  <a:t>6.1 (next slide) or “plateau length”</a:t>
                </a:r>
                <a:endParaRPr lang="nl-BE" dirty="0">
                  <a:solidFill>
                    <a:schemeClr val="accent1">
                      <a:lumMod val="50000"/>
                    </a:schemeClr>
                  </a:solidFill>
                </a:endParaRPr>
              </a:p>
            </p:txBody>
          </p:sp>
        </mc:Choice>
        <mc:Fallback xmlns="">
          <p:sp>
            <p:nvSpPr>
              <p:cNvPr id="20" name="Rechthoek 19"/>
              <p:cNvSpPr>
                <a:spLocks noRot="1" noChangeAspect="1" noMove="1" noResize="1" noEditPoints="1" noAdjustHandles="1" noChangeArrowheads="1" noChangeShapeType="1" noTextEdit="1"/>
              </p:cNvSpPr>
              <p:nvPr/>
            </p:nvSpPr>
            <p:spPr>
              <a:xfrm>
                <a:off x="3516086" y="4070045"/>
                <a:ext cx="5226542" cy="652486"/>
              </a:xfrm>
              <a:prstGeom prst="rect">
                <a:avLst/>
              </a:prstGeom>
              <a:blipFill rotWithShape="0">
                <a:blip r:embed="rId5"/>
                <a:stretch>
                  <a:fillRect l="-1050" t="-4673" b="-14019"/>
                </a:stretch>
              </a:blipFill>
            </p:spPr>
            <p:txBody>
              <a:bodyPr/>
              <a:lstStyle/>
              <a:p>
                <a:r>
                  <a:rPr lang="nl-BE">
                    <a:noFill/>
                  </a:rPr>
                  <a:t> </a:t>
                </a:r>
              </a:p>
            </p:txBody>
          </p:sp>
        </mc:Fallback>
      </mc:AlternateContent>
      <p:cxnSp>
        <p:nvCxnSpPr>
          <p:cNvPr id="21" name="Rechte verbindingslijn 20"/>
          <p:cNvCxnSpPr/>
          <p:nvPr/>
        </p:nvCxnSpPr>
        <p:spPr>
          <a:xfrm>
            <a:off x="2302329" y="3560454"/>
            <a:ext cx="0" cy="15340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2302329" y="5094515"/>
            <a:ext cx="1186543"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hoek 25"/>
              <p:cNvSpPr/>
              <p:nvPr/>
            </p:nvSpPr>
            <p:spPr>
              <a:xfrm>
                <a:off x="3516085" y="4879056"/>
                <a:ext cx="5101922" cy="646331"/>
              </a:xfrm>
              <a:prstGeom prst="rect">
                <a:avLst/>
              </a:prstGeom>
            </p:spPr>
            <p:txBody>
              <a:bodyPr wrap="square">
                <a:spAutoFit/>
              </a:bodyPr>
              <a:lstStyle/>
              <a:p>
                <a14:m>
                  <m:oMath xmlns:m="http://schemas.openxmlformats.org/officeDocument/2006/math">
                    <m:r>
                      <a:rPr lang="nl-BE" i="1">
                        <a:solidFill>
                          <a:schemeClr val="accent1">
                            <a:lumMod val="50000"/>
                          </a:schemeClr>
                        </a:solidFill>
                        <a:latin typeface="Cambria Math" panose="02040503050406030204" pitchFamily="18" charset="0"/>
                      </a:rPr>
                      <m:t>𝛼</m:t>
                    </m:r>
                  </m:oMath>
                </a14:m>
                <a:r>
                  <a:rPr lang="en-US" dirty="0">
                    <a:solidFill>
                      <a:schemeClr val="accent1">
                        <a:lumMod val="50000"/>
                      </a:schemeClr>
                    </a:solidFill>
                  </a:rPr>
                  <a:t> is the imperfection factor defined in Table </a:t>
                </a:r>
                <a:r>
                  <a:rPr lang="en-US" dirty="0" smtClean="0">
                    <a:solidFill>
                      <a:schemeClr val="accent1">
                        <a:lumMod val="50000"/>
                      </a:schemeClr>
                    </a:solidFill>
                  </a:rPr>
                  <a:t>6.1 (next slide)</a:t>
                </a:r>
                <a:endParaRPr lang="nl-BE" dirty="0">
                  <a:solidFill>
                    <a:schemeClr val="accent1">
                      <a:lumMod val="50000"/>
                    </a:schemeClr>
                  </a:solidFill>
                </a:endParaRPr>
              </a:p>
            </p:txBody>
          </p:sp>
        </mc:Choice>
        <mc:Fallback xmlns="">
          <p:sp>
            <p:nvSpPr>
              <p:cNvPr id="26" name="Rechthoek 25"/>
              <p:cNvSpPr>
                <a:spLocks noRot="1" noChangeAspect="1" noMove="1" noResize="1" noEditPoints="1" noAdjustHandles="1" noChangeArrowheads="1" noChangeShapeType="1" noTextEdit="1"/>
              </p:cNvSpPr>
              <p:nvPr/>
            </p:nvSpPr>
            <p:spPr>
              <a:xfrm>
                <a:off x="3516085" y="4879056"/>
                <a:ext cx="5101922" cy="646331"/>
              </a:xfrm>
              <a:prstGeom prst="rect">
                <a:avLst/>
              </a:prstGeom>
              <a:blipFill rotWithShape="0">
                <a:blip r:embed="rId6"/>
                <a:stretch>
                  <a:fillRect l="-1075" t="-4717" b="-14151"/>
                </a:stretch>
              </a:blipFill>
            </p:spPr>
            <p:txBody>
              <a:bodyPr/>
              <a:lstStyle/>
              <a:p>
                <a:r>
                  <a:rPr lang="nl-BE">
                    <a:noFill/>
                  </a:rPr>
                  <a:t> </a:t>
                </a:r>
              </a:p>
            </p:txBody>
          </p:sp>
        </mc:Fallback>
      </mc:AlternateContent>
    </p:spTree>
    <p:extLst>
      <p:ext uri="{BB962C8B-B14F-4D97-AF65-F5344CB8AC3E}">
        <p14:creationId xmlns:p14="http://schemas.microsoft.com/office/powerpoint/2010/main" val="628406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Column Buckling</a:t>
            </a:r>
          </a:p>
        </p:txBody>
      </p:sp>
      <p:sp>
        <p:nvSpPr>
          <p:cNvPr id="7" name="Tijdelijke aanduiding voor inhoud 6"/>
          <p:cNvSpPr>
            <a:spLocks noGrp="1"/>
          </p:cNvSpPr>
          <p:nvPr>
            <p:ph idx="1"/>
          </p:nvPr>
        </p:nvSpPr>
        <p:spPr>
          <a:xfrm>
            <a:off x="525991" y="1190625"/>
            <a:ext cx="8092016" cy="855890"/>
          </a:xfrm>
        </p:spPr>
        <p:txBody>
          <a:bodyPr/>
          <a:lstStyle/>
          <a:p>
            <a:pPr marL="0" indent="0">
              <a:buNone/>
            </a:pPr>
            <a:r>
              <a:rPr lang="en-GB" altLang="en-US" sz="2400" dirty="0"/>
              <a:t>Choice of buckling curve depends on cross-section, manufacturing route and axis</a:t>
            </a:r>
            <a:r>
              <a:rPr lang="en-GB" altLang="en-US" sz="2400" dirty="0" smtClean="0"/>
              <a:t>:</a:t>
            </a:r>
            <a:endParaRPr lang="en-GB" altLang="en-US" sz="2400" dirty="0"/>
          </a:p>
        </p:txBody>
      </p:sp>
      <mc:AlternateContent xmlns:mc="http://schemas.openxmlformats.org/markup-compatibility/2006" xmlns:a14="http://schemas.microsoft.com/office/drawing/2010/main">
        <mc:Choice Requires="a14">
          <p:graphicFrame>
            <p:nvGraphicFramePr>
              <p:cNvPr id="3" name="Tabel 2"/>
              <p:cNvGraphicFramePr>
                <a:graphicFrameLocks noGrp="1"/>
              </p:cNvGraphicFramePr>
              <p:nvPr>
                <p:extLst>
                  <p:ext uri="{D42A27DB-BD31-4B8C-83A1-F6EECF244321}">
                    <p14:modId xmlns:p14="http://schemas.microsoft.com/office/powerpoint/2010/main" val="1842381381"/>
                  </p:ext>
                </p:extLst>
              </p:nvPr>
            </p:nvGraphicFramePr>
            <p:xfrm>
              <a:off x="296334" y="2329544"/>
              <a:ext cx="8578896" cy="2623185"/>
            </p:xfrm>
            <a:graphic>
              <a:graphicData uri="http://schemas.openxmlformats.org/drawingml/2006/table">
                <a:tbl>
                  <a:tblPr firstRow="1" firstCol="1" bandRow="1">
                    <a:tableStyleId>{F5AB1C69-6EDB-4FF4-983F-18BD219EF322}</a:tableStyleId>
                  </a:tblPr>
                  <a:tblGrid>
                    <a:gridCol w="2950982"/>
                    <a:gridCol w="1153886"/>
                    <a:gridCol w="1132114"/>
                    <a:gridCol w="1066800"/>
                    <a:gridCol w="1219200"/>
                    <a:gridCol w="1055914"/>
                  </a:tblGrid>
                  <a:tr h="218205">
                    <a:tc rowSpan="2">
                      <a:txBody>
                        <a:bodyPr/>
                        <a:lstStyle/>
                        <a:p>
                          <a:pPr>
                            <a:lnSpc>
                              <a:spcPct val="106000"/>
                            </a:lnSpc>
                            <a:spcAft>
                              <a:spcPts val="0"/>
                            </a:spcAft>
                            <a:tabLst>
                              <a:tab pos="180340" algn="l"/>
                              <a:tab pos="540385" algn="l"/>
                            </a:tabLst>
                          </a:pPr>
                          <a:r>
                            <a:rPr lang="en-GB" sz="1400" dirty="0"/>
                            <a:t>Type of member</a:t>
                          </a:r>
                          <a:endParaRPr lang="nl-BE" sz="1400" dirty="0"/>
                        </a:p>
                      </a:txBody>
                      <a:tcPr marL="71755" marR="71755" marT="17780" marB="17780"/>
                    </a:tc>
                    <a:tc rowSpan="2">
                      <a:txBody>
                        <a:bodyPr/>
                        <a:lstStyle/>
                        <a:p>
                          <a:pPr algn="ctr">
                            <a:lnSpc>
                              <a:spcPct val="106000"/>
                            </a:lnSpc>
                            <a:spcAft>
                              <a:spcPts val="0"/>
                            </a:spcAft>
                            <a:tabLst>
                              <a:tab pos="180340" algn="l"/>
                              <a:tab pos="540385" algn="l"/>
                            </a:tabLst>
                          </a:pPr>
                          <a:r>
                            <a:rPr lang="en-GB" sz="1400" dirty="0"/>
                            <a:t>Axis of buckling</a:t>
                          </a:r>
                          <a:endParaRPr lang="nl-BE" sz="1400" dirty="0"/>
                        </a:p>
                      </a:txBody>
                      <a:tcPr marL="0" marR="0" marT="17780" marB="17780">
                        <a:lnR w="12700" cap="flat" cmpd="sng" algn="ctr">
                          <a:solidFill>
                            <a:schemeClr val="bg1"/>
                          </a:solidFill>
                          <a:prstDash val="solid"/>
                          <a:round/>
                          <a:headEnd type="none" w="med" len="med"/>
                          <a:tailEnd type="none" w="med" len="med"/>
                        </a:lnR>
                      </a:tcPr>
                    </a:tc>
                    <a:tc gridSpan="2">
                      <a:txBody>
                        <a:bodyPr/>
                        <a:lstStyle/>
                        <a:p>
                          <a:pPr algn="ctr">
                            <a:lnSpc>
                              <a:spcPct val="106000"/>
                            </a:lnSpc>
                            <a:spcAft>
                              <a:spcPts val="0"/>
                            </a:spcAft>
                            <a:tabLst>
                              <a:tab pos="180340" algn="l"/>
                              <a:tab pos="540385" algn="l"/>
                            </a:tabLst>
                          </a:pPr>
                          <a:r>
                            <a:rPr lang="en-GB" sz="1400" dirty="0">
                              <a:solidFill>
                                <a:schemeClr val="bg1"/>
                              </a:solidFill>
                            </a:rPr>
                            <a:t>Austenitic and duplex</a:t>
                          </a:r>
                          <a:endParaRPr lang="nl-BE" sz="1400" dirty="0">
                            <a:solidFill>
                              <a:schemeClr val="bg1"/>
                            </a:solidFill>
                          </a:endParaRPr>
                        </a:p>
                      </a:txBody>
                      <a:tcPr marL="0" marR="0" marT="17780" marB="1778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nl-BE"/>
                        </a:p>
                      </a:txBody>
                      <a:tcPr/>
                    </a:tc>
                    <a:tc gridSpan="2">
                      <a:txBody>
                        <a:bodyPr/>
                        <a:lstStyle/>
                        <a:p>
                          <a:pPr algn="ctr">
                            <a:lnSpc>
                              <a:spcPct val="106000"/>
                            </a:lnSpc>
                            <a:spcAft>
                              <a:spcPts val="0"/>
                            </a:spcAft>
                            <a:tabLst>
                              <a:tab pos="180340" algn="l"/>
                              <a:tab pos="540385" algn="l"/>
                            </a:tabLst>
                          </a:pPr>
                          <a:r>
                            <a:rPr lang="en-GB" sz="1400" dirty="0">
                              <a:solidFill>
                                <a:schemeClr val="bg1"/>
                              </a:solidFill>
                            </a:rPr>
                            <a:t>Ferritic</a:t>
                          </a:r>
                          <a:endParaRPr lang="nl-BE" sz="1400" dirty="0">
                            <a:solidFill>
                              <a:schemeClr val="bg1"/>
                            </a:solidFill>
                          </a:endParaRPr>
                        </a:p>
                      </a:txBody>
                      <a:tcPr marL="0" marR="0" marT="17780" marB="17780">
                        <a:lnB w="12700" cap="flat" cmpd="sng" algn="ctr">
                          <a:solidFill>
                            <a:schemeClr val="bg1"/>
                          </a:solidFill>
                          <a:prstDash val="solid"/>
                          <a:round/>
                          <a:headEnd type="none" w="med" len="med"/>
                          <a:tailEnd type="none" w="med" len="med"/>
                        </a:lnB>
                      </a:tcPr>
                    </a:tc>
                    <a:tc hMerge="1">
                      <a:txBody>
                        <a:bodyPr/>
                        <a:lstStyle/>
                        <a:p>
                          <a:endParaRPr lang="nl-BE"/>
                        </a:p>
                      </a:txBody>
                      <a:tcPr/>
                    </a:tc>
                  </a:tr>
                  <a:tr h="186055">
                    <a:tc vMerge="1">
                      <a:txBody>
                        <a:bodyPr/>
                        <a:lstStyle/>
                        <a:p>
                          <a:endParaRPr lang="nl-BE"/>
                        </a:p>
                      </a:txBody>
                      <a:tcPr/>
                    </a:tc>
                    <a:tc vMerge="1">
                      <a:txBody>
                        <a:bodyPr/>
                        <a:lstStyle/>
                        <a:p>
                          <a:endParaRPr lang="nl-BE"/>
                        </a:p>
                      </a:txBody>
                      <a:tcPr/>
                    </a:tc>
                    <a:tc>
                      <a:txBody>
                        <a:bodyPr/>
                        <a:lstStyle/>
                        <a:p>
                          <a:pPr>
                            <a:lnSpc>
                              <a:spcPct val="106000"/>
                            </a:lnSpc>
                            <a:spcAft>
                              <a:spcPts val="0"/>
                            </a:spcAft>
                            <a:tabLst>
                              <a:tab pos="180340" algn="l"/>
                              <a:tab pos="540385" algn="l"/>
                            </a:tabLst>
                          </a:pPr>
                          <a14:m>
                            <m:oMathPara xmlns:m="http://schemas.openxmlformats.org/officeDocument/2006/math">
                              <m:oMathParaPr>
                                <m:jc m:val="centerGroup"/>
                              </m:oMathParaPr>
                              <m:oMath xmlns:m="http://schemas.openxmlformats.org/officeDocument/2006/math">
                                <m:r>
                                  <a:rPr lang="en-GB" sz="1400" b="1" i="1" smtClean="0">
                                    <a:solidFill>
                                      <a:schemeClr val="bg1"/>
                                    </a:solidFill>
                                    <a:latin typeface="Cambria Math" panose="02040503050406030204" pitchFamily="18" charset="0"/>
                                  </a:rPr>
                                  <m:t>𝛂</m:t>
                                </m:r>
                              </m:oMath>
                            </m:oMathPara>
                          </a14:m>
                          <a:endParaRPr lang="nl-BE" sz="1400" b="1" dirty="0">
                            <a:solidFill>
                              <a:schemeClr val="bg1"/>
                            </a:solidFill>
                          </a:endParaRPr>
                        </a:p>
                      </a:txBody>
                      <a:tcPr marL="0" marR="0" marT="17780" marB="1778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06000"/>
                            </a:lnSpc>
                            <a:spcAft>
                              <a:spcPts val="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1400" b="1" i="1" smtClean="0">
                                        <a:solidFill>
                                          <a:schemeClr val="bg1"/>
                                        </a:solidFill>
                                        <a:latin typeface="Cambria Math" panose="02040503050406030204" pitchFamily="18" charset="0"/>
                                      </a:rPr>
                                    </m:ctrlPr>
                                  </m:sSubPr>
                                  <m:e>
                                    <m:acc>
                                      <m:accPr>
                                        <m:chr m:val="̅"/>
                                        <m:ctrlPr>
                                          <a:rPr lang="nl-BE" sz="1400" b="1" i="1">
                                            <a:solidFill>
                                              <a:schemeClr val="bg1"/>
                                            </a:solidFill>
                                            <a:latin typeface="Cambria Math" panose="02040503050406030204" pitchFamily="18" charset="0"/>
                                          </a:rPr>
                                        </m:ctrlPr>
                                      </m:accPr>
                                      <m:e>
                                        <m:r>
                                          <a:rPr lang="en-GB" sz="1400" b="1" i="1">
                                            <a:solidFill>
                                              <a:schemeClr val="bg1"/>
                                            </a:solidFill>
                                            <a:latin typeface="Cambria Math" panose="02040503050406030204" pitchFamily="18" charset="0"/>
                                          </a:rPr>
                                          <m:t>𝛌</m:t>
                                        </m:r>
                                      </m:e>
                                    </m:acc>
                                  </m:e>
                                  <m:sub>
                                    <m:r>
                                      <a:rPr lang="en-GB" sz="1400" b="1" i="1">
                                        <a:solidFill>
                                          <a:schemeClr val="bg1"/>
                                        </a:solidFill>
                                        <a:latin typeface="Cambria Math" panose="02040503050406030204" pitchFamily="18" charset="0"/>
                                      </a:rPr>
                                      <m:t>𝟎</m:t>
                                    </m:r>
                                  </m:sub>
                                </m:sSub>
                              </m:oMath>
                            </m:oMathPara>
                          </a14:m>
                          <a:endParaRPr lang="nl-BE" sz="1400" b="1" dirty="0">
                            <a:solidFill>
                              <a:schemeClr val="bg1"/>
                            </a:solidFill>
                          </a:endParaRPr>
                        </a:p>
                      </a:txBody>
                      <a:tcPr marL="0" marR="0" marT="17780" marB="1778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06000"/>
                            </a:lnSpc>
                            <a:spcAft>
                              <a:spcPts val="0"/>
                            </a:spcAft>
                            <a:tabLst>
                              <a:tab pos="180340" algn="l"/>
                              <a:tab pos="540385" algn="l"/>
                            </a:tabLst>
                          </a:pPr>
                          <a14:m>
                            <m:oMathPara xmlns:m="http://schemas.openxmlformats.org/officeDocument/2006/math">
                              <m:oMathParaPr>
                                <m:jc m:val="centerGroup"/>
                              </m:oMathParaPr>
                              <m:oMath xmlns:m="http://schemas.openxmlformats.org/officeDocument/2006/math">
                                <m:r>
                                  <a:rPr lang="en-GB" sz="1400" b="1" i="1" smtClean="0">
                                    <a:solidFill>
                                      <a:schemeClr val="bg1"/>
                                    </a:solidFill>
                                    <a:latin typeface="Cambria Math" panose="02040503050406030204" pitchFamily="18" charset="0"/>
                                  </a:rPr>
                                  <m:t>𝛂</m:t>
                                </m:r>
                              </m:oMath>
                            </m:oMathPara>
                          </a14:m>
                          <a:endParaRPr lang="nl-BE" sz="1400" b="1" dirty="0">
                            <a:solidFill>
                              <a:schemeClr val="bg1"/>
                            </a:solidFill>
                          </a:endParaRPr>
                        </a:p>
                      </a:txBody>
                      <a:tcPr marL="0" marR="0" marT="17780" marB="1778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06000"/>
                            </a:lnSpc>
                            <a:spcAft>
                              <a:spcPts val="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1400" b="1" i="1" smtClean="0">
                                        <a:solidFill>
                                          <a:schemeClr val="bg1"/>
                                        </a:solidFill>
                                        <a:latin typeface="Cambria Math" panose="02040503050406030204" pitchFamily="18" charset="0"/>
                                      </a:rPr>
                                    </m:ctrlPr>
                                  </m:sSubPr>
                                  <m:e>
                                    <m:acc>
                                      <m:accPr>
                                        <m:chr m:val="̅"/>
                                        <m:ctrlPr>
                                          <a:rPr lang="nl-BE" sz="1400" b="1" i="1">
                                            <a:solidFill>
                                              <a:schemeClr val="bg1"/>
                                            </a:solidFill>
                                            <a:latin typeface="Cambria Math" panose="02040503050406030204" pitchFamily="18" charset="0"/>
                                          </a:rPr>
                                        </m:ctrlPr>
                                      </m:accPr>
                                      <m:e>
                                        <m:r>
                                          <a:rPr lang="en-GB" sz="1400" b="1" i="1">
                                            <a:solidFill>
                                              <a:schemeClr val="bg1"/>
                                            </a:solidFill>
                                            <a:latin typeface="Cambria Math" panose="02040503050406030204" pitchFamily="18" charset="0"/>
                                          </a:rPr>
                                          <m:t>𝛌</m:t>
                                        </m:r>
                                      </m:e>
                                    </m:acc>
                                  </m:e>
                                  <m:sub>
                                    <m:r>
                                      <a:rPr lang="en-GB" sz="1400" b="1" i="1">
                                        <a:solidFill>
                                          <a:schemeClr val="bg1"/>
                                        </a:solidFill>
                                        <a:latin typeface="Cambria Math" panose="02040503050406030204" pitchFamily="18" charset="0"/>
                                      </a:rPr>
                                      <m:t>𝟎</m:t>
                                    </m:r>
                                  </m:sub>
                                </m:sSub>
                              </m:oMath>
                            </m:oMathPara>
                          </a14:m>
                          <a:endParaRPr lang="nl-BE" sz="1400" b="1" dirty="0">
                            <a:solidFill>
                              <a:schemeClr val="bg1"/>
                            </a:solidFill>
                          </a:endParaRPr>
                        </a:p>
                      </a:txBody>
                      <a:tcPr marL="0" marR="0" marT="17780" marB="1778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r>
                  <a:tr h="0">
                    <a:tc>
                      <a:txBody>
                        <a:bodyPr/>
                        <a:lstStyle/>
                        <a:p>
                          <a:pPr>
                            <a:lnSpc>
                              <a:spcPct val="106000"/>
                            </a:lnSpc>
                            <a:spcAft>
                              <a:spcPts val="0"/>
                            </a:spcAft>
                            <a:tabLst>
                              <a:tab pos="180340" algn="l"/>
                              <a:tab pos="540385" algn="l"/>
                            </a:tabLst>
                          </a:pPr>
                          <a:r>
                            <a:rPr lang="en-GB" sz="1400" dirty="0"/>
                            <a:t>Cold formed angles and channels</a:t>
                          </a:r>
                          <a:endParaRPr lang="nl-BE" sz="1400" dirty="0"/>
                        </a:p>
                      </a:txBody>
                      <a:tcPr marL="71755" marR="71755" marT="17780" marB="17780" anchor="ctr"/>
                    </a:tc>
                    <a:tc>
                      <a:txBody>
                        <a:bodyPr/>
                        <a:lstStyle/>
                        <a:p>
                          <a:pPr algn="ctr">
                            <a:lnSpc>
                              <a:spcPct val="106000"/>
                            </a:lnSpc>
                            <a:spcAft>
                              <a:spcPts val="0"/>
                            </a:spcAft>
                            <a:tabLst>
                              <a:tab pos="180340" algn="l"/>
                              <a:tab pos="540385" algn="l"/>
                            </a:tabLst>
                          </a:pPr>
                          <a:r>
                            <a:rPr lang="en-GB" sz="1400" dirty="0"/>
                            <a:t>Any</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lnT w="38100" cap="flat" cmpd="sng" algn="ctr">
                          <a:solidFill>
                            <a:schemeClr val="bg1"/>
                          </a:solidFill>
                          <a:prstDash val="solid"/>
                          <a:round/>
                          <a:headEnd type="none" w="med" len="med"/>
                          <a:tailEnd type="none" w="med" len="med"/>
                        </a:lnT>
                      </a:tcPr>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lnT w="38100" cap="flat" cmpd="sng" algn="ctr">
                          <a:solidFill>
                            <a:schemeClr val="bg1"/>
                          </a:solidFill>
                          <a:prstDash val="solid"/>
                          <a:round/>
                          <a:headEnd type="none" w="med" len="med"/>
                          <a:tailEnd type="none" w="med" len="med"/>
                        </a:lnT>
                      </a:tcPr>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lnT w="38100" cap="flat" cmpd="sng" algn="ctr">
                          <a:solidFill>
                            <a:schemeClr val="bg1"/>
                          </a:solidFill>
                          <a:prstDash val="solid"/>
                          <a:round/>
                          <a:headEnd type="none" w="med" len="med"/>
                          <a:tailEnd type="none" w="med" len="med"/>
                        </a:lnT>
                      </a:tcPr>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lnT w="38100" cap="flat" cmpd="sng" algn="ctr">
                          <a:solidFill>
                            <a:schemeClr val="bg1"/>
                          </a:solidFill>
                          <a:prstDash val="solid"/>
                          <a:round/>
                          <a:headEnd type="none" w="med" len="med"/>
                          <a:tailEnd type="none" w="med" len="med"/>
                        </a:lnT>
                      </a:tcPr>
                    </a:tc>
                  </a:tr>
                  <a:tr h="0">
                    <a:tc>
                      <a:txBody>
                        <a:bodyPr/>
                        <a:lstStyle/>
                        <a:p>
                          <a:pPr>
                            <a:lnSpc>
                              <a:spcPct val="106000"/>
                            </a:lnSpc>
                            <a:spcAft>
                              <a:spcPts val="0"/>
                            </a:spcAft>
                            <a:tabLst>
                              <a:tab pos="180340" algn="l"/>
                              <a:tab pos="540385" algn="l"/>
                            </a:tabLst>
                          </a:pPr>
                          <a:r>
                            <a:rPr lang="en-GB" sz="1400"/>
                            <a:t>Cold formed lipped channels </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dirty="0"/>
                            <a:t>Any</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dirty="0"/>
                            <a:t>0,49</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0">
                    <a:tc>
                      <a:txBody>
                        <a:bodyPr/>
                        <a:lstStyle/>
                        <a:p>
                          <a:pPr>
                            <a:lnSpc>
                              <a:spcPct val="106000"/>
                            </a:lnSpc>
                            <a:spcAft>
                              <a:spcPts val="0"/>
                            </a:spcAft>
                            <a:tabLst>
                              <a:tab pos="180340" algn="l"/>
                              <a:tab pos="540385" algn="l"/>
                            </a:tabLst>
                          </a:pPr>
                          <a:r>
                            <a:rPr lang="en-GB" sz="1400" dirty="0"/>
                            <a:t>Cold formed RHS</a:t>
                          </a:r>
                          <a:endParaRPr lang="nl-BE" sz="1400" dirty="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dirty="0"/>
                            <a:t>0,3</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0">
                    <a:tc>
                      <a:txBody>
                        <a:bodyPr/>
                        <a:lstStyle/>
                        <a:p>
                          <a:pPr>
                            <a:lnSpc>
                              <a:spcPct val="106000"/>
                            </a:lnSpc>
                            <a:spcAft>
                              <a:spcPts val="0"/>
                            </a:spcAft>
                            <a:tabLst>
                              <a:tab pos="180340" algn="l"/>
                              <a:tab pos="540385" algn="l"/>
                            </a:tabLst>
                          </a:pPr>
                          <a:r>
                            <a:rPr lang="en-GB" sz="1400"/>
                            <a:t>Cold formed CHS/ EHS</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dirty="0"/>
                            <a:t>0,2</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dirty="0"/>
                            <a:t>0,49</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dirty="0"/>
                            <a:t>0,2</a:t>
                          </a:r>
                          <a:endParaRPr lang="nl-BE" sz="1400" dirty="0"/>
                        </a:p>
                      </a:txBody>
                      <a:tcPr marL="0" marR="0" marT="17780" marB="17780"/>
                    </a:tc>
                  </a:tr>
                  <a:tr h="0">
                    <a:tc>
                      <a:txBody>
                        <a:bodyPr/>
                        <a:lstStyle/>
                        <a:p>
                          <a:pPr>
                            <a:lnSpc>
                              <a:spcPct val="106000"/>
                            </a:lnSpc>
                            <a:spcAft>
                              <a:spcPts val="0"/>
                            </a:spcAft>
                            <a:tabLst>
                              <a:tab pos="180340" algn="l"/>
                              <a:tab pos="540385" algn="l"/>
                            </a:tabLst>
                          </a:pPr>
                          <a:r>
                            <a:rPr lang="en-GB" sz="1400" dirty="0"/>
                            <a:t>Hot finished RHS</a:t>
                          </a:r>
                          <a:endParaRPr lang="nl-BE" sz="1400" dirty="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0,34</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0">
                    <a:tc>
                      <a:txBody>
                        <a:bodyPr/>
                        <a:lstStyle/>
                        <a:p>
                          <a:pPr>
                            <a:lnSpc>
                              <a:spcPct val="106000"/>
                            </a:lnSpc>
                            <a:spcAft>
                              <a:spcPts val="0"/>
                            </a:spcAft>
                            <a:tabLst>
                              <a:tab pos="180340" algn="l"/>
                              <a:tab pos="540385" algn="l"/>
                            </a:tabLst>
                          </a:pPr>
                          <a:r>
                            <a:rPr lang="en-GB" sz="1400"/>
                            <a:t>Hot finished CHS/EHS</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0,34</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0">
                    <a:tc rowSpan="2">
                      <a:txBody>
                        <a:bodyPr/>
                        <a:lstStyle/>
                        <a:p>
                          <a:pPr>
                            <a:lnSpc>
                              <a:spcPct val="106000"/>
                            </a:lnSpc>
                            <a:spcAft>
                              <a:spcPts val="0"/>
                            </a:spcAft>
                            <a:tabLst>
                              <a:tab pos="180340" algn="l"/>
                              <a:tab pos="540385" algn="l"/>
                            </a:tabLst>
                          </a:pPr>
                          <a:r>
                            <a:rPr lang="en-GB" sz="1400"/>
                            <a:t>Welded or hot rolled open sections </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a:t>Major</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0">
                    <a:tc vMerge="1">
                      <a:txBody>
                        <a:bodyPr/>
                        <a:lstStyle/>
                        <a:p>
                          <a:endParaRPr lang="nl-BE"/>
                        </a:p>
                      </a:txBody>
                      <a:tcPr/>
                    </a:tc>
                    <a:tc>
                      <a:txBody>
                        <a:bodyPr/>
                        <a:lstStyle/>
                        <a:p>
                          <a:pPr algn="ctr">
                            <a:lnSpc>
                              <a:spcPct val="106000"/>
                            </a:lnSpc>
                            <a:spcAft>
                              <a:spcPts val="0"/>
                            </a:spcAft>
                            <a:tabLst>
                              <a:tab pos="180340" algn="l"/>
                              <a:tab pos="540385" algn="l"/>
                            </a:tabLst>
                          </a:pPr>
                          <a:r>
                            <a:rPr lang="en-GB" sz="1400"/>
                            <a:t>Minor</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dirty="0"/>
                            <a:t>0,2</a:t>
                          </a:r>
                          <a:endParaRPr lang="nl-BE" sz="1400" dirty="0"/>
                        </a:p>
                      </a:txBody>
                      <a:tcPr marL="0" marR="0" marT="17780" marB="17780"/>
                    </a:tc>
                  </a:tr>
                </a:tbl>
              </a:graphicData>
            </a:graphic>
          </p:graphicFrame>
        </mc:Choice>
        <mc:Fallback xmlns="">
          <p:graphicFrame>
            <p:nvGraphicFramePr>
              <p:cNvPr id="3" name="Tabel 2"/>
              <p:cNvGraphicFramePr>
                <a:graphicFrameLocks noGrp="1"/>
              </p:cNvGraphicFramePr>
              <p:nvPr>
                <p:extLst>
                  <p:ext uri="{D42A27DB-BD31-4B8C-83A1-F6EECF244321}">
                    <p14:modId xmlns:p14="http://schemas.microsoft.com/office/powerpoint/2010/main" val="1842381381"/>
                  </p:ext>
                </p:extLst>
              </p:nvPr>
            </p:nvGraphicFramePr>
            <p:xfrm>
              <a:off x="296334" y="2329544"/>
              <a:ext cx="8578896" cy="2536893"/>
            </p:xfrm>
            <a:graphic>
              <a:graphicData uri="http://schemas.openxmlformats.org/drawingml/2006/table">
                <a:tbl>
                  <a:tblPr firstRow="1" firstCol="1" bandRow="1">
                    <a:tableStyleId>{F5AB1C69-6EDB-4FF4-983F-18BD219EF322}</a:tableStyleId>
                  </a:tblPr>
                  <a:tblGrid>
                    <a:gridCol w="2950982"/>
                    <a:gridCol w="1153886"/>
                    <a:gridCol w="1132114"/>
                    <a:gridCol w="1066800"/>
                    <a:gridCol w="1219200"/>
                    <a:gridCol w="1055914"/>
                  </a:tblGrid>
                  <a:tr h="252159">
                    <a:tc rowSpan="2">
                      <a:txBody>
                        <a:bodyPr/>
                        <a:lstStyle/>
                        <a:p>
                          <a:pPr>
                            <a:lnSpc>
                              <a:spcPct val="106000"/>
                            </a:lnSpc>
                            <a:spcAft>
                              <a:spcPts val="0"/>
                            </a:spcAft>
                            <a:tabLst>
                              <a:tab pos="180340" algn="l"/>
                              <a:tab pos="540385" algn="l"/>
                            </a:tabLst>
                          </a:pPr>
                          <a:r>
                            <a:rPr lang="en-GB" sz="1400" dirty="0"/>
                            <a:t>Type of member</a:t>
                          </a:r>
                          <a:endParaRPr lang="nl-BE" sz="1400" dirty="0"/>
                        </a:p>
                      </a:txBody>
                      <a:tcPr marL="71755" marR="71755" marT="17780" marB="17780"/>
                    </a:tc>
                    <a:tc rowSpan="2">
                      <a:txBody>
                        <a:bodyPr/>
                        <a:lstStyle/>
                        <a:p>
                          <a:pPr algn="ctr">
                            <a:lnSpc>
                              <a:spcPct val="106000"/>
                            </a:lnSpc>
                            <a:spcAft>
                              <a:spcPts val="0"/>
                            </a:spcAft>
                            <a:tabLst>
                              <a:tab pos="180340" algn="l"/>
                              <a:tab pos="540385" algn="l"/>
                            </a:tabLst>
                          </a:pPr>
                          <a:r>
                            <a:rPr lang="en-GB" sz="1400" dirty="0"/>
                            <a:t>Axis of buckling</a:t>
                          </a:r>
                          <a:endParaRPr lang="nl-BE" sz="1400" dirty="0"/>
                        </a:p>
                      </a:txBody>
                      <a:tcPr marL="0" marR="0" marT="17780" marB="17780">
                        <a:lnR w="12700" cap="flat" cmpd="sng" algn="ctr">
                          <a:solidFill>
                            <a:schemeClr val="bg1"/>
                          </a:solidFill>
                          <a:prstDash val="solid"/>
                          <a:round/>
                          <a:headEnd type="none" w="med" len="med"/>
                          <a:tailEnd type="none" w="med" len="med"/>
                        </a:lnR>
                      </a:tcPr>
                    </a:tc>
                    <a:tc gridSpan="2">
                      <a:txBody>
                        <a:bodyPr/>
                        <a:lstStyle/>
                        <a:p>
                          <a:pPr algn="ctr">
                            <a:lnSpc>
                              <a:spcPct val="106000"/>
                            </a:lnSpc>
                            <a:spcAft>
                              <a:spcPts val="0"/>
                            </a:spcAft>
                            <a:tabLst>
                              <a:tab pos="180340" algn="l"/>
                              <a:tab pos="540385" algn="l"/>
                            </a:tabLst>
                          </a:pPr>
                          <a:r>
                            <a:rPr lang="en-GB" sz="1400" dirty="0">
                              <a:solidFill>
                                <a:schemeClr val="bg1"/>
                              </a:solidFill>
                            </a:rPr>
                            <a:t>Austenitic and duplex</a:t>
                          </a:r>
                          <a:endParaRPr lang="nl-BE" sz="1400" dirty="0">
                            <a:solidFill>
                              <a:schemeClr val="bg1"/>
                            </a:solidFill>
                          </a:endParaRPr>
                        </a:p>
                      </a:txBody>
                      <a:tcPr marL="0" marR="0" marT="17780" marB="1778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nl-BE"/>
                        </a:p>
                      </a:txBody>
                      <a:tcPr/>
                    </a:tc>
                    <a:tc gridSpan="2">
                      <a:txBody>
                        <a:bodyPr/>
                        <a:lstStyle/>
                        <a:p>
                          <a:pPr algn="ctr">
                            <a:lnSpc>
                              <a:spcPct val="106000"/>
                            </a:lnSpc>
                            <a:spcAft>
                              <a:spcPts val="0"/>
                            </a:spcAft>
                            <a:tabLst>
                              <a:tab pos="180340" algn="l"/>
                              <a:tab pos="540385" algn="l"/>
                            </a:tabLst>
                          </a:pPr>
                          <a:r>
                            <a:rPr lang="en-GB" sz="1400" dirty="0">
                              <a:solidFill>
                                <a:schemeClr val="bg1"/>
                              </a:solidFill>
                            </a:rPr>
                            <a:t>Ferritic</a:t>
                          </a:r>
                          <a:endParaRPr lang="nl-BE" sz="1400" dirty="0">
                            <a:solidFill>
                              <a:schemeClr val="bg1"/>
                            </a:solidFill>
                          </a:endParaRPr>
                        </a:p>
                      </a:txBody>
                      <a:tcPr marL="0" marR="0" marT="17780" marB="17780">
                        <a:lnB w="12700" cap="flat" cmpd="sng" algn="ctr">
                          <a:solidFill>
                            <a:schemeClr val="bg1"/>
                          </a:solidFill>
                          <a:prstDash val="solid"/>
                          <a:round/>
                          <a:headEnd type="none" w="med" len="med"/>
                          <a:tailEnd type="none" w="med" len="med"/>
                        </a:lnB>
                      </a:tcPr>
                    </a:tc>
                    <a:tc hMerge="1">
                      <a:txBody>
                        <a:bodyPr/>
                        <a:lstStyle/>
                        <a:p>
                          <a:endParaRPr lang="nl-BE"/>
                        </a:p>
                      </a:txBody>
                      <a:tcPr/>
                    </a:tc>
                  </a:tr>
                  <a:tr h="267462">
                    <a:tc vMerge="1">
                      <a:txBody>
                        <a:bodyPr/>
                        <a:lstStyle/>
                        <a:p>
                          <a:endParaRPr lang="nl-BE"/>
                        </a:p>
                      </a:txBody>
                      <a:tcPr/>
                    </a:tc>
                    <a:tc vMerge="1">
                      <a:txBody>
                        <a:bodyPr/>
                        <a:lstStyle/>
                        <a:p>
                          <a:endParaRPr lang="nl-BE"/>
                        </a:p>
                      </a:txBody>
                      <a:tcPr/>
                    </a:tc>
                    <a:tc>
                      <a:txBody>
                        <a:bodyPr/>
                        <a:lstStyle/>
                        <a:p>
                          <a:endParaRPr lang="nl-BE"/>
                        </a:p>
                      </a:txBody>
                      <a:tcPr marL="0" marR="0" marT="17780" marB="1778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0">
                          <a:blip r:embed="rId3"/>
                          <a:stretch>
                            <a:fillRect l="-362903" t="-104545" r="-297312" b="-788636"/>
                          </a:stretch>
                        </a:blipFill>
                      </a:tcPr>
                    </a:tc>
                    <a:tc>
                      <a:txBody>
                        <a:bodyPr/>
                        <a:lstStyle/>
                        <a:p>
                          <a:endParaRPr lang="nl-BE"/>
                        </a:p>
                      </a:txBody>
                      <a:tcPr marL="0" marR="0" marT="17780" marB="1778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0">
                          <a:blip r:embed="rId3"/>
                          <a:stretch>
                            <a:fillRect l="-492000" t="-104545" r="-216000" b="-788636"/>
                          </a:stretch>
                        </a:blipFill>
                      </a:tcPr>
                    </a:tc>
                    <a:tc>
                      <a:txBody>
                        <a:bodyPr/>
                        <a:lstStyle/>
                        <a:p>
                          <a:endParaRPr lang="nl-BE"/>
                        </a:p>
                      </a:txBody>
                      <a:tcPr marL="0" marR="0" marT="17780" marB="1778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0">
                          <a:blip r:embed="rId3"/>
                          <a:stretch>
                            <a:fillRect l="-518000" t="-104545" r="-89000" b="-788636"/>
                          </a:stretch>
                        </a:blipFill>
                      </a:tcPr>
                    </a:tc>
                    <a:tc>
                      <a:txBody>
                        <a:bodyPr/>
                        <a:lstStyle/>
                        <a:p>
                          <a:endParaRPr lang="nl-BE"/>
                        </a:p>
                      </a:txBody>
                      <a:tcPr marL="0" marR="0" marT="17780" marB="1778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0">
                          <a:blip r:embed="rId3"/>
                          <a:stretch>
                            <a:fillRect l="-714451" t="-104545" r="-2890" b="-788636"/>
                          </a:stretch>
                        </a:blipFill>
                      </a:tcPr>
                    </a:tc>
                  </a:tr>
                  <a:tr h="252159">
                    <a:tc>
                      <a:txBody>
                        <a:bodyPr/>
                        <a:lstStyle/>
                        <a:p>
                          <a:pPr>
                            <a:lnSpc>
                              <a:spcPct val="106000"/>
                            </a:lnSpc>
                            <a:spcAft>
                              <a:spcPts val="0"/>
                            </a:spcAft>
                            <a:tabLst>
                              <a:tab pos="180340" algn="l"/>
                              <a:tab pos="540385" algn="l"/>
                            </a:tabLst>
                          </a:pPr>
                          <a:r>
                            <a:rPr lang="en-GB" sz="1400" dirty="0"/>
                            <a:t>Cold formed angles and channels</a:t>
                          </a:r>
                          <a:endParaRPr lang="nl-BE" sz="1400" dirty="0"/>
                        </a:p>
                      </a:txBody>
                      <a:tcPr marL="71755" marR="71755" marT="17780" marB="17780" anchor="ctr"/>
                    </a:tc>
                    <a:tc>
                      <a:txBody>
                        <a:bodyPr/>
                        <a:lstStyle/>
                        <a:p>
                          <a:pPr algn="ctr">
                            <a:lnSpc>
                              <a:spcPct val="106000"/>
                            </a:lnSpc>
                            <a:spcAft>
                              <a:spcPts val="0"/>
                            </a:spcAft>
                            <a:tabLst>
                              <a:tab pos="180340" algn="l"/>
                              <a:tab pos="540385" algn="l"/>
                            </a:tabLst>
                          </a:pPr>
                          <a:r>
                            <a:rPr lang="en-GB" sz="1400" dirty="0"/>
                            <a:t>Any</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lnT w="38100" cap="flat" cmpd="sng" algn="ctr">
                          <a:solidFill>
                            <a:schemeClr val="bg1"/>
                          </a:solidFill>
                          <a:prstDash val="solid"/>
                          <a:round/>
                          <a:headEnd type="none" w="med" len="med"/>
                          <a:tailEnd type="none" w="med" len="med"/>
                        </a:lnT>
                      </a:tcPr>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lnT w="38100" cap="flat" cmpd="sng" algn="ctr">
                          <a:solidFill>
                            <a:schemeClr val="bg1"/>
                          </a:solidFill>
                          <a:prstDash val="solid"/>
                          <a:round/>
                          <a:headEnd type="none" w="med" len="med"/>
                          <a:tailEnd type="none" w="med" len="med"/>
                        </a:lnT>
                      </a:tcPr>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lnT w="38100" cap="flat" cmpd="sng" algn="ctr">
                          <a:solidFill>
                            <a:schemeClr val="bg1"/>
                          </a:solidFill>
                          <a:prstDash val="solid"/>
                          <a:round/>
                          <a:headEnd type="none" w="med" len="med"/>
                          <a:tailEnd type="none" w="med" len="med"/>
                        </a:lnT>
                      </a:tcPr>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lnT w="38100" cap="flat" cmpd="sng" algn="ctr">
                          <a:solidFill>
                            <a:schemeClr val="bg1"/>
                          </a:solidFill>
                          <a:prstDash val="solid"/>
                          <a:round/>
                          <a:headEnd type="none" w="med" len="med"/>
                          <a:tailEnd type="none" w="med" len="med"/>
                        </a:lnT>
                      </a:tcPr>
                    </a:tc>
                  </a:tr>
                  <a:tr h="252159">
                    <a:tc>
                      <a:txBody>
                        <a:bodyPr/>
                        <a:lstStyle/>
                        <a:p>
                          <a:pPr>
                            <a:lnSpc>
                              <a:spcPct val="106000"/>
                            </a:lnSpc>
                            <a:spcAft>
                              <a:spcPts val="0"/>
                            </a:spcAft>
                            <a:tabLst>
                              <a:tab pos="180340" algn="l"/>
                              <a:tab pos="540385" algn="l"/>
                            </a:tabLst>
                          </a:pPr>
                          <a:r>
                            <a:rPr lang="en-GB" sz="1400"/>
                            <a:t>Cold formed lipped channels </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dirty="0"/>
                            <a:t>Any</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dirty="0"/>
                            <a:t>0,49</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252159">
                    <a:tc>
                      <a:txBody>
                        <a:bodyPr/>
                        <a:lstStyle/>
                        <a:p>
                          <a:pPr>
                            <a:lnSpc>
                              <a:spcPct val="106000"/>
                            </a:lnSpc>
                            <a:spcAft>
                              <a:spcPts val="0"/>
                            </a:spcAft>
                            <a:tabLst>
                              <a:tab pos="180340" algn="l"/>
                              <a:tab pos="540385" algn="l"/>
                            </a:tabLst>
                          </a:pPr>
                          <a:r>
                            <a:rPr lang="en-GB" sz="1400" dirty="0"/>
                            <a:t>Cold formed RHS</a:t>
                          </a:r>
                          <a:endParaRPr lang="nl-BE" sz="1400" dirty="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dirty="0"/>
                            <a:t>0,3</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252159">
                    <a:tc>
                      <a:txBody>
                        <a:bodyPr/>
                        <a:lstStyle/>
                        <a:p>
                          <a:pPr>
                            <a:lnSpc>
                              <a:spcPct val="106000"/>
                            </a:lnSpc>
                            <a:spcAft>
                              <a:spcPts val="0"/>
                            </a:spcAft>
                            <a:tabLst>
                              <a:tab pos="180340" algn="l"/>
                              <a:tab pos="540385" algn="l"/>
                            </a:tabLst>
                          </a:pPr>
                          <a:r>
                            <a:rPr lang="en-GB" sz="1400"/>
                            <a:t>Cold formed CHS/ EHS</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dirty="0"/>
                            <a:t>0,2</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dirty="0"/>
                            <a:t>0,49</a:t>
                          </a:r>
                          <a:endParaRPr lang="nl-BE" sz="1400" dirty="0"/>
                        </a:p>
                      </a:txBody>
                      <a:tcPr marL="0" marR="0" marT="17780" marB="17780"/>
                    </a:tc>
                    <a:tc>
                      <a:txBody>
                        <a:bodyPr/>
                        <a:lstStyle/>
                        <a:p>
                          <a:pPr algn="ctr">
                            <a:lnSpc>
                              <a:spcPct val="106000"/>
                            </a:lnSpc>
                            <a:spcAft>
                              <a:spcPts val="0"/>
                            </a:spcAft>
                            <a:tabLst>
                              <a:tab pos="180340" algn="l"/>
                              <a:tab pos="540385" algn="l"/>
                            </a:tabLst>
                          </a:pPr>
                          <a:r>
                            <a:rPr lang="en-GB" sz="1400" dirty="0"/>
                            <a:t>0,2</a:t>
                          </a:r>
                          <a:endParaRPr lang="nl-BE" sz="1400" dirty="0"/>
                        </a:p>
                      </a:txBody>
                      <a:tcPr marL="0" marR="0" marT="17780" marB="17780"/>
                    </a:tc>
                  </a:tr>
                  <a:tr h="252159">
                    <a:tc>
                      <a:txBody>
                        <a:bodyPr/>
                        <a:lstStyle/>
                        <a:p>
                          <a:pPr>
                            <a:lnSpc>
                              <a:spcPct val="106000"/>
                            </a:lnSpc>
                            <a:spcAft>
                              <a:spcPts val="0"/>
                            </a:spcAft>
                            <a:tabLst>
                              <a:tab pos="180340" algn="l"/>
                              <a:tab pos="540385" algn="l"/>
                            </a:tabLst>
                          </a:pPr>
                          <a:r>
                            <a:rPr lang="en-GB" sz="1400" dirty="0"/>
                            <a:t>Hot finished RHS</a:t>
                          </a:r>
                          <a:endParaRPr lang="nl-BE" sz="1400" dirty="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0,34</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252159">
                    <a:tc>
                      <a:txBody>
                        <a:bodyPr/>
                        <a:lstStyle/>
                        <a:p>
                          <a:pPr>
                            <a:lnSpc>
                              <a:spcPct val="106000"/>
                            </a:lnSpc>
                            <a:spcAft>
                              <a:spcPts val="0"/>
                            </a:spcAft>
                            <a:tabLst>
                              <a:tab pos="180340" algn="l"/>
                              <a:tab pos="540385" algn="l"/>
                            </a:tabLst>
                          </a:pPr>
                          <a:r>
                            <a:rPr lang="en-GB" sz="1400"/>
                            <a:t>Hot finished CHS/EHS</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a:t>Any</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0,34</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252159">
                    <a:tc rowSpan="2">
                      <a:txBody>
                        <a:bodyPr/>
                        <a:lstStyle/>
                        <a:p>
                          <a:pPr>
                            <a:lnSpc>
                              <a:spcPct val="106000"/>
                            </a:lnSpc>
                            <a:spcAft>
                              <a:spcPts val="0"/>
                            </a:spcAft>
                            <a:tabLst>
                              <a:tab pos="180340" algn="l"/>
                              <a:tab pos="540385" algn="l"/>
                            </a:tabLst>
                          </a:pPr>
                          <a:r>
                            <a:rPr lang="en-GB" sz="1400"/>
                            <a:t>Welded or hot rolled open sections </a:t>
                          </a:r>
                          <a:endParaRPr lang="nl-BE" sz="1400"/>
                        </a:p>
                      </a:txBody>
                      <a:tcPr marL="71755" marR="71755" marT="17780" marB="17780" anchor="ctr"/>
                    </a:tc>
                    <a:tc>
                      <a:txBody>
                        <a:bodyPr/>
                        <a:lstStyle/>
                        <a:p>
                          <a:pPr algn="ctr">
                            <a:lnSpc>
                              <a:spcPct val="106000"/>
                            </a:lnSpc>
                            <a:spcAft>
                              <a:spcPts val="0"/>
                            </a:spcAft>
                            <a:tabLst>
                              <a:tab pos="180340" algn="l"/>
                              <a:tab pos="540385" algn="l"/>
                            </a:tabLst>
                          </a:pPr>
                          <a:r>
                            <a:rPr lang="en-GB" sz="1400"/>
                            <a:t>Major</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0,49</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r>
                  <a:tr h="252159">
                    <a:tc vMerge="1">
                      <a:txBody>
                        <a:bodyPr/>
                        <a:lstStyle/>
                        <a:p>
                          <a:endParaRPr lang="nl-BE"/>
                        </a:p>
                      </a:txBody>
                      <a:tcPr/>
                    </a:tc>
                    <a:tc>
                      <a:txBody>
                        <a:bodyPr/>
                        <a:lstStyle/>
                        <a:p>
                          <a:pPr algn="ctr">
                            <a:lnSpc>
                              <a:spcPct val="106000"/>
                            </a:lnSpc>
                            <a:spcAft>
                              <a:spcPts val="0"/>
                            </a:spcAft>
                            <a:tabLst>
                              <a:tab pos="180340" algn="l"/>
                              <a:tab pos="540385" algn="l"/>
                            </a:tabLst>
                          </a:pPr>
                          <a:r>
                            <a:rPr lang="en-GB" sz="1400"/>
                            <a:t>Minor</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0,2</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a:t>0,76</a:t>
                          </a:r>
                          <a:endParaRPr lang="nl-BE" sz="1400"/>
                        </a:p>
                      </a:txBody>
                      <a:tcPr marL="0" marR="0" marT="17780" marB="17780"/>
                    </a:tc>
                    <a:tc>
                      <a:txBody>
                        <a:bodyPr/>
                        <a:lstStyle/>
                        <a:p>
                          <a:pPr algn="ctr">
                            <a:lnSpc>
                              <a:spcPct val="106000"/>
                            </a:lnSpc>
                            <a:spcAft>
                              <a:spcPts val="0"/>
                            </a:spcAft>
                            <a:tabLst>
                              <a:tab pos="180340" algn="l"/>
                              <a:tab pos="540385" algn="l"/>
                            </a:tabLst>
                          </a:pPr>
                          <a:r>
                            <a:rPr lang="en-GB" sz="1400" dirty="0"/>
                            <a:t>0,2</a:t>
                          </a:r>
                          <a:endParaRPr lang="nl-BE" sz="1400" dirty="0"/>
                        </a:p>
                      </a:txBody>
                      <a:tcPr marL="0" marR="0" marT="17780" marB="17780"/>
                    </a:tc>
                  </a:tr>
                </a:tbl>
              </a:graphicData>
            </a:graphic>
          </p:graphicFrame>
        </mc:Fallback>
      </mc:AlternateContent>
      <mc:AlternateContent xmlns:mc="http://schemas.openxmlformats.org/markup-compatibility/2006" xmlns:a14="http://schemas.microsoft.com/office/drawing/2010/main">
        <mc:Choice Requires="a14">
          <p:sp>
            <p:nvSpPr>
              <p:cNvPr id="14" name="Tekstvak 13"/>
              <p:cNvSpPr txBox="1"/>
              <p:nvPr/>
            </p:nvSpPr>
            <p:spPr>
              <a:xfrm>
                <a:off x="273612" y="2077586"/>
                <a:ext cx="4968123" cy="542456"/>
              </a:xfrm>
              <a:prstGeom prst="rect">
                <a:avLst/>
              </a:prstGeom>
              <a:noFill/>
            </p:spPr>
            <p:txBody>
              <a:bodyPr wrap="square" rtlCol="0">
                <a:spAutoFit/>
              </a:bodyPr>
              <a:lstStyle/>
              <a:p>
                <a:r>
                  <a:rPr lang="fr-BE" sz="1100" i="1" dirty="0" smtClean="0">
                    <a:solidFill>
                      <a:schemeClr val="accent1">
                        <a:lumMod val="50000"/>
                      </a:schemeClr>
                    </a:solidFill>
                  </a:rPr>
                  <a:t>Table 6.1: </a:t>
                </a:r>
                <a:r>
                  <a:rPr lang="en-US" sz="1100" i="1" dirty="0">
                    <a:solidFill>
                      <a:schemeClr val="accent1">
                        <a:lumMod val="50000"/>
                      </a:schemeClr>
                    </a:solidFill>
                  </a:rPr>
                  <a:t>Values for α and </a:t>
                </a:r>
                <a14:m>
                  <m:oMath xmlns:m="http://schemas.openxmlformats.org/officeDocument/2006/math">
                    <m:sSub>
                      <m:sSubPr>
                        <m:ctrlPr>
                          <a:rPr lang="nl-BE" sz="1100" i="1">
                            <a:solidFill>
                              <a:schemeClr val="accent1">
                                <a:lumMod val="50000"/>
                              </a:schemeClr>
                            </a:solidFill>
                            <a:latin typeface="Cambria Math" panose="02040503050406030204" pitchFamily="18" charset="0"/>
                          </a:rPr>
                        </m:ctrlPr>
                      </m:sSubPr>
                      <m:e>
                        <m:acc>
                          <m:accPr>
                            <m:chr m:val="̅"/>
                            <m:ctrlPr>
                              <a:rPr lang="nl-BE" sz="1100" i="1">
                                <a:solidFill>
                                  <a:schemeClr val="accent1">
                                    <a:lumMod val="50000"/>
                                  </a:schemeClr>
                                </a:solidFill>
                                <a:latin typeface="Cambria Math" panose="02040503050406030204" pitchFamily="18" charset="0"/>
                              </a:rPr>
                            </m:ctrlPr>
                          </m:accPr>
                          <m:e>
                            <m:r>
                              <a:rPr lang="nl-BE" sz="1100" i="1">
                                <a:solidFill>
                                  <a:schemeClr val="accent1">
                                    <a:lumMod val="50000"/>
                                  </a:schemeClr>
                                </a:solidFill>
                                <a:latin typeface="Cambria Math" panose="02040503050406030204" pitchFamily="18" charset="0"/>
                              </a:rPr>
                              <m:t>𝜆</m:t>
                            </m:r>
                          </m:e>
                        </m:acc>
                      </m:e>
                      <m:sub>
                        <m:r>
                          <a:rPr lang="nl-BE" sz="1100" i="1">
                            <a:solidFill>
                              <a:schemeClr val="accent1">
                                <a:lumMod val="50000"/>
                              </a:schemeClr>
                            </a:solidFill>
                            <a:latin typeface="Cambria Math" panose="02040503050406030204" pitchFamily="18" charset="0"/>
                          </a:rPr>
                          <m:t>0</m:t>
                        </m:r>
                      </m:sub>
                    </m:sSub>
                  </m:oMath>
                </a14:m>
                <a:r>
                  <a:rPr lang="en-US" sz="1100" i="1" dirty="0" smtClean="0">
                    <a:solidFill>
                      <a:schemeClr val="accent1">
                        <a:lumMod val="50000"/>
                      </a:schemeClr>
                    </a:solidFill>
                  </a:rPr>
                  <a:t> for </a:t>
                </a:r>
                <a:r>
                  <a:rPr lang="en-US" sz="1100" i="1" dirty="0">
                    <a:solidFill>
                      <a:schemeClr val="accent1">
                        <a:lumMod val="50000"/>
                      </a:schemeClr>
                    </a:solidFill>
                  </a:rPr>
                  <a:t>flexural </a:t>
                </a:r>
                <a:r>
                  <a:rPr lang="en-US" sz="1100" i="1" dirty="0" smtClean="0">
                    <a:solidFill>
                      <a:schemeClr val="accent1">
                        <a:lumMod val="50000"/>
                      </a:schemeClr>
                    </a:solidFill>
                  </a:rPr>
                  <a:t>buckling (Design Manual)</a:t>
                </a:r>
                <a:endParaRPr lang="nl-BE" sz="1100" i="1" dirty="0" smtClean="0">
                  <a:solidFill>
                    <a:schemeClr val="accent1">
                      <a:lumMod val="50000"/>
                    </a:schemeClr>
                  </a:solidFill>
                </a:endParaRPr>
              </a:p>
              <a:p>
                <a:endParaRPr lang="nl-BE" dirty="0"/>
              </a:p>
            </p:txBody>
          </p:sp>
        </mc:Choice>
        <mc:Fallback xmlns="">
          <p:sp>
            <p:nvSpPr>
              <p:cNvPr id="14" name="Tekstvak 13"/>
              <p:cNvSpPr txBox="1">
                <a:spLocks noRot="1" noChangeAspect="1" noMove="1" noResize="1" noEditPoints="1" noAdjustHandles="1" noChangeArrowheads="1" noChangeShapeType="1" noTextEdit="1"/>
              </p:cNvSpPr>
              <p:nvPr/>
            </p:nvSpPr>
            <p:spPr>
              <a:xfrm>
                <a:off x="273612" y="2077586"/>
                <a:ext cx="4968123" cy="542456"/>
              </a:xfrm>
              <a:prstGeom prst="rect">
                <a:avLst/>
              </a:prstGeom>
              <a:blipFill rotWithShape="0">
                <a:blip r:embed="rId4"/>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2066017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Column Buckling</a:t>
            </a:r>
          </a:p>
        </p:txBody>
      </p:sp>
      <p:sp>
        <p:nvSpPr>
          <p:cNvPr id="7" name="Tijdelijke aanduiding voor inhoud 6"/>
          <p:cNvSpPr>
            <a:spLocks noGrp="1"/>
          </p:cNvSpPr>
          <p:nvPr>
            <p:ph idx="1"/>
          </p:nvPr>
        </p:nvSpPr>
        <p:spPr>
          <a:xfrm>
            <a:off x="525991" y="1190624"/>
            <a:ext cx="8092016" cy="2900819"/>
          </a:xfrm>
        </p:spPr>
        <p:txBody>
          <a:bodyPr/>
          <a:lstStyle/>
          <a:p>
            <a:pPr marL="0" indent="0">
              <a:buNone/>
            </a:pPr>
            <a:r>
              <a:rPr lang="en-GB" altLang="en-US" sz="2400" dirty="0"/>
              <a:t>Choice of buckling curve depends on cross-section, manufacturing route and axis</a:t>
            </a:r>
            <a:r>
              <a:rPr lang="en-GB" altLang="en-US" sz="2400" dirty="0" smtClean="0"/>
              <a:t>:</a:t>
            </a:r>
          </a:p>
          <a:p>
            <a:pPr marL="0" indent="0">
              <a:buNone/>
            </a:pPr>
            <a:r>
              <a:rPr lang="en-US" altLang="en-US" sz="1800" dirty="0"/>
              <a:t>The buckling curves given in </a:t>
            </a:r>
            <a:r>
              <a:rPr lang="en-US" altLang="en-US" sz="1800" dirty="0" smtClean="0"/>
              <a:t>Table </a:t>
            </a:r>
            <a:r>
              <a:rPr lang="en-US" altLang="en-US" sz="1800" dirty="0"/>
              <a:t>6.1 are more conservative than those in EN 1993-1-4 (values of 𝛼 and λ</a:t>
            </a:r>
            <a:r>
              <a:rPr lang="en-US" altLang="en-US" sz="1800" baseline="-25000" dirty="0"/>
              <a:t>0</a:t>
            </a:r>
            <a:r>
              <a:rPr lang="en-US" altLang="en-US" sz="1800" dirty="0"/>
              <a:t> are given below in Table 6.2). This is because experimental research over the last 10 years has shown that the EN 1993-1-4 buckling curves for cold formed open sections and cold formed hollow sections are unduly optimistic, and that there is a difference in buckling </a:t>
            </a:r>
            <a:r>
              <a:rPr lang="en-US" altLang="en-US" sz="1800" dirty="0" err="1" smtClean="0"/>
              <a:t>behaviour</a:t>
            </a:r>
            <a:r>
              <a:rPr lang="en-US" altLang="en-US" sz="1800" dirty="0" smtClean="0"/>
              <a:t> </a:t>
            </a:r>
            <a:r>
              <a:rPr lang="en-US" altLang="en-US" sz="1800" dirty="0"/>
              <a:t>of ferritic stainless steel cold formed RHS columns compared to austenitic and duplex stainless steels. It is </a:t>
            </a:r>
            <a:r>
              <a:rPr lang="en-US" altLang="en-US" sz="1800" dirty="0" smtClean="0"/>
              <a:t>expected that the next revision to EN </a:t>
            </a:r>
            <a:r>
              <a:rPr lang="en-US" altLang="en-US" sz="1800" dirty="0"/>
              <a:t>1993-1-4 will give the flexural buckling curves in </a:t>
            </a:r>
            <a:r>
              <a:rPr lang="en-US" altLang="en-US" sz="1800" dirty="0" smtClean="0"/>
              <a:t>Table 6.1 (see previous slide).</a:t>
            </a:r>
            <a:endParaRPr lang="en-US" altLang="en-US" sz="1800" dirty="0"/>
          </a:p>
          <a:p>
            <a:pPr marL="0" indent="0">
              <a:buNone/>
            </a:pPr>
            <a:endParaRPr lang="en-GB" altLang="en-US" sz="1800" dirty="0"/>
          </a:p>
        </p:txBody>
      </p:sp>
      <mc:AlternateContent xmlns:mc="http://schemas.openxmlformats.org/markup-compatibility/2006" xmlns:a14="http://schemas.microsoft.com/office/drawing/2010/main">
        <mc:Choice Requires="a14">
          <p:sp>
            <p:nvSpPr>
              <p:cNvPr id="14" name="Tekstvak 13"/>
              <p:cNvSpPr txBox="1"/>
              <p:nvPr/>
            </p:nvSpPr>
            <p:spPr>
              <a:xfrm>
                <a:off x="273612" y="4091444"/>
                <a:ext cx="8574055" cy="542456"/>
              </a:xfrm>
              <a:prstGeom prst="rect">
                <a:avLst/>
              </a:prstGeom>
              <a:noFill/>
            </p:spPr>
            <p:txBody>
              <a:bodyPr wrap="square" rtlCol="0">
                <a:spAutoFit/>
              </a:bodyPr>
              <a:lstStyle/>
              <a:p>
                <a:r>
                  <a:rPr lang="fr-BE" sz="1100" i="1" dirty="0" smtClean="0">
                    <a:solidFill>
                      <a:schemeClr val="accent1">
                        <a:lumMod val="50000"/>
                      </a:schemeClr>
                    </a:solidFill>
                  </a:rPr>
                  <a:t>Table 6.2: </a:t>
                </a:r>
                <a:r>
                  <a:rPr lang="en-US" sz="1100" i="1" dirty="0">
                    <a:solidFill>
                      <a:schemeClr val="accent1">
                        <a:lumMod val="50000"/>
                      </a:schemeClr>
                    </a:solidFill>
                  </a:rPr>
                  <a:t>Values for α and </a:t>
                </a:r>
                <a14:m>
                  <m:oMath xmlns:m="http://schemas.openxmlformats.org/officeDocument/2006/math">
                    <m:sSub>
                      <m:sSubPr>
                        <m:ctrlPr>
                          <a:rPr lang="nl-BE" sz="1100" i="1">
                            <a:solidFill>
                              <a:schemeClr val="accent1">
                                <a:lumMod val="50000"/>
                              </a:schemeClr>
                            </a:solidFill>
                            <a:latin typeface="Cambria Math" panose="02040503050406030204" pitchFamily="18" charset="0"/>
                          </a:rPr>
                        </m:ctrlPr>
                      </m:sSubPr>
                      <m:e>
                        <m:acc>
                          <m:accPr>
                            <m:chr m:val="̅"/>
                            <m:ctrlPr>
                              <a:rPr lang="nl-BE" sz="1100" i="1">
                                <a:solidFill>
                                  <a:schemeClr val="accent1">
                                    <a:lumMod val="50000"/>
                                  </a:schemeClr>
                                </a:solidFill>
                                <a:latin typeface="Cambria Math" panose="02040503050406030204" pitchFamily="18" charset="0"/>
                              </a:rPr>
                            </m:ctrlPr>
                          </m:accPr>
                          <m:e>
                            <m:r>
                              <a:rPr lang="nl-BE" sz="1100" i="1">
                                <a:solidFill>
                                  <a:schemeClr val="accent1">
                                    <a:lumMod val="50000"/>
                                  </a:schemeClr>
                                </a:solidFill>
                                <a:latin typeface="Cambria Math" panose="02040503050406030204" pitchFamily="18" charset="0"/>
                              </a:rPr>
                              <m:t>𝜆</m:t>
                            </m:r>
                          </m:e>
                        </m:acc>
                      </m:e>
                      <m:sub>
                        <m:r>
                          <a:rPr lang="nl-BE" sz="1100" i="1">
                            <a:solidFill>
                              <a:schemeClr val="accent1">
                                <a:lumMod val="50000"/>
                              </a:schemeClr>
                            </a:solidFill>
                            <a:latin typeface="Cambria Math" panose="02040503050406030204" pitchFamily="18" charset="0"/>
                          </a:rPr>
                          <m:t>0</m:t>
                        </m:r>
                      </m:sub>
                    </m:sSub>
                  </m:oMath>
                </a14:m>
                <a:r>
                  <a:rPr lang="en-US" sz="1100" i="1" dirty="0" smtClean="0">
                    <a:solidFill>
                      <a:schemeClr val="accent1">
                        <a:lumMod val="50000"/>
                      </a:schemeClr>
                    </a:solidFill>
                  </a:rPr>
                  <a:t> for </a:t>
                </a:r>
                <a:r>
                  <a:rPr lang="en-GB" sz="1100" i="1" dirty="0" smtClean="0">
                    <a:solidFill>
                      <a:schemeClr val="accent1">
                        <a:lumMod val="50000"/>
                      </a:schemeClr>
                    </a:solidFill>
                  </a:rPr>
                  <a:t>flexural </a:t>
                </a:r>
                <a:r>
                  <a:rPr lang="en-GB" sz="1100" i="1" dirty="0">
                    <a:solidFill>
                      <a:schemeClr val="accent1">
                        <a:lumMod val="50000"/>
                      </a:schemeClr>
                    </a:solidFill>
                  </a:rPr>
                  <a:t>and torsional </a:t>
                </a:r>
                <a:r>
                  <a:rPr lang="en-GB" sz="1100" i="1" dirty="0" smtClean="0">
                    <a:solidFill>
                      <a:schemeClr val="accent1">
                        <a:lumMod val="50000"/>
                      </a:schemeClr>
                    </a:solidFill>
                  </a:rPr>
                  <a:t>buckling</a:t>
                </a:r>
                <a:r>
                  <a:rPr lang="en-GB" sz="1100" i="1" dirty="0">
                    <a:solidFill>
                      <a:schemeClr val="accent1">
                        <a:lumMod val="50000"/>
                      </a:schemeClr>
                    </a:solidFill>
                  </a:rPr>
                  <a:t>  in EN </a:t>
                </a:r>
                <a:r>
                  <a:rPr lang="en-GB" sz="1100" i="1" dirty="0" smtClean="0">
                    <a:solidFill>
                      <a:schemeClr val="accent1">
                        <a:lumMod val="50000"/>
                      </a:schemeClr>
                    </a:solidFill>
                  </a:rPr>
                  <a:t>1993-1-4</a:t>
                </a:r>
                <a:endParaRPr lang="nl-BE" sz="1100" i="1" dirty="0" smtClean="0">
                  <a:solidFill>
                    <a:schemeClr val="accent1">
                      <a:lumMod val="50000"/>
                    </a:schemeClr>
                  </a:solidFill>
                </a:endParaRPr>
              </a:p>
              <a:p>
                <a:endParaRPr lang="nl-BE" dirty="0">
                  <a:solidFill>
                    <a:schemeClr val="accent1">
                      <a:lumMod val="50000"/>
                    </a:schemeClr>
                  </a:solidFill>
                </a:endParaRPr>
              </a:p>
            </p:txBody>
          </p:sp>
        </mc:Choice>
        <mc:Fallback xmlns="">
          <p:sp>
            <p:nvSpPr>
              <p:cNvPr id="14" name="Tekstvak 13"/>
              <p:cNvSpPr txBox="1">
                <a:spLocks noRot="1" noChangeAspect="1" noMove="1" noResize="1" noEditPoints="1" noAdjustHandles="1" noChangeArrowheads="1" noChangeShapeType="1" noTextEdit="1"/>
              </p:cNvSpPr>
              <p:nvPr/>
            </p:nvSpPr>
            <p:spPr>
              <a:xfrm>
                <a:off x="273612" y="4091444"/>
                <a:ext cx="8574055" cy="542456"/>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graphicFrame>
            <p:nvGraphicFramePr>
              <p:cNvPr id="4" name="Tabel 3"/>
              <p:cNvGraphicFramePr>
                <a:graphicFrameLocks noGrp="1"/>
              </p:cNvGraphicFramePr>
              <p:nvPr>
                <p:extLst>
                  <p:ext uri="{D42A27DB-BD31-4B8C-83A1-F6EECF244321}">
                    <p14:modId xmlns:p14="http://schemas.microsoft.com/office/powerpoint/2010/main" val="2399607032"/>
                  </p:ext>
                </p:extLst>
              </p:nvPr>
            </p:nvGraphicFramePr>
            <p:xfrm>
              <a:off x="296334" y="4362672"/>
              <a:ext cx="8551333" cy="1737678"/>
            </p:xfrm>
            <a:graphic>
              <a:graphicData uri="http://schemas.openxmlformats.org/drawingml/2006/table">
                <a:tbl>
                  <a:tblPr>
                    <a:tableStyleId>{F5AB1C69-6EDB-4FF4-983F-18BD219EF322}</a:tableStyleId>
                  </a:tblPr>
                  <a:tblGrid>
                    <a:gridCol w="2034405"/>
                    <a:gridCol w="4687482"/>
                    <a:gridCol w="752780"/>
                    <a:gridCol w="1076666"/>
                  </a:tblGrid>
                  <a:tr h="0">
                    <a:tc>
                      <a:txBody>
                        <a:bodyPr/>
                        <a:lstStyle/>
                        <a:p>
                          <a:pPr>
                            <a:spcBef>
                              <a:spcPts val="200"/>
                            </a:spcBef>
                            <a:spcAft>
                              <a:spcPts val="200"/>
                            </a:spcAft>
                            <a:tabLst>
                              <a:tab pos="180340" algn="l"/>
                              <a:tab pos="540385" algn="l"/>
                            </a:tabLst>
                          </a:pPr>
                          <a:r>
                            <a:rPr lang="en-GB" sz="1400" b="1" kern="1000" dirty="0">
                              <a:solidFill>
                                <a:schemeClr val="bg1"/>
                              </a:solidFill>
                              <a:effectLst/>
                            </a:rPr>
                            <a:t>Buckling mode</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b="1" kern="1000" dirty="0">
                              <a:solidFill>
                                <a:schemeClr val="bg1"/>
                              </a:solidFill>
                              <a:effectLst/>
                            </a:rPr>
                            <a:t>Type of member</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r>
                                  <a:rPr lang="en-GB" sz="1400" b="1" i="1" kern="1000" smtClean="0">
                                    <a:solidFill>
                                      <a:schemeClr val="bg1"/>
                                    </a:solidFill>
                                    <a:effectLst/>
                                    <a:latin typeface="Cambria Math" panose="02040503050406030204" pitchFamily="18" charset="0"/>
                                  </a:rPr>
                                  <m:t>𝛂</m:t>
                                </m:r>
                              </m:oMath>
                            </m:oMathPara>
                          </a14:m>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lgn="ctr">
                            <a:spcBef>
                              <a:spcPts val="200"/>
                            </a:spcBef>
                            <a:spcAft>
                              <a:spcPts val="200"/>
                            </a:spcAft>
                            <a:tabLst>
                              <a:tab pos="180340" algn="l"/>
                              <a:tab pos="540385" algn="l"/>
                            </a:tabLst>
                          </a:pPr>
                          <a14:m>
                            <m:oMathPara xmlns:m="http://schemas.openxmlformats.org/officeDocument/2006/math">
                              <m:oMathParaPr>
                                <m:jc m:val="centerGroup"/>
                              </m:oMathParaPr>
                              <m:oMath xmlns:m="http://schemas.openxmlformats.org/officeDocument/2006/math">
                                <m:sSub>
                                  <m:sSubPr>
                                    <m:ctrlPr>
                                      <a:rPr lang="nl-BE" sz="1200" b="1" i="1" kern="1000" smtClean="0">
                                        <a:solidFill>
                                          <a:schemeClr val="bg1"/>
                                        </a:solidFill>
                                        <a:effectLst/>
                                        <a:latin typeface="Cambria Math" panose="02040503050406030204" pitchFamily="18" charset="0"/>
                                      </a:rPr>
                                    </m:ctrlPr>
                                  </m:sSubPr>
                                  <m:e>
                                    <m:acc>
                                      <m:accPr>
                                        <m:chr m:val="̅"/>
                                        <m:ctrlPr>
                                          <a:rPr lang="nl-BE" sz="1200" b="1" i="1" kern="1000">
                                            <a:solidFill>
                                              <a:schemeClr val="bg1"/>
                                            </a:solidFill>
                                            <a:effectLst/>
                                            <a:latin typeface="Cambria Math" panose="02040503050406030204" pitchFamily="18" charset="0"/>
                                          </a:rPr>
                                        </m:ctrlPr>
                                      </m:accPr>
                                      <m:e>
                                        <m:r>
                                          <a:rPr lang="en-GB" sz="1200" b="1" i="1" kern="1000">
                                            <a:solidFill>
                                              <a:schemeClr val="bg1"/>
                                            </a:solidFill>
                                            <a:effectLst/>
                                            <a:latin typeface="Cambria Math" panose="02040503050406030204" pitchFamily="18" charset="0"/>
                                          </a:rPr>
                                          <m:t>𝛌</m:t>
                                        </m:r>
                                      </m:e>
                                    </m:acc>
                                  </m:e>
                                  <m:sub>
                                    <m:r>
                                      <a:rPr lang="en-GB" sz="1200" b="1" i="1" kern="1000">
                                        <a:solidFill>
                                          <a:schemeClr val="bg1"/>
                                        </a:solidFill>
                                        <a:effectLst/>
                                        <a:latin typeface="Cambria Math" panose="02040503050406030204" pitchFamily="18" charset="0"/>
                                      </a:rPr>
                                      <m:t>𝟎</m:t>
                                    </m:r>
                                  </m:sub>
                                </m:sSub>
                              </m:oMath>
                            </m:oMathPara>
                          </a14:m>
                          <a:endParaRPr lang="nl-BE" sz="12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r>
                  <a:tr h="0">
                    <a:tc>
                      <a:txBody>
                        <a:bodyPr/>
                        <a:lstStyle/>
                        <a:p>
                          <a:pPr>
                            <a:spcBef>
                              <a:spcPts val="200"/>
                            </a:spcBef>
                            <a:spcAft>
                              <a:spcPts val="200"/>
                            </a:spcAft>
                            <a:tabLst>
                              <a:tab pos="180340" algn="l"/>
                              <a:tab pos="540385" algn="l"/>
                            </a:tabLst>
                          </a:pPr>
                          <a:r>
                            <a:rPr lang="en-GB" sz="1400" b="1" kern="800" dirty="0">
                              <a:solidFill>
                                <a:schemeClr val="bg1"/>
                              </a:solidFill>
                              <a:effectLst/>
                            </a:rPr>
                            <a:t>Flexural</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Cold formed open sections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400" kern="1000">
                              <a:effectLst/>
                            </a:rPr>
                            <a:t>0,49</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200" kern="1000" dirty="0">
                              <a:effectLst/>
                            </a:rPr>
                            <a:t>0,4</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r>
                  <a:tr h="0">
                    <a:tc>
                      <a:txBody>
                        <a:bodyPr/>
                        <a:lstStyle/>
                        <a:p>
                          <a:pPr>
                            <a:spcBef>
                              <a:spcPts val="200"/>
                            </a:spcBef>
                            <a:spcAft>
                              <a:spcPts val="200"/>
                            </a:spcAft>
                            <a:tabLst>
                              <a:tab pos="180340" algn="l"/>
                              <a:tab pos="540385" algn="l"/>
                            </a:tabLst>
                          </a:pPr>
                          <a:r>
                            <a:rPr lang="en-GB" sz="1400" kern="1000" dirty="0">
                              <a:effectLst/>
                            </a:rPr>
                            <a:t>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Hollow sections (welded and seamless)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400" kern="800" dirty="0">
                              <a:effectLst/>
                            </a:rPr>
                            <a:t>0,49</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200" kern="1000" dirty="0">
                              <a:effectLst/>
                            </a:rPr>
                            <a:t>0,4</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r>
                  <a:tr h="0">
                    <a:tc>
                      <a:txBody>
                        <a:bodyPr/>
                        <a:lstStyle/>
                        <a:p>
                          <a:pPr>
                            <a:spcBef>
                              <a:spcPts val="200"/>
                            </a:spcBef>
                            <a:spcAft>
                              <a:spcPts val="200"/>
                            </a:spcAft>
                            <a:tabLst>
                              <a:tab pos="180340" algn="l"/>
                              <a:tab pos="540385" algn="l"/>
                            </a:tabLst>
                          </a:pPr>
                          <a:r>
                            <a:rPr lang="en-GB" sz="1400" kern="1000" dirty="0">
                              <a:effectLst/>
                            </a:rPr>
                            <a:t>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Welded open sections (major axis)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400" kern="1000">
                              <a:effectLst/>
                            </a:rPr>
                            <a:t>0,49</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200" kern="1000" dirty="0">
                              <a:effectLst/>
                            </a:rPr>
                            <a:t>0,2</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r>
                  <a:tr h="0">
                    <a:tc>
                      <a:txBody>
                        <a:bodyPr/>
                        <a:lstStyle/>
                        <a:p>
                          <a:pPr>
                            <a:spcBef>
                              <a:spcPts val="200"/>
                            </a:spcBef>
                            <a:spcAft>
                              <a:spcPts val="200"/>
                            </a:spcAft>
                            <a:tabLst>
                              <a:tab pos="180340" algn="l"/>
                              <a:tab pos="540385" algn="l"/>
                            </a:tabLst>
                          </a:pPr>
                          <a:r>
                            <a:rPr lang="en-GB" sz="1400" kern="1000" dirty="0">
                              <a:effectLst/>
                            </a:rPr>
                            <a:t>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Welded open sections (minor axis)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400" kern="1000">
                              <a:effectLst/>
                            </a:rPr>
                            <a:t>0,76</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200" kern="1000" dirty="0">
                              <a:effectLst/>
                            </a:rPr>
                            <a:t>0,2</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r>
                  <a:tr h="0">
                    <a:tc gridSpan="4">
                      <a:txBody>
                        <a:bodyPr/>
                        <a:lstStyle/>
                        <a:p>
                          <a:pPr>
                            <a:spcBef>
                              <a:spcPts val="200"/>
                            </a:spcBef>
                            <a:spcAft>
                              <a:spcPts val="200"/>
                            </a:spcAft>
                            <a:tabLst>
                              <a:tab pos="180340" algn="l"/>
                              <a:tab pos="540385" algn="l"/>
                            </a:tabLst>
                          </a:pPr>
                          <a:r>
                            <a:rPr lang="en-GB" sz="1400" b="1" kern="1000" dirty="0" smtClean="0">
                              <a:solidFill>
                                <a:schemeClr val="bg1"/>
                              </a:solidFill>
                              <a:effectLst/>
                            </a:rPr>
                            <a:t>The values for 𝛼 and </a:t>
                          </a:r>
                          <a14:m>
                            <m:oMath xmlns:m="http://schemas.openxmlformats.org/officeDocument/2006/math">
                              <m:sSub>
                                <m:sSubPr>
                                  <m:ctrlPr>
                                    <a:rPr lang="nl-BE" sz="1400" b="1" i="1" kern="1000">
                                      <a:solidFill>
                                        <a:schemeClr val="bg1"/>
                                      </a:solidFill>
                                      <a:effectLst/>
                                      <a:latin typeface="Cambria Math" panose="02040503050406030204" pitchFamily="18" charset="0"/>
                                    </a:rPr>
                                  </m:ctrlPr>
                                </m:sSubPr>
                                <m:e>
                                  <m:acc>
                                    <m:accPr>
                                      <m:chr m:val="̅"/>
                                      <m:ctrlPr>
                                        <a:rPr lang="nl-BE" sz="1400" b="1" i="1" kern="1000">
                                          <a:solidFill>
                                            <a:schemeClr val="bg1"/>
                                          </a:solidFill>
                                          <a:effectLst/>
                                          <a:latin typeface="Cambria Math" panose="02040503050406030204" pitchFamily="18" charset="0"/>
                                        </a:rPr>
                                      </m:ctrlPr>
                                    </m:accPr>
                                    <m:e>
                                      <m:r>
                                        <a:rPr lang="en-GB" sz="1400" b="1" i="1" kern="1000">
                                          <a:solidFill>
                                            <a:schemeClr val="bg1"/>
                                          </a:solidFill>
                                          <a:effectLst/>
                                          <a:latin typeface="Cambria Math" panose="02040503050406030204" pitchFamily="18" charset="0"/>
                                        </a:rPr>
                                        <m:t>𝛌</m:t>
                                      </m:r>
                                    </m:e>
                                  </m:acc>
                                </m:e>
                                <m:sub>
                                  <m:r>
                                    <a:rPr lang="en-GB" sz="1400" b="1" i="1" kern="1000">
                                      <a:solidFill>
                                        <a:schemeClr val="bg1"/>
                                      </a:solidFill>
                                      <a:effectLst/>
                                      <a:latin typeface="Cambria Math" panose="02040503050406030204" pitchFamily="18" charset="0"/>
                                    </a:rPr>
                                    <m:t>𝟎</m:t>
                                  </m:r>
                                </m:sub>
                              </m:sSub>
                            </m:oMath>
                          </a14:m>
                          <a:r>
                            <a:rPr lang="en-GB" sz="1400" b="1" kern="1000" dirty="0">
                              <a:solidFill>
                                <a:schemeClr val="bg1"/>
                              </a:solidFill>
                              <a:effectLst/>
                            </a:rPr>
                            <a:t> do not apply to hollow sections if they are annealed after fabrication (which is rarely the case).</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mc:Choice>
        <mc:Fallback xmlns="">
          <p:graphicFrame>
            <p:nvGraphicFramePr>
              <p:cNvPr id="4" name="Tabel 3"/>
              <p:cNvGraphicFramePr>
                <a:graphicFrameLocks noGrp="1"/>
              </p:cNvGraphicFramePr>
              <p:nvPr>
                <p:extLst>
                  <p:ext uri="{D42A27DB-BD31-4B8C-83A1-F6EECF244321}">
                    <p14:modId xmlns:p14="http://schemas.microsoft.com/office/powerpoint/2010/main" val="2399607032"/>
                  </p:ext>
                </p:extLst>
              </p:nvPr>
            </p:nvGraphicFramePr>
            <p:xfrm>
              <a:off x="296334" y="4362672"/>
              <a:ext cx="8551333" cy="1737678"/>
            </p:xfrm>
            <a:graphic>
              <a:graphicData uri="http://schemas.openxmlformats.org/drawingml/2006/table">
                <a:tbl>
                  <a:tblPr>
                    <a:tableStyleId>{F5AB1C69-6EDB-4FF4-983F-18BD219EF322}</a:tableStyleId>
                  </a:tblPr>
                  <a:tblGrid>
                    <a:gridCol w="2034405"/>
                    <a:gridCol w="4687482"/>
                    <a:gridCol w="752780"/>
                    <a:gridCol w="1076666"/>
                  </a:tblGrid>
                  <a:tr h="274320">
                    <a:tc>
                      <a:txBody>
                        <a:bodyPr/>
                        <a:lstStyle/>
                        <a:p>
                          <a:pPr>
                            <a:spcBef>
                              <a:spcPts val="200"/>
                            </a:spcBef>
                            <a:spcAft>
                              <a:spcPts val="200"/>
                            </a:spcAft>
                            <a:tabLst>
                              <a:tab pos="180340" algn="l"/>
                              <a:tab pos="540385" algn="l"/>
                            </a:tabLst>
                          </a:pPr>
                          <a:r>
                            <a:rPr lang="en-GB" sz="1400" b="1" kern="1000" dirty="0">
                              <a:solidFill>
                                <a:schemeClr val="bg1"/>
                              </a:solidFill>
                              <a:effectLst/>
                            </a:rPr>
                            <a:t>Buckling mode</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b="1" kern="1000" dirty="0">
                              <a:solidFill>
                                <a:schemeClr val="bg1"/>
                              </a:solidFill>
                              <a:effectLst/>
                            </a:rPr>
                            <a:t>Type of member</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endParaRPr lang="nl-BE"/>
                        </a:p>
                      </a:txBody>
                      <a:tcPr marL="71755" marR="71755" marT="17780" marB="17780">
                        <a:blipFill rotWithShape="0">
                          <a:blip r:embed="rId4"/>
                          <a:stretch>
                            <a:fillRect l="-898374" t="-11111" r="-145528" b="-568889"/>
                          </a:stretch>
                        </a:blipFill>
                      </a:tcPr>
                    </a:tc>
                    <a:tc>
                      <a:txBody>
                        <a:bodyPr/>
                        <a:lstStyle/>
                        <a:p>
                          <a:endParaRPr lang="nl-BE"/>
                        </a:p>
                      </a:txBody>
                      <a:tcPr marL="71755" marR="71755" marT="17780" marB="17780">
                        <a:blipFill rotWithShape="0">
                          <a:blip r:embed="rId4"/>
                          <a:stretch>
                            <a:fillRect l="-693785" t="-11111" r="-1130" b="-568889"/>
                          </a:stretch>
                        </a:blipFill>
                      </a:tcPr>
                    </a:tc>
                  </a:tr>
                  <a:tr h="248920">
                    <a:tc>
                      <a:txBody>
                        <a:bodyPr/>
                        <a:lstStyle/>
                        <a:p>
                          <a:pPr>
                            <a:spcBef>
                              <a:spcPts val="200"/>
                            </a:spcBef>
                            <a:spcAft>
                              <a:spcPts val="200"/>
                            </a:spcAft>
                            <a:tabLst>
                              <a:tab pos="180340" algn="l"/>
                              <a:tab pos="540385" algn="l"/>
                            </a:tabLst>
                          </a:pPr>
                          <a:r>
                            <a:rPr lang="en-GB" sz="1400" b="1" kern="800" dirty="0">
                              <a:solidFill>
                                <a:schemeClr val="bg1"/>
                              </a:solidFill>
                              <a:effectLst/>
                            </a:rPr>
                            <a:t>Flexural</a:t>
                          </a:r>
                          <a:endParaRPr lang="nl-BE" sz="1400" b="1" kern="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Cold formed open sections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400" kern="1000">
                              <a:effectLst/>
                            </a:rPr>
                            <a:t>0,49</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200" kern="1000" dirty="0">
                              <a:effectLst/>
                            </a:rPr>
                            <a:t>0,4</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r>
                  <a:tr h="248920">
                    <a:tc>
                      <a:txBody>
                        <a:bodyPr/>
                        <a:lstStyle/>
                        <a:p>
                          <a:pPr>
                            <a:spcBef>
                              <a:spcPts val="200"/>
                            </a:spcBef>
                            <a:spcAft>
                              <a:spcPts val="200"/>
                            </a:spcAft>
                            <a:tabLst>
                              <a:tab pos="180340" algn="l"/>
                              <a:tab pos="540385" algn="l"/>
                            </a:tabLst>
                          </a:pPr>
                          <a:r>
                            <a:rPr lang="en-GB" sz="1400" kern="1000" dirty="0">
                              <a:effectLst/>
                            </a:rPr>
                            <a:t>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Hollow sections (welded and seamless)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400" kern="800" dirty="0">
                              <a:effectLst/>
                            </a:rPr>
                            <a:t>0,49</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200" kern="1000" dirty="0">
                              <a:effectLst/>
                            </a:rPr>
                            <a:t>0,4</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r>
                  <a:tr h="248920">
                    <a:tc>
                      <a:txBody>
                        <a:bodyPr/>
                        <a:lstStyle/>
                        <a:p>
                          <a:pPr>
                            <a:spcBef>
                              <a:spcPts val="200"/>
                            </a:spcBef>
                            <a:spcAft>
                              <a:spcPts val="200"/>
                            </a:spcAft>
                            <a:tabLst>
                              <a:tab pos="180340" algn="l"/>
                              <a:tab pos="540385" algn="l"/>
                            </a:tabLst>
                          </a:pPr>
                          <a:r>
                            <a:rPr lang="en-GB" sz="1400" kern="1000" dirty="0">
                              <a:effectLst/>
                            </a:rPr>
                            <a:t>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Welded open sections (major axis)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400" kern="1000">
                              <a:effectLst/>
                            </a:rPr>
                            <a:t>0,49</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c>
                      <a:txBody>
                        <a:bodyPr/>
                        <a:lstStyle/>
                        <a:p>
                          <a:pPr algn="ctr">
                            <a:spcBef>
                              <a:spcPts val="200"/>
                            </a:spcBef>
                            <a:spcAft>
                              <a:spcPts val="200"/>
                            </a:spcAft>
                            <a:tabLst>
                              <a:tab pos="180340" algn="l"/>
                              <a:tab pos="540385" algn="l"/>
                            </a:tabLst>
                          </a:pPr>
                          <a:r>
                            <a:rPr lang="en-GB" sz="1200" kern="1000" dirty="0">
                              <a:effectLst/>
                            </a:rPr>
                            <a:t>0,2</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20000"/>
                            <a:lumOff val="80000"/>
                          </a:schemeClr>
                        </a:solidFill>
                      </a:tcPr>
                    </a:tc>
                  </a:tr>
                  <a:tr h="248920">
                    <a:tc>
                      <a:txBody>
                        <a:bodyPr/>
                        <a:lstStyle/>
                        <a:p>
                          <a:pPr>
                            <a:spcBef>
                              <a:spcPts val="200"/>
                            </a:spcBef>
                            <a:spcAft>
                              <a:spcPts val="200"/>
                            </a:spcAft>
                            <a:tabLst>
                              <a:tab pos="180340" algn="l"/>
                              <a:tab pos="540385" algn="l"/>
                            </a:tabLst>
                          </a:pPr>
                          <a:r>
                            <a:rPr lang="en-GB" sz="1400" kern="1000" dirty="0">
                              <a:effectLst/>
                            </a:rPr>
                            <a:t> </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solidFill>
                          <a:schemeClr val="accent3"/>
                        </a:solidFill>
                      </a:tcPr>
                    </a:tc>
                    <a:tc>
                      <a:txBody>
                        <a:bodyPr/>
                        <a:lstStyle/>
                        <a:p>
                          <a:pPr>
                            <a:spcBef>
                              <a:spcPts val="200"/>
                            </a:spcBef>
                            <a:spcAft>
                              <a:spcPts val="200"/>
                            </a:spcAft>
                            <a:tabLst>
                              <a:tab pos="180340" algn="l"/>
                              <a:tab pos="540385" algn="l"/>
                            </a:tabLst>
                          </a:pPr>
                          <a:r>
                            <a:rPr lang="en-GB" sz="1400" kern="1000" dirty="0">
                              <a:effectLst/>
                            </a:rPr>
                            <a:t>Welded open sections (minor axis)</a:t>
                          </a:r>
                          <a:endParaRPr lang="nl-BE" sz="14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400" kern="1000">
                              <a:effectLst/>
                            </a:rPr>
                            <a:t>0,76</a:t>
                          </a:r>
                          <a:endParaRPr lang="nl-BE" sz="1400" kern="100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c>
                      <a:txBody>
                        <a:bodyPr/>
                        <a:lstStyle/>
                        <a:p>
                          <a:pPr algn="ctr">
                            <a:spcBef>
                              <a:spcPts val="200"/>
                            </a:spcBef>
                            <a:spcAft>
                              <a:spcPts val="200"/>
                            </a:spcAft>
                            <a:tabLst>
                              <a:tab pos="180340" algn="l"/>
                              <a:tab pos="540385" algn="l"/>
                            </a:tabLst>
                          </a:pPr>
                          <a:r>
                            <a:rPr lang="en-GB" sz="1200" kern="1000" dirty="0">
                              <a:effectLst/>
                            </a:rPr>
                            <a:t>0,2</a:t>
                          </a:r>
                          <a:endParaRPr lang="nl-BE" sz="1200" kern="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1755" marR="71755" marT="17780" marB="17780" anchor="ctr">
                        <a:solidFill>
                          <a:schemeClr val="accent3">
                            <a:lumMod val="40000"/>
                            <a:lumOff val="60000"/>
                          </a:schemeClr>
                        </a:solidFill>
                      </a:tcPr>
                    </a:tc>
                  </a:tr>
                  <a:tr h="467678">
                    <a:tc gridSpan="4">
                      <a:txBody>
                        <a:bodyPr/>
                        <a:lstStyle/>
                        <a:p>
                          <a:endParaRPr lang="nl-BE"/>
                        </a:p>
                      </a:txBody>
                      <a:tcPr marL="71755" marR="71755" marT="17780" marB="17780">
                        <a:blipFill rotWithShape="0">
                          <a:blip r:embed="rId4"/>
                          <a:stretch>
                            <a:fillRect l="-71" t="-277922" r="-142" b="-19481"/>
                          </a:stretch>
                        </a:blipFill>
                      </a:tcPr>
                    </a:tc>
                    <a:tc hMerge="1">
                      <a:txBody>
                        <a:bodyPr/>
                        <a:lstStyle/>
                        <a:p>
                          <a:endParaRPr lang="nl-BE"/>
                        </a:p>
                      </a:txBody>
                      <a:tcPr/>
                    </a:tc>
                    <a:tc hMerge="1">
                      <a:txBody>
                        <a:bodyPr/>
                        <a:lstStyle/>
                        <a:p>
                          <a:endParaRPr lang="nl-BE"/>
                        </a:p>
                      </a:txBody>
                      <a:tcPr/>
                    </a:tc>
                    <a:tc hMerge="1">
                      <a:txBody>
                        <a:bodyPr/>
                        <a:lstStyle/>
                        <a:p>
                          <a:endParaRPr lang="nl-BE"/>
                        </a:p>
                      </a:txBody>
                      <a:tcPr/>
                    </a:tc>
                  </a:tr>
                </a:tbl>
              </a:graphicData>
            </a:graphic>
          </p:graphicFrame>
        </mc:Fallback>
      </mc:AlternateContent>
    </p:spTree>
    <p:extLst>
      <p:ext uri="{BB962C8B-B14F-4D97-AF65-F5344CB8AC3E}">
        <p14:creationId xmlns:p14="http://schemas.microsoft.com/office/powerpoint/2010/main" val="2673669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Column Buckling</a:t>
            </a:r>
          </a:p>
        </p:txBody>
      </p:sp>
      <p:sp>
        <p:nvSpPr>
          <p:cNvPr id="7" name="Tijdelijke aanduiding voor inhoud 6"/>
          <p:cNvSpPr>
            <a:spLocks noGrp="1"/>
          </p:cNvSpPr>
          <p:nvPr>
            <p:ph idx="1"/>
          </p:nvPr>
        </p:nvSpPr>
        <p:spPr>
          <a:xfrm>
            <a:off x="525991" y="1190624"/>
            <a:ext cx="8092016" cy="4840062"/>
          </a:xfrm>
        </p:spPr>
        <p:txBody>
          <a:bodyPr/>
          <a:lstStyle/>
          <a:p>
            <a:pPr marL="0" indent="0">
              <a:buNone/>
            </a:pPr>
            <a:r>
              <a:rPr lang="en-GB" sz="2000" dirty="0" smtClean="0"/>
              <a:t>Flexural buckling curves:</a:t>
            </a:r>
            <a:endParaRPr lang="en-GB" altLang="en-US" sz="2000" dirty="0" smtClean="0"/>
          </a:p>
        </p:txBody>
      </p:sp>
      <p:pic>
        <p:nvPicPr>
          <p:cNvPr id="6" name="Tijdelijke aanduiding voor inhoud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112" y="1525307"/>
            <a:ext cx="6564970" cy="4705403"/>
          </a:xfrm>
          <a:prstGeom prst="rect">
            <a:avLst/>
          </a:prstGeom>
        </p:spPr>
      </p:pic>
    </p:spTree>
    <p:extLst>
      <p:ext uri="{BB962C8B-B14F-4D97-AF65-F5344CB8AC3E}">
        <p14:creationId xmlns:p14="http://schemas.microsoft.com/office/powerpoint/2010/main" val="34228003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Example</a:t>
            </a:r>
            <a:r>
              <a:rPr lang="fr-BE" dirty="0" smtClean="0"/>
              <a:t>: </a:t>
            </a:r>
            <a:r>
              <a:rPr lang="fr-BE" dirty="0" err="1" smtClean="0"/>
              <a:t>Flexural</a:t>
            </a:r>
            <a:r>
              <a:rPr lang="fr-BE" dirty="0" smtClean="0"/>
              <a:t> </a:t>
            </a:r>
            <a:r>
              <a:rPr lang="fr-BE" dirty="0" err="1" smtClean="0"/>
              <a:t>Buckling</a:t>
            </a:r>
            <a:endParaRPr lang="nl-BE" dirty="0"/>
          </a:p>
        </p:txBody>
      </p:sp>
      <p:sp>
        <p:nvSpPr>
          <p:cNvPr id="3" name="Tijdelijke aanduiding voor inhoud 2"/>
          <p:cNvSpPr>
            <a:spLocks noGrp="1"/>
          </p:cNvSpPr>
          <p:nvPr>
            <p:ph idx="1"/>
          </p:nvPr>
        </p:nvSpPr>
        <p:spPr/>
        <p:txBody>
          <a:bodyPr/>
          <a:lstStyle/>
          <a:p>
            <a:pPr>
              <a:buFont typeface="Calibri" panose="020F0502020204030204" pitchFamily="34" charset="0"/>
              <a:buChar char="‒"/>
            </a:pPr>
            <a:r>
              <a:rPr lang="en-US" dirty="0"/>
              <a:t>Cold formed rectangular hollow section submitted to concentric compression</a:t>
            </a:r>
          </a:p>
        </p:txBody>
      </p:sp>
      <p:pic>
        <p:nvPicPr>
          <p:cNvPr id="4" name="Afbeelding 3"/>
          <p:cNvPicPr>
            <a:picLocks noChangeAspect="1"/>
          </p:cNvPicPr>
          <p:nvPr/>
        </p:nvPicPr>
        <p:blipFill>
          <a:blip r:embed="rId2"/>
          <a:stretch>
            <a:fillRect/>
          </a:stretch>
        </p:blipFill>
        <p:spPr>
          <a:xfrm>
            <a:off x="6848277" y="2397170"/>
            <a:ext cx="1769731" cy="3595826"/>
          </a:xfrm>
          <a:prstGeom prst="rect">
            <a:avLst/>
          </a:prstGeom>
        </p:spPr>
      </p:pic>
      <p:pic>
        <p:nvPicPr>
          <p:cNvPr id="5" name="Afbeelding 4"/>
          <p:cNvPicPr>
            <a:picLocks noChangeAspect="1"/>
          </p:cNvPicPr>
          <p:nvPr/>
        </p:nvPicPr>
        <p:blipFill>
          <a:blip r:embed="rId3"/>
          <a:stretch>
            <a:fillRect/>
          </a:stretch>
        </p:blipFill>
        <p:spPr>
          <a:xfrm>
            <a:off x="4546870" y="4049844"/>
            <a:ext cx="2301407" cy="1969955"/>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1243333512"/>
              </p:ext>
            </p:extLst>
          </p:nvPr>
        </p:nvGraphicFramePr>
        <p:xfrm>
          <a:off x="525992" y="2215051"/>
          <a:ext cx="6322285" cy="1371600"/>
        </p:xfrm>
        <a:graphic>
          <a:graphicData uri="http://schemas.openxmlformats.org/drawingml/2006/table">
            <a:tbl>
              <a:tblPr firstRow="1" bandRow="1">
                <a:tableStyleId>{F5AB1C69-6EDB-4FF4-983F-18BD219EF322}</a:tableStyleId>
              </a:tblPr>
              <a:tblGrid>
                <a:gridCol w="1642294"/>
                <a:gridCol w="2063265"/>
                <a:gridCol w="2616726"/>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dirty="0" err="1" smtClean="0"/>
                        <a:t>Material</a:t>
                      </a:r>
                      <a:endParaRPr lang="nl-BE" b="1" dirty="0" smtClean="0">
                        <a:solidFill>
                          <a:schemeClr val="bg1"/>
                        </a:solidFill>
                      </a:endParaRPr>
                    </a:p>
                    <a:p>
                      <a:endParaRPr lang="nl-BE" dirty="0"/>
                    </a:p>
                  </a:txBody>
                  <a:tcPr/>
                </a:tc>
                <a:tc>
                  <a:txBody>
                    <a:bodyPr/>
                    <a:lstStyle/>
                    <a:p>
                      <a:pPr algn="ctr"/>
                      <a:r>
                        <a:rPr lang="nl-BE" dirty="0" smtClean="0"/>
                        <a:t>Carbon steel</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dirty="0" smtClean="0"/>
                        <a:t>S235</a:t>
                      </a:r>
                    </a:p>
                  </a:txBody>
                  <a:tcPr/>
                </a:tc>
                <a:tc>
                  <a:txBody>
                    <a:bodyPr/>
                    <a:lstStyle/>
                    <a:p>
                      <a:pPr algn="ctr"/>
                      <a:r>
                        <a:rPr lang="nl-BE" dirty="0" err="1" smtClean="0"/>
                        <a:t>Austenitic</a:t>
                      </a:r>
                      <a:r>
                        <a:rPr lang="nl-BE" dirty="0" smtClean="0"/>
                        <a:t> </a:t>
                      </a:r>
                      <a:r>
                        <a:rPr lang="nl-BE" dirty="0" err="1" smtClean="0"/>
                        <a:t>stainless</a:t>
                      </a:r>
                      <a:r>
                        <a:rPr lang="nl-BE" dirty="0" smtClean="0"/>
                        <a:t> steel</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dirty="0" smtClean="0"/>
                        <a:t>EN 1.4301</a:t>
                      </a:r>
                    </a:p>
                  </a:txBody>
                  <a:tcPr/>
                </a:tc>
              </a:tr>
              <a:tr h="360000">
                <a:tc>
                  <a:txBody>
                    <a:bodyPr/>
                    <a:lstStyle/>
                    <a:p>
                      <a:pPr algn="ctr"/>
                      <a:r>
                        <a:rPr lang="nl-BE" dirty="0" err="1" smtClean="0"/>
                        <a:t>f</a:t>
                      </a:r>
                      <a:r>
                        <a:rPr lang="nl-BE" baseline="-25000" dirty="0" err="1" smtClean="0"/>
                        <a:t>y</a:t>
                      </a:r>
                      <a:endParaRPr lang="nl-BE" b="1" dirty="0">
                        <a:solidFill>
                          <a:schemeClr val="bg1"/>
                        </a:solidFill>
                      </a:endParaRPr>
                    </a:p>
                  </a:txBody>
                  <a:tcPr/>
                </a:tc>
                <a:tc>
                  <a:txBody>
                    <a:bodyPr/>
                    <a:lstStyle/>
                    <a:p>
                      <a:pPr algn="ctr"/>
                      <a:r>
                        <a:rPr lang="nl-BE" dirty="0" smtClean="0"/>
                        <a:t>235 </a:t>
                      </a:r>
                      <a:r>
                        <a:rPr lang="nl-BE" baseline="0" dirty="0" smtClean="0"/>
                        <a:t>N/mm²</a:t>
                      </a:r>
                      <a:endParaRPr lang="nl-BE" dirty="0"/>
                    </a:p>
                  </a:txBody>
                  <a:tcPr/>
                </a:tc>
                <a:tc>
                  <a:txBody>
                    <a:bodyPr/>
                    <a:lstStyle/>
                    <a:p>
                      <a:pPr algn="ctr"/>
                      <a:r>
                        <a:rPr lang="nl-BE" dirty="0" smtClean="0"/>
                        <a:t>230 </a:t>
                      </a:r>
                      <a:r>
                        <a:rPr lang="nl-BE" baseline="0" dirty="0" smtClean="0"/>
                        <a:t>N/mm²</a:t>
                      </a:r>
                      <a:endParaRPr lang="nl-BE" dirty="0"/>
                    </a:p>
                  </a:txBody>
                  <a:tcPr/>
                </a:tc>
              </a:tr>
              <a:tr h="360000">
                <a:tc>
                  <a:txBody>
                    <a:bodyPr/>
                    <a:lstStyle/>
                    <a:p>
                      <a:pPr algn="ctr"/>
                      <a:r>
                        <a:rPr lang="nl-BE" dirty="0" smtClean="0"/>
                        <a:t>E</a:t>
                      </a:r>
                      <a:endParaRPr lang="nl-BE" b="1" dirty="0">
                        <a:solidFill>
                          <a:schemeClr val="bg1"/>
                        </a:solidFill>
                      </a:endParaRPr>
                    </a:p>
                  </a:txBody>
                  <a:tcPr/>
                </a:tc>
                <a:tc>
                  <a:txBody>
                    <a:bodyPr/>
                    <a:lstStyle/>
                    <a:p>
                      <a:pPr algn="ctr"/>
                      <a:r>
                        <a:rPr lang="nl-BE" dirty="0" smtClean="0"/>
                        <a:t>210 000 </a:t>
                      </a:r>
                      <a:r>
                        <a:rPr lang="nl-BE" baseline="0" dirty="0" smtClean="0"/>
                        <a:t>N/mm²</a:t>
                      </a:r>
                      <a:endParaRPr lang="nl-BE" dirty="0"/>
                    </a:p>
                  </a:txBody>
                  <a:tcPr/>
                </a:tc>
                <a:tc>
                  <a:txBody>
                    <a:bodyPr/>
                    <a:lstStyle/>
                    <a:p>
                      <a:pPr algn="ctr"/>
                      <a:r>
                        <a:rPr lang="nl-BE" dirty="0" smtClean="0"/>
                        <a:t>200 000 </a:t>
                      </a:r>
                      <a:r>
                        <a:rPr lang="nl-BE" baseline="0" dirty="0" smtClean="0"/>
                        <a:t>N/mm²</a:t>
                      </a:r>
                      <a:endParaRPr lang="nl-BE" dirty="0"/>
                    </a:p>
                  </a:txBody>
                  <a:tcPr/>
                </a:tc>
              </a:tr>
            </a:tbl>
          </a:graphicData>
        </a:graphic>
      </p:graphicFrame>
      <p:sp>
        <p:nvSpPr>
          <p:cNvPr id="7" name="ZoneTexte 6"/>
          <p:cNvSpPr txBox="1"/>
          <p:nvPr/>
        </p:nvSpPr>
        <p:spPr>
          <a:xfrm>
            <a:off x="1509817" y="-561313"/>
            <a:ext cx="6715593" cy="646331"/>
          </a:xfrm>
          <a:prstGeom prst="rect">
            <a:avLst/>
          </a:prstGeom>
          <a:noFill/>
        </p:spPr>
        <p:txBody>
          <a:bodyPr wrap="square" rtlCol="0">
            <a:spAutoFit/>
          </a:bodyPr>
          <a:lstStyle/>
          <a:p>
            <a:r>
              <a:rPr lang="fr-FR" sz="3600" dirty="0" smtClean="0">
                <a:solidFill>
                  <a:srgbClr val="FF0000"/>
                </a:solidFill>
              </a:rPr>
              <a:t>Use new </a:t>
            </a:r>
            <a:r>
              <a:rPr lang="fr-FR" sz="3600" dirty="0" err="1" smtClean="0">
                <a:solidFill>
                  <a:srgbClr val="FF0000"/>
                </a:solidFill>
              </a:rPr>
              <a:t>example</a:t>
            </a:r>
            <a:r>
              <a:rPr lang="fr-FR" sz="3600" dirty="0" smtClean="0">
                <a:solidFill>
                  <a:srgbClr val="FF0000"/>
                </a:solidFill>
              </a:rPr>
              <a:t> </a:t>
            </a:r>
            <a:r>
              <a:rPr lang="fr-FR" sz="3600" dirty="0" err="1" smtClean="0">
                <a:solidFill>
                  <a:srgbClr val="FF0000"/>
                </a:solidFill>
              </a:rPr>
              <a:t>from</a:t>
            </a:r>
            <a:r>
              <a:rPr lang="fr-FR" sz="3600" dirty="0" smtClean="0">
                <a:solidFill>
                  <a:srgbClr val="FF0000"/>
                </a:solidFill>
              </a:rPr>
              <a:t> Maarten</a:t>
            </a:r>
            <a:endParaRPr lang="fr-FR" sz="3600" dirty="0">
              <a:solidFill>
                <a:srgbClr val="FF0000"/>
              </a:solidFill>
            </a:endParaRPr>
          </a:p>
        </p:txBody>
      </p:sp>
    </p:spTree>
    <p:extLst>
      <p:ext uri="{BB962C8B-B14F-4D97-AF65-F5344CB8AC3E}">
        <p14:creationId xmlns:p14="http://schemas.microsoft.com/office/powerpoint/2010/main" val="29667969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a:t>Example</a:t>
            </a:r>
            <a:r>
              <a:rPr lang="fr-BE" dirty="0"/>
              <a:t>: </a:t>
            </a:r>
            <a:r>
              <a:rPr lang="fr-BE" dirty="0" err="1"/>
              <a:t>Flexural</a:t>
            </a:r>
            <a:r>
              <a:rPr lang="fr-BE" dirty="0"/>
              <a:t> </a:t>
            </a:r>
            <a:r>
              <a:rPr lang="fr-BE" dirty="0" err="1"/>
              <a:t>Buckling</a:t>
            </a:r>
            <a:endParaRPr lang="nl-BE" dirty="0"/>
          </a:p>
        </p:txBody>
      </p:sp>
      <mc:AlternateContent xmlns:mc="http://schemas.openxmlformats.org/markup-compatibility/2006" xmlns:a14="http://schemas.microsoft.com/office/drawing/2010/main">
        <mc:Choice Requires="a14">
          <p:graphicFrame>
            <p:nvGraphicFramePr>
              <p:cNvPr id="12" name="Tijdelijke aanduiding voor inhoud 11"/>
              <p:cNvGraphicFramePr>
                <a:graphicFrameLocks noGrp="1"/>
              </p:cNvGraphicFramePr>
              <p:nvPr>
                <p:ph idx="1"/>
                <p:extLst>
                  <p:ext uri="{D42A27DB-BD31-4B8C-83A1-F6EECF244321}">
                    <p14:modId xmlns:p14="http://schemas.microsoft.com/office/powerpoint/2010/main" val="327547599"/>
                  </p:ext>
                </p:extLst>
              </p:nvPr>
            </p:nvGraphicFramePr>
            <p:xfrm>
              <a:off x="525463" y="1101417"/>
              <a:ext cx="8093076" cy="5011929"/>
            </p:xfrm>
            <a:graphic>
              <a:graphicData uri="http://schemas.openxmlformats.org/drawingml/2006/table">
                <a:tbl>
                  <a:tblPr firstRow="1" bandRow="1">
                    <a:tableStyleId>{F5AB1C69-6EDB-4FF4-983F-18BD219EF322}</a:tableStyleId>
                  </a:tblPr>
                  <a:tblGrid>
                    <a:gridCol w="2023269"/>
                    <a:gridCol w="2023269"/>
                    <a:gridCol w="2023269"/>
                    <a:gridCol w="2023269"/>
                  </a:tblGrid>
                  <a:tr h="0">
                    <a:tc>
                      <a:txBody>
                        <a:bodyPr/>
                        <a:lstStyle/>
                        <a:p>
                          <a:endParaRPr lang="nl-BE" sz="1200" dirty="0"/>
                        </a:p>
                      </a:txBody>
                      <a:tcPr/>
                    </a:tc>
                    <a:tc>
                      <a:txBody>
                        <a:bodyPr/>
                        <a:lstStyle/>
                        <a:p>
                          <a:pPr algn="ctr"/>
                          <a:r>
                            <a:rPr lang="nl-BE" sz="1200" dirty="0" smtClean="0"/>
                            <a:t>EC 3-1-1: S235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EC 3-1-4: </a:t>
                          </a:r>
                          <a:r>
                            <a:rPr lang="nl-BE" sz="1200" dirty="0" err="1" smtClean="0"/>
                            <a:t>Austenitic</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DM: </a:t>
                          </a:r>
                          <a:r>
                            <a:rPr lang="nl-BE" sz="1200" dirty="0" err="1" smtClean="0"/>
                            <a:t>Austenitic</a:t>
                          </a:r>
                          <a:endParaRPr lang="nl-BE" sz="1200" dirty="0" smtClean="0"/>
                        </a:p>
                      </a:txBody>
                      <a:tcPr anchor="ctr"/>
                    </a:tc>
                  </a:tr>
                  <a:tr h="0">
                    <a:tc>
                      <a:txBody>
                        <a:bodyPr/>
                        <a:lstStyle/>
                        <a:p>
                          <a:pPr/>
                          <a14:m>
                            <m:oMathPara xmlns:m="http://schemas.openxmlformats.org/officeDocument/2006/math">
                              <m:oMathParaPr>
                                <m:jc m:val="centerGroup"/>
                              </m:oMathParaPr>
                              <m:oMath xmlns:m="http://schemas.openxmlformats.org/officeDocument/2006/math">
                                <m:r>
                                  <a:rPr lang="fr-BE" sz="1200" i="1" dirty="0" smtClean="0">
                                    <a:latin typeface="Cambria Math" panose="02040503050406030204" pitchFamily="18" charset="0"/>
                                  </a:rPr>
                                  <m:t>𝐴</m:t>
                                </m:r>
                                <m:r>
                                  <a:rPr lang="fr-BE" sz="1200" i="1" dirty="0" smtClean="0">
                                    <a:latin typeface="Cambria Math" panose="02040503050406030204" pitchFamily="18" charset="0"/>
                                  </a:rPr>
                                  <m:t> [</m:t>
                                </m:r>
                                <m:r>
                                  <a:rPr lang="fr-BE" sz="1200" i="1" dirty="0" smtClean="0">
                                    <a:latin typeface="Cambria Math" panose="02040503050406030204" pitchFamily="18" charset="0"/>
                                  </a:rPr>
                                  <m:t>𝑚𝑚</m:t>
                                </m:r>
                                <m:r>
                                  <a:rPr lang="fr-BE" sz="1200" b="0" i="1" dirty="0" smtClean="0">
                                    <a:latin typeface="Cambria Math" panose="02040503050406030204" pitchFamily="18" charset="0"/>
                                  </a:rPr>
                                  <m:t>²</m:t>
                                </m:r>
                                <m:r>
                                  <a:rPr lang="fr-BE" sz="1200" i="1" dirty="0" smtClean="0">
                                    <a:latin typeface="Cambria Math" panose="02040503050406030204" pitchFamily="18" charset="0"/>
                                  </a:rPr>
                                  <m:t>]</m:t>
                                </m:r>
                              </m:oMath>
                            </m:oMathPara>
                          </a14:m>
                          <a:endParaRPr lang="nl-BE" sz="1200" dirty="0"/>
                        </a:p>
                      </a:txBody>
                      <a:tcPr/>
                    </a:tc>
                    <a:tc>
                      <a:txBody>
                        <a:bodyPr/>
                        <a:lstStyle/>
                        <a:p>
                          <a:pPr algn="ctr"/>
                          <a:r>
                            <a:rPr lang="fr-BE" sz="1200" dirty="0" smtClean="0"/>
                            <a:t>1495</a:t>
                          </a:r>
                          <a:endParaRPr lang="nl-BE" sz="1200" dirty="0"/>
                        </a:p>
                      </a:txBody>
                      <a:tcPr anchor="ctr"/>
                    </a:tc>
                    <a:tc>
                      <a:txBody>
                        <a:bodyPr/>
                        <a:lstStyle/>
                        <a:p>
                          <a:pPr algn="ctr"/>
                          <a:r>
                            <a:rPr lang="fr-BE" sz="1200" dirty="0" smtClean="0"/>
                            <a:t>1495</a:t>
                          </a:r>
                          <a:endParaRPr lang="nl-BE" sz="1200" dirty="0"/>
                        </a:p>
                      </a:txBody>
                      <a:tcPr anchor="ctr"/>
                    </a:tc>
                    <a:tc>
                      <a:txBody>
                        <a:bodyPr/>
                        <a:lstStyle/>
                        <a:p>
                          <a:pPr algn="ctr"/>
                          <a:r>
                            <a:rPr lang="fr-BE" sz="1200" dirty="0" smtClean="0"/>
                            <a:t>1495</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BE" sz="1200" b="0" i="1" dirty="0" smtClean="0">
                                    <a:latin typeface="Cambria Math" panose="02040503050406030204" pitchFamily="18" charset="0"/>
                                  </a:rPr>
                                  <m:t>𝐼</m:t>
                                </m:r>
                                <m:r>
                                  <a:rPr lang="fr-BE" sz="1200" i="1" dirty="0" smtClean="0">
                                    <a:latin typeface="Cambria Math" panose="02040503050406030204" pitchFamily="18" charset="0"/>
                                  </a:rPr>
                                  <m:t> [</m:t>
                                </m:r>
                                <m:sSup>
                                  <m:sSupPr>
                                    <m:ctrlPr>
                                      <a:rPr lang="fr-BE" sz="1200" i="1" dirty="0" smtClean="0">
                                        <a:latin typeface="Cambria Math" panose="02040503050406030204" pitchFamily="18" charset="0"/>
                                      </a:rPr>
                                    </m:ctrlPr>
                                  </m:sSupPr>
                                  <m:e>
                                    <m:r>
                                      <a:rPr lang="fr-BE" sz="1200" b="0" i="1" dirty="0" smtClean="0">
                                        <a:latin typeface="Cambria Math" panose="02040503050406030204" pitchFamily="18" charset="0"/>
                                      </a:rPr>
                                      <m:t>𝑚𝑚</m:t>
                                    </m:r>
                                  </m:e>
                                  <m:sup>
                                    <m:r>
                                      <a:rPr lang="fr-BE" sz="1200" b="0" i="1" dirty="0" smtClean="0">
                                        <a:latin typeface="Cambria Math" panose="02040503050406030204" pitchFamily="18" charset="0"/>
                                      </a:rPr>
                                      <m:t>4</m:t>
                                    </m:r>
                                  </m:sup>
                                </m:sSup>
                                <m:r>
                                  <a:rPr lang="fr-BE" sz="1200" i="1" dirty="0" smtClean="0">
                                    <a:latin typeface="Cambria Math" panose="02040503050406030204" pitchFamily="18" charset="0"/>
                                  </a:rPr>
                                  <m:t>]</m:t>
                                </m:r>
                              </m:oMath>
                            </m:oMathPara>
                          </a14:m>
                          <a:endParaRPr lang="nl-BE" sz="1200" dirty="0"/>
                        </a:p>
                      </a:txBody>
                      <a:tcPr/>
                    </a:tc>
                    <a:tc>
                      <a:txBody>
                        <a:bodyPr/>
                        <a:lstStyle/>
                        <a:p>
                          <a:pPr algn="ctr"/>
                          <a:r>
                            <a:rPr lang="fr-BE" sz="1200" dirty="0" smtClean="0"/>
                            <a:t>2260000</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2260000</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2260000</a:t>
                          </a:r>
                          <a:endParaRPr lang="nl-BE" sz="1200" dirty="0" smtClean="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BE" sz="1200" i="1" dirty="0" smtClean="0">
                                    <a:latin typeface="Cambria Math" panose="02040503050406030204" pitchFamily="18" charset="0"/>
                                  </a:rPr>
                                  <m:t>𝐸</m:t>
                                </m:r>
                                <m:r>
                                  <a:rPr lang="fr-BE" sz="1200" i="1" dirty="0" smtClean="0">
                                    <a:latin typeface="Cambria Math" panose="02040503050406030204" pitchFamily="18" charset="0"/>
                                  </a:rPr>
                                  <m:t> [</m:t>
                                </m:r>
                                <m:r>
                                  <a:rPr lang="fr-BE" sz="1200" b="0" i="1" dirty="0" smtClean="0">
                                    <a:latin typeface="Cambria Math" panose="02040503050406030204" pitchFamily="18" charset="0"/>
                                  </a:rPr>
                                  <m:t>𝑁</m:t>
                                </m:r>
                                <m:r>
                                  <a:rPr lang="fr-BE" sz="1200" b="0" i="1" dirty="0" smtClean="0">
                                    <a:latin typeface="Cambria Math" panose="02040503050406030204" pitchFamily="18" charset="0"/>
                                  </a:rPr>
                                  <m:t>/</m:t>
                                </m:r>
                                <m:r>
                                  <a:rPr lang="fr-BE" sz="1200" i="1" dirty="0" smtClean="0">
                                    <a:latin typeface="Cambria Math" panose="02040503050406030204" pitchFamily="18" charset="0"/>
                                  </a:rPr>
                                  <m:t>𝑚𝑚</m:t>
                                </m:r>
                                <m:r>
                                  <a:rPr lang="fr-BE" sz="1200" b="0" i="1" dirty="0" smtClean="0">
                                    <a:latin typeface="Cambria Math" panose="02040503050406030204" pitchFamily="18" charset="0"/>
                                  </a:rPr>
                                  <m:t>²</m:t>
                                </m:r>
                                <m:r>
                                  <a:rPr lang="fr-BE" sz="1200" i="1" dirty="0" smtClean="0">
                                    <a:latin typeface="Cambria Math" panose="02040503050406030204" pitchFamily="18" charset="0"/>
                                  </a:rPr>
                                  <m:t>]</m:t>
                                </m:r>
                              </m:oMath>
                            </m:oMathPara>
                          </a14:m>
                          <a:endParaRPr lang="nl-BE" sz="1200" dirty="0"/>
                        </a:p>
                      </a:txBody>
                      <a:tcPr/>
                    </a:tc>
                    <a:tc>
                      <a:txBody>
                        <a:bodyPr/>
                        <a:lstStyle/>
                        <a:p>
                          <a:pPr algn="ctr"/>
                          <a:r>
                            <a:rPr lang="fr-BE" sz="1200" dirty="0" smtClean="0"/>
                            <a:t>210000</a:t>
                          </a:r>
                          <a:endParaRPr lang="nl-BE" sz="1200" dirty="0"/>
                        </a:p>
                      </a:txBody>
                      <a:tcPr anchor="ctr"/>
                    </a:tc>
                    <a:tc>
                      <a:txBody>
                        <a:bodyPr/>
                        <a:lstStyle/>
                        <a:p>
                          <a:pPr algn="ctr"/>
                          <a:r>
                            <a:rPr lang="fr-BE" sz="1200" dirty="0" smtClean="0"/>
                            <a:t>200000</a:t>
                          </a:r>
                          <a:endParaRPr lang="nl-BE" sz="1200" dirty="0"/>
                        </a:p>
                      </a:txBody>
                      <a:tcPr anchor="ctr"/>
                    </a:tc>
                    <a:tc>
                      <a:txBody>
                        <a:bodyPr/>
                        <a:lstStyle/>
                        <a:p>
                          <a:pPr algn="ctr"/>
                          <a:r>
                            <a:rPr lang="fr-BE" sz="1200" dirty="0" smtClean="0"/>
                            <a:t>200000</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200" i="1" dirty="0" smtClean="0">
                                        <a:latin typeface="Cambria Math" panose="02040503050406030204" pitchFamily="18" charset="0"/>
                                      </a:rPr>
                                    </m:ctrlPr>
                                  </m:sSubPr>
                                  <m:e>
                                    <m:r>
                                      <a:rPr lang="fr-BE" sz="1200" b="0" i="1" dirty="0" smtClean="0">
                                        <a:latin typeface="Cambria Math" panose="02040503050406030204" pitchFamily="18" charset="0"/>
                                      </a:rPr>
                                      <m:t>𝑓</m:t>
                                    </m:r>
                                  </m:e>
                                  <m:sub>
                                    <m:r>
                                      <a:rPr lang="fr-BE" sz="1200" b="0" i="1" dirty="0" smtClean="0">
                                        <a:latin typeface="Cambria Math" panose="02040503050406030204" pitchFamily="18" charset="0"/>
                                      </a:rPr>
                                      <m:t>𝑦</m:t>
                                    </m:r>
                                  </m:sub>
                                </m:sSub>
                                <m:r>
                                  <a:rPr lang="fr-BE" sz="1200" i="1" dirty="0" smtClean="0">
                                    <a:latin typeface="Cambria Math" panose="02040503050406030204" pitchFamily="18" charset="0"/>
                                  </a:rPr>
                                  <m:t> [</m:t>
                                </m:r>
                                <m:r>
                                  <a:rPr lang="fr-BE" sz="1200" b="0" i="1" dirty="0" smtClean="0">
                                    <a:latin typeface="Cambria Math" panose="02040503050406030204" pitchFamily="18" charset="0"/>
                                  </a:rPr>
                                  <m:t>𝑁</m:t>
                                </m:r>
                                <m:r>
                                  <a:rPr lang="fr-BE" sz="1200" b="0" i="1" dirty="0" smtClean="0">
                                    <a:latin typeface="Cambria Math" panose="02040503050406030204" pitchFamily="18" charset="0"/>
                                  </a:rPr>
                                  <m:t>/</m:t>
                                </m:r>
                                <m:r>
                                  <a:rPr lang="fr-BE" sz="1200" i="1" dirty="0" smtClean="0">
                                    <a:latin typeface="Cambria Math" panose="02040503050406030204" pitchFamily="18" charset="0"/>
                                  </a:rPr>
                                  <m:t>𝑚𝑚</m:t>
                                </m:r>
                                <m:r>
                                  <a:rPr lang="fr-BE" sz="1200" b="0" i="1" dirty="0" smtClean="0">
                                    <a:latin typeface="Cambria Math" panose="02040503050406030204" pitchFamily="18" charset="0"/>
                                  </a:rPr>
                                  <m:t>²</m:t>
                                </m:r>
                                <m:r>
                                  <a:rPr lang="fr-BE" sz="1200" i="1" dirty="0" smtClean="0">
                                    <a:latin typeface="Cambria Math" panose="02040503050406030204" pitchFamily="18" charset="0"/>
                                  </a:rPr>
                                  <m:t>]</m:t>
                                </m:r>
                              </m:oMath>
                            </m:oMathPara>
                          </a14:m>
                          <a:endParaRPr lang="nl-BE" sz="1200" dirty="0" smtClean="0"/>
                        </a:p>
                      </a:txBody>
                      <a:tcPr/>
                    </a:tc>
                    <a:tc>
                      <a:txBody>
                        <a:bodyPr/>
                        <a:lstStyle/>
                        <a:p>
                          <a:pPr algn="ctr"/>
                          <a:r>
                            <a:rPr lang="fr-BE" sz="1200" b="1" dirty="0" smtClean="0">
                              <a:solidFill>
                                <a:schemeClr val="accent2"/>
                              </a:solidFill>
                            </a:rPr>
                            <a:t>235</a:t>
                          </a:r>
                          <a:endParaRPr lang="nl-BE" sz="1200" b="1" dirty="0">
                            <a:solidFill>
                              <a:schemeClr val="accent2"/>
                            </a:solidFill>
                          </a:endParaRPr>
                        </a:p>
                      </a:txBody>
                      <a:tcPr anchor="ctr"/>
                    </a:tc>
                    <a:tc>
                      <a:txBody>
                        <a:bodyPr/>
                        <a:lstStyle/>
                        <a:p>
                          <a:pPr algn="ctr"/>
                          <a:r>
                            <a:rPr lang="fr-BE" sz="1200" b="1" dirty="0" smtClean="0">
                              <a:solidFill>
                                <a:schemeClr val="accent2"/>
                              </a:solidFill>
                            </a:rPr>
                            <a:t>230</a:t>
                          </a:r>
                          <a:endParaRPr lang="nl-BE" sz="1200" b="1" dirty="0">
                            <a:solidFill>
                              <a:schemeClr val="accent2"/>
                            </a:solidFill>
                          </a:endParaRPr>
                        </a:p>
                      </a:txBody>
                      <a:tcPr anchor="ctr"/>
                    </a:tc>
                    <a:tc>
                      <a:txBody>
                        <a:bodyPr/>
                        <a:lstStyle/>
                        <a:p>
                          <a:pPr algn="ctr"/>
                          <a:r>
                            <a:rPr lang="fr-BE" sz="1200" b="1" dirty="0" smtClean="0">
                              <a:solidFill>
                                <a:schemeClr val="accent2"/>
                              </a:solidFill>
                            </a:rPr>
                            <a:t>230</a:t>
                          </a:r>
                          <a:endParaRPr lang="nl-BE" sz="1200" b="1" dirty="0">
                            <a:solidFill>
                              <a:schemeClr val="accent2"/>
                            </a:solidFill>
                          </a:endParaRPr>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200" i="1" smtClean="0">
                                        <a:latin typeface="Cambria Math" panose="02040503050406030204" pitchFamily="18" charset="0"/>
                                        <a:ea typeface="Cambria Math" panose="02040503050406030204" pitchFamily="18" charset="0"/>
                                      </a:rPr>
                                    </m:ctrlPr>
                                  </m:sSubPr>
                                  <m:e>
                                    <m:r>
                                      <a:rPr lang="nl-BE" sz="1200" i="1" smtClean="0">
                                        <a:latin typeface="Cambria Math" panose="02040503050406030204" pitchFamily="18" charset="0"/>
                                        <a:ea typeface="Cambria Math" panose="02040503050406030204" pitchFamily="18" charset="0"/>
                                      </a:rPr>
                                      <m:t>𝛾</m:t>
                                    </m:r>
                                    <m:r>
                                      <m:rPr>
                                        <m:nor/>
                                      </m:rPr>
                                      <a:rPr lang="nl-BE" sz="1200" dirty="0" smtClean="0"/>
                                      <m:t> </m:t>
                                    </m:r>
                                  </m:e>
                                  <m:sub>
                                    <m:r>
                                      <a:rPr lang="fr-BE" sz="1200" b="0" i="1" smtClean="0">
                                        <a:latin typeface="Cambria Math" panose="02040503050406030204" pitchFamily="18" charset="0"/>
                                        <a:ea typeface="Cambria Math" panose="02040503050406030204" pitchFamily="18" charset="0"/>
                                      </a:rPr>
                                      <m:t>𝑀</m:t>
                                    </m:r>
                                    <m:r>
                                      <a:rPr lang="fr-BE" sz="1200" b="0" i="1" smtClean="0">
                                        <a:latin typeface="Cambria Math" panose="02040503050406030204" pitchFamily="18" charset="0"/>
                                        <a:ea typeface="Cambria Math" panose="02040503050406030204" pitchFamily="18" charset="0"/>
                                      </a:rPr>
                                      <m:t>0</m:t>
                                    </m:r>
                                  </m:sub>
                                </m:sSub>
                                <m:r>
                                  <a:rPr lang="fr-BE" sz="1200" b="0" i="1" smtClean="0">
                                    <a:latin typeface="Cambria Math" panose="02040503050406030204" pitchFamily="18" charset="0"/>
                                    <a:ea typeface="Cambria Math" panose="02040503050406030204" pitchFamily="18" charset="0"/>
                                  </a:rPr>
                                  <m:t> </m:t>
                                </m:r>
                                <m:r>
                                  <a:rPr lang="fr-BE" sz="1200" i="1" dirty="0" smtClean="0">
                                    <a:latin typeface="Cambria Math" panose="02040503050406030204" pitchFamily="18" charset="0"/>
                                  </a:rPr>
                                  <m:t>[</m:t>
                                </m:r>
                                <m:r>
                                  <a:rPr lang="fr-BE" sz="1200" b="0" i="1" dirty="0" smtClean="0">
                                    <a:latin typeface="Cambria Math" panose="02040503050406030204" pitchFamily="18" charset="0"/>
                                  </a:rPr>
                                  <m:t>−</m:t>
                                </m:r>
                                <m:r>
                                  <a:rPr lang="fr-BE" sz="1200" i="1" dirty="0" smtClean="0">
                                    <a:latin typeface="Cambria Math" panose="02040503050406030204" pitchFamily="18" charset="0"/>
                                  </a:rPr>
                                  <m:t>]</m:t>
                                </m:r>
                              </m:oMath>
                            </m:oMathPara>
                          </a14:m>
                          <a:endParaRPr lang="nl-BE" sz="1200" dirty="0" smtClean="0"/>
                        </a:p>
                      </a:txBody>
                      <a:tcPr/>
                    </a:tc>
                    <a:tc>
                      <a:txBody>
                        <a:bodyPr/>
                        <a:lstStyle/>
                        <a:p>
                          <a:pPr algn="ctr"/>
                          <a:r>
                            <a:rPr lang="fr-BE" sz="1200" b="1" dirty="0" smtClean="0">
                              <a:solidFill>
                                <a:schemeClr val="accent2"/>
                              </a:solidFill>
                            </a:rPr>
                            <a:t>1,0</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200" i="1" smtClean="0">
                                        <a:latin typeface="Cambria Math" panose="02040503050406030204" pitchFamily="18" charset="0"/>
                                        <a:ea typeface="Cambria Math" panose="02040503050406030204" pitchFamily="18" charset="0"/>
                                      </a:rPr>
                                    </m:ctrlPr>
                                  </m:sSubPr>
                                  <m:e>
                                    <m:r>
                                      <a:rPr lang="nl-BE" sz="1200" i="1" smtClean="0">
                                        <a:latin typeface="Cambria Math" panose="02040503050406030204" pitchFamily="18" charset="0"/>
                                        <a:ea typeface="Cambria Math" panose="02040503050406030204" pitchFamily="18" charset="0"/>
                                      </a:rPr>
                                      <m:t>𝛾</m:t>
                                    </m:r>
                                    <m:r>
                                      <m:rPr>
                                        <m:nor/>
                                      </m:rPr>
                                      <a:rPr lang="nl-BE" sz="1200" dirty="0" smtClean="0"/>
                                      <m:t> </m:t>
                                    </m:r>
                                  </m:e>
                                  <m:sub>
                                    <m:r>
                                      <a:rPr lang="fr-BE" sz="1200" b="0" i="1" smtClean="0">
                                        <a:latin typeface="Cambria Math" panose="02040503050406030204" pitchFamily="18" charset="0"/>
                                        <a:ea typeface="Cambria Math" panose="02040503050406030204" pitchFamily="18" charset="0"/>
                                      </a:rPr>
                                      <m:t>𝑀</m:t>
                                    </m:r>
                                    <m:r>
                                      <a:rPr lang="fr-BE" sz="1200" b="0" i="1" smtClean="0">
                                        <a:latin typeface="Cambria Math" panose="02040503050406030204" pitchFamily="18" charset="0"/>
                                        <a:ea typeface="Cambria Math" panose="02040503050406030204" pitchFamily="18" charset="0"/>
                                      </a:rPr>
                                      <m:t>1</m:t>
                                    </m:r>
                                  </m:sub>
                                </m:sSub>
                                <m:r>
                                  <a:rPr lang="fr-BE" sz="1200" b="0" i="1" smtClean="0">
                                    <a:latin typeface="Cambria Math" panose="02040503050406030204" pitchFamily="18" charset="0"/>
                                    <a:ea typeface="Cambria Math" panose="02040503050406030204" pitchFamily="18" charset="0"/>
                                  </a:rPr>
                                  <m:t> </m:t>
                                </m:r>
                                <m:r>
                                  <a:rPr lang="fr-BE" sz="1200" i="1" dirty="0" smtClean="0">
                                    <a:latin typeface="Cambria Math" panose="02040503050406030204" pitchFamily="18" charset="0"/>
                                  </a:rPr>
                                  <m:t>[</m:t>
                                </m:r>
                                <m:r>
                                  <a:rPr lang="fr-BE" sz="1200" b="0" i="1" dirty="0" smtClean="0">
                                    <a:latin typeface="Cambria Math" panose="02040503050406030204" pitchFamily="18" charset="0"/>
                                  </a:rPr>
                                  <m:t>−</m:t>
                                </m:r>
                                <m:r>
                                  <a:rPr lang="fr-BE" sz="1200" i="1" dirty="0" smtClean="0">
                                    <a:latin typeface="Cambria Math" panose="02040503050406030204" pitchFamily="18" charset="0"/>
                                  </a:rPr>
                                  <m:t>]</m:t>
                                </m:r>
                              </m:oMath>
                            </m:oMathPara>
                          </a14:m>
                          <a:endParaRPr lang="nl-BE" sz="1200" dirty="0" smtClean="0"/>
                        </a:p>
                      </a:txBody>
                      <a:tcPr/>
                    </a:tc>
                    <a:tc>
                      <a:txBody>
                        <a:bodyPr/>
                        <a:lstStyle/>
                        <a:p>
                          <a:pPr algn="ctr"/>
                          <a:r>
                            <a:rPr lang="fr-BE" sz="1200" b="1" dirty="0" smtClean="0">
                              <a:solidFill>
                                <a:schemeClr val="accent2"/>
                              </a:solidFill>
                            </a:rPr>
                            <a:t>1,0</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i="1" dirty="0" smtClean="0">
                                    <a:latin typeface="Cambria Math" panose="02040503050406030204" pitchFamily="18" charset="0"/>
                                  </a:rPr>
                                  <m:t>ε</m:t>
                                </m:r>
                                <m:r>
                                  <a:rPr lang="fr-BE" sz="1200" b="0" i="1" dirty="0" smtClean="0">
                                    <a:latin typeface="Cambria Math" panose="02040503050406030204" pitchFamily="18" charset="0"/>
                                  </a:rPr>
                                  <m:t> </m:t>
                                </m:r>
                                <m:r>
                                  <a:rPr lang="fr-BE" sz="1200" i="1" dirty="0" smtClean="0">
                                    <a:latin typeface="Cambria Math" panose="02040503050406030204" pitchFamily="18" charset="0"/>
                                  </a:rPr>
                                  <m:t>[</m:t>
                                </m:r>
                                <m:r>
                                  <a:rPr lang="fr-BE" sz="1200" b="0" i="1" dirty="0" smtClean="0">
                                    <a:latin typeface="Cambria Math" panose="02040503050406030204" pitchFamily="18" charset="0"/>
                                  </a:rPr>
                                  <m:t>−</m:t>
                                </m:r>
                                <m:r>
                                  <a:rPr lang="fr-BE" sz="1200" i="1" dirty="0" smtClean="0">
                                    <a:latin typeface="Cambria Math" panose="02040503050406030204" pitchFamily="18" charset="0"/>
                                  </a:rPr>
                                  <m:t>]</m:t>
                                </m:r>
                              </m:oMath>
                            </m:oMathPara>
                          </a14:m>
                          <a:endParaRPr lang="nl-BE" sz="1200" dirty="0" smtClean="0"/>
                        </a:p>
                      </a:txBody>
                      <a:tcPr/>
                    </a:tc>
                    <a:tc>
                      <a:txBody>
                        <a:bodyPr/>
                        <a:lstStyle/>
                        <a:p>
                          <a:pPr algn="ctr"/>
                          <a:r>
                            <a:rPr lang="fr-BE" sz="1200" b="1" dirty="0" smtClean="0">
                              <a:solidFill>
                                <a:schemeClr val="accent2"/>
                              </a:solidFill>
                            </a:rPr>
                            <a:t>1</a:t>
                          </a:r>
                          <a:endParaRPr lang="nl-BE" sz="1200" b="1" dirty="0">
                            <a:solidFill>
                              <a:schemeClr val="accent2"/>
                            </a:solidFill>
                          </a:endParaRPr>
                        </a:p>
                      </a:txBody>
                      <a:tcPr anchor="ctr"/>
                    </a:tc>
                    <a:tc>
                      <a:txBody>
                        <a:bodyPr/>
                        <a:lstStyle/>
                        <a:p>
                          <a:pPr algn="ctr"/>
                          <a:r>
                            <a:rPr lang="fr-BE" sz="1200" b="1" dirty="0" smtClean="0">
                              <a:solidFill>
                                <a:schemeClr val="accent2"/>
                              </a:solidFill>
                            </a:rPr>
                            <a:t>0,99</a:t>
                          </a:r>
                          <a:endParaRPr lang="nl-BE" sz="1200" b="1" dirty="0">
                            <a:solidFill>
                              <a:schemeClr val="accent2"/>
                            </a:solidFill>
                          </a:endParaRPr>
                        </a:p>
                      </a:txBody>
                      <a:tcPr anchor="ctr"/>
                    </a:tc>
                    <a:tc>
                      <a:txBody>
                        <a:bodyPr/>
                        <a:lstStyle/>
                        <a:p>
                          <a:pPr algn="ctr"/>
                          <a:r>
                            <a:rPr lang="fr-BE" sz="1200" b="1" dirty="0" smtClean="0">
                              <a:solidFill>
                                <a:schemeClr val="accent2"/>
                              </a:solidFill>
                            </a:rPr>
                            <a:t>0,99</a:t>
                          </a:r>
                          <a:endParaRPr lang="nl-BE" sz="1200" b="1" dirty="0">
                            <a:solidFill>
                              <a:schemeClr val="accent2"/>
                            </a:solidFill>
                          </a:endParaRPr>
                        </a:p>
                      </a:txBody>
                      <a:tcPr anchor="ctr"/>
                    </a:tc>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Class</a:t>
                          </a:r>
                          <a:endParaRPr lang="nl-BE" sz="1200" dirty="0" smtClean="0"/>
                        </a:p>
                      </a:txBody>
                      <a:tcPr/>
                    </a:tc>
                    <a:tc>
                      <a:txBody>
                        <a:bodyPr/>
                        <a:lstStyle/>
                        <a:p>
                          <a:pPr algn="ctr"/>
                          <a:r>
                            <a:rPr lang="fr-BE" sz="1200" dirty="0" smtClean="0"/>
                            <a:t>Class</a:t>
                          </a:r>
                          <a:r>
                            <a:rPr lang="fr-BE" sz="1200" baseline="0" dirty="0" smtClean="0"/>
                            <a:t> 1</a:t>
                          </a:r>
                          <a:endParaRPr lang="nl-BE" sz="1200" dirty="0"/>
                        </a:p>
                      </a:txBody>
                      <a:tcPr anchor="ctr"/>
                    </a:tc>
                    <a:tc>
                      <a:txBody>
                        <a:bodyPr/>
                        <a:lstStyle/>
                        <a:p>
                          <a:pPr algn="ctr"/>
                          <a:r>
                            <a:rPr lang="fr-BE" sz="1200" dirty="0" smtClean="0"/>
                            <a:t>Class 1 </a:t>
                          </a:r>
                          <a:endParaRPr lang="nl-BE" sz="1200" dirty="0"/>
                        </a:p>
                      </a:txBody>
                      <a:tcPr anchor="ctr"/>
                    </a:tc>
                    <a:tc>
                      <a:txBody>
                        <a:bodyPr/>
                        <a:lstStyle/>
                        <a:p>
                          <a:pPr algn="ctr"/>
                          <a:r>
                            <a:rPr lang="fr-BE" sz="1200" dirty="0" smtClean="0"/>
                            <a:t>Class 1</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200" i="1" smtClean="0">
                                        <a:latin typeface="Cambria Math" panose="02040503050406030204" pitchFamily="18" charset="0"/>
                                        <a:ea typeface="Cambria Math" panose="02040503050406030204" pitchFamily="18" charset="0"/>
                                      </a:rPr>
                                    </m:ctrlPr>
                                  </m:sSubPr>
                                  <m:e>
                                    <m:r>
                                      <a:rPr lang="fr-BE" sz="1200" b="0" i="1" smtClean="0">
                                        <a:latin typeface="Cambria Math" panose="02040503050406030204" pitchFamily="18" charset="0"/>
                                        <a:ea typeface="Cambria Math" panose="02040503050406030204" pitchFamily="18" charset="0"/>
                                      </a:rPr>
                                      <m:t>𝐿</m:t>
                                    </m:r>
                                  </m:e>
                                  <m:sub>
                                    <m:r>
                                      <a:rPr lang="fr-BE" sz="1200" b="0" i="1" dirty="0" smtClean="0">
                                        <a:latin typeface="Cambria Math" panose="02040503050406030204" pitchFamily="18" charset="0"/>
                                      </a:rPr>
                                      <m:t>𝑐𝑟</m:t>
                                    </m:r>
                                  </m:sub>
                                </m:sSub>
                                <m:r>
                                  <a:rPr lang="fr-BE" sz="1200" b="0" i="1" smtClean="0">
                                    <a:latin typeface="Cambria Math" panose="02040503050406030204" pitchFamily="18" charset="0"/>
                                    <a:ea typeface="Cambria Math" panose="02040503050406030204" pitchFamily="18" charset="0"/>
                                  </a:rPr>
                                  <m:t> </m:t>
                                </m:r>
                                <m:r>
                                  <a:rPr lang="fr-BE" sz="1200" i="1" dirty="0" smtClean="0">
                                    <a:latin typeface="Cambria Math" panose="02040503050406030204" pitchFamily="18" charset="0"/>
                                  </a:rPr>
                                  <m:t>[</m:t>
                                </m:r>
                                <m:r>
                                  <a:rPr lang="fr-BE" sz="1200" b="0" i="1" dirty="0" smtClean="0">
                                    <a:latin typeface="Cambria Math" panose="02040503050406030204" pitchFamily="18" charset="0"/>
                                  </a:rPr>
                                  <m:t>𝑚𝑚</m:t>
                                </m:r>
                                <m:r>
                                  <a:rPr lang="fr-BE" sz="1200" i="1" dirty="0" smtClean="0">
                                    <a:latin typeface="Cambria Math" panose="02040503050406030204" pitchFamily="18" charset="0"/>
                                  </a:rPr>
                                  <m:t>]</m:t>
                                </m:r>
                              </m:oMath>
                            </m:oMathPara>
                          </a14:m>
                          <a:endParaRPr lang="nl-BE" sz="1200" dirty="0" smtClean="0"/>
                        </a:p>
                      </a:txBody>
                      <a:tcPr/>
                    </a:tc>
                    <a:tc>
                      <a:txBody>
                        <a:bodyPr/>
                        <a:lstStyle/>
                        <a:p>
                          <a:pPr algn="ctr"/>
                          <a:r>
                            <a:rPr lang="fr-BE" sz="1200" dirty="0" smtClean="0"/>
                            <a:t>2100</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2100</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2100</a:t>
                          </a:r>
                          <a:endParaRPr lang="nl-BE" sz="1200" dirty="0" smtClean="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200" i="1" dirty="0" smtClean="0">
                                        <a:latin typeface="Cambria Math" panose="02040503050406030204" pitchFamily="18" charset="0"/>
                                      </a:rPr>
                                    </m:ctrlPr>
                                  </m:sSubPr>
                                  <m:e>
                                    <m:r>
                                      <a:rPr lang="fr-BE" sz="1200" b="0" i="1" dirty="0" smtClean="0">
                                        <a:latin typeface="Cambria Math" panose="02040503050406030204" pitchFamily="18" charset="0"/>
                                      </a:rPr>
                                      <m:t>𝑁</m:t>
                                    </m:r>
                                  </m:e>
                                  <m:sub>
                                    <m:r>
                                      <a:rPr lang="fr-BE" sz="1200" b="0" i="1" dirty="0" smtClean="0">
                                        <a:latin typeface="Cambria Math" panose="02040503050406030204" pitchFamily="18" charset="0"/>
                                      </a:rPr>
                                      <m:t>𝑐</m:t>
                                    </m:r>
                                    <m:r>
                                      <a:rPr lang="fr-BE" sz="1200" b="0" i="1" dirty="0" smtClean="0">
                                        <a:latin typeface="Cambria Math" panose="02040503050406030204" pitchFamily="18" charset="0"/>
                                      </a:rPr>
                                      <m:t>,</m:t>
                                    </m:r>
                                    <m:r>
                                      <a:rPr lang="fr-BE" sz="1200" b="0" i="1" dirty="0" smtClean="0">
                                        <a:latin typeface="Cambria Math" panose="02040503050406030204" pitchFamily="18" charset="0"/>
                                      </a:rPr>
                                      <m:t>𝑅𝑑</m:t>
                                    </m:r>
                                  </m:sub>
                                </m:sSub>
                                <m:r>
                                  <a:rPr lang="fr-BE" sz="1200" i="1" dirty="0" smtClean="0">
                                    <a:latin typeface="Cambria Math" panose="02040503050406030204" pitchFamily="18" charset="0"/>
                                  </a:rPr>
                                  <m:t> [</m:t>
                                </m:r>
                                <m:r>
                                  <a:rPr lang="fr-BE" sz="1200" b="0" i="1" dirty="0" smtClean="0">
                                    <a:latin typeface="Cambria Math" panose="02040503050406030204" pitchFamily="18" charset="0"/>
                                  </a:rPr>
                                  <m:t>𝑘𝑁</m:t>
                                </m:r>
                                <m:r>
                                  <a:rPr lang="fr-BE" sz="1200" i="1" dirty="0" smtClean="0">
                                    <a:latin typeface="Cambria Math" panose="02040503050406030204" pitchFamily="18" charset="0"/>
                                  </a:rPr>
                                  <m:t>]</m:t>
                                </m:r>
                              </m:oMath>
                            </m:oMathPara>
                          </a14:m>
                          <a:endParaRPr lang="nl-BE" sz="1200" dirty="0"/>
                        </a:p>
                      </a:txBody>
                      <a:tcPr/>
                    </a:tc>
                    <a:tc>
                      <a:txBody>
                        <a:bodyPr/>
                        <a:lstStyle/>
                        <a:p>
                          <a:pPr algn="ctr"/>
                          <a:r>
                            <a:rPr lang="fr-BE" sz="1200" dirty="0" smtClean="0"/>
                            <a:t>351</a:t>
                          </a:r>
                          <a:endParaRPr lang="nl-BE" sz="1200" dirty="0"/>
                        </a:p>
                      </a:txBody>
                      <a:tcPr anchor="ctr"/>
                    </a:tc>
                    <a:tc>
                      <a:txBody>
                        <a:bodyPr/>
                        <a:lstStyle/>
                        <a:p>
                          <a:pPr algn="ctr"/>
                          <a:r>
                            <a:rPr lang="fr-BE" sz="1200" dirty="0" smtClean="0"/>
                            <a:t>313</a:t>
                          </a:r>
                          <a:endParaRPr lang="nl-BE" sz="1200" dirty="0"/>
                        </a:p>
                      </a:txBody>
                      <a:tcPr anchor="ctr"/>
                    </a:tc>
                    <a:tc>
                      <a:txBody>
                        <a:bodyPr/>
                        <a:lstStyle/>
                        <a:p>
                          <a:pPr algn="ctr"/>
                          <a:r>
                            <a:rPr lang="fr-BE" sz="1200" dirty="0" smtClean="0"/>
                            <a:t>313</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200" i="1" dirty="0" smtClean="0">
                                        <a:latin typeface="Cambria Math" panose="02040503050406030204" pitchFamily="18" charset="0"/>
                                      </a:rPr>
                                    </m:ctrlPr>
                                  </m:sSubPr>
                                  <m:e>
                                    <m:r>
                                      <a:rPr lang="fr-BE" sz="1200" b="0" i="1" dirty="0" smtClean="0">
                                        <a:latin typeface="Cambria Math" panose="02040503050406030204" pitchFamily="18" charset="0"/>
                                      </a:rPr>
                                      <m:t>𝑁</m:t>
                                    </m:r>
                                  </m:e>
                                  <m:sub>
                                    <m:r>
                                      <a:rPr lang="fr-BE" sz="1200" b="0" i="1" dirty="0" smtClean="0">
                                        <a:latin typeface="Cambria Math" panose="02040503050406030204" pitchFamily="18" charset="0"/>
                                      </a:rPr>
                                      <m:t>𝑐𝑟</m:t>
                                    </m:r>
                                  </m:sub>
                                </m:sSub>
                                <m:r>
                                  <a:rPr lang="fr-BE" sz="1200" i="1" dirty="0" smtClean="0">
                                    <a:latin typeface="Cambria Math" panose="02040503050406030204" pitchFamily="18" charset="0"/>
                                  </a:rPr>
                                  <m:t> [</m:t>
                                </m:r>
                                <m:r>
                                  <a:rPr lang="fr-BE" sz="1200" b="0" i="1" dirty="0" smtClean="0">
                                    <a:latin typeface="Cambria Math" panose="02040503050406030204" pitchFamily="18" charset="0"/>
                                  </a:rPr>
                                  <m:t>𝑘𝑁</m:t>
                                </m:r>
                                <m:r>
                                  <a:rPr lang="fr-BE" sz="1200" i="1" dirty="0" smtClean="0">
                                    <a:latin typeface="Cambria Math" panose="02040503050406030204" pitchFamily="18" charset="0"/>
                                  </a:rPr>
                                  <m:t>]</m:t>
                                </m:r>
                              </m:oMath>
                            </m:oMathPara>
                          </a14:m>
                          <a:endParaRPr lang="nl-BE" sz="1200" dirty="0"/>
                        </a:p>
                      </a:txBody>
                      <a:tcPr/>
                    </a:tc>
                    <a:tc>
                      <a:txBody>
                        <a:bodyPr/>
                        <a:lstStyle/>
                        <a:p>
                          <a:pPr algn="ctr"/>
                          <a:r>
                            <a:rPr lang="fr-BE" sz="1200" dirty="0" smtClean="0"/>
                            <a:t>1062</a:t>
                          </a:r>
                          <a:endParaRPr lang="nl-BE" sz="1200" dirty="0"/>
                        </a:p>
                      </a:txBody>
                      <a:tcPr anchor="ctr"/>
                    </a:tc>
                    <a:tc>
                      <a:txBody>
                        <a:bodyPr/>
                        <a:lstStyle/>
                        <a:p>
                          <a:pPr algn="ctr"/>
                          <a:r>
                            <a:rPr lang="fr-BE" sz="1200" dirty="0" smtClean="0"/>
                            <a:t>1012</a:t>
                          </a:r>
                          <a:endParaRPr lang="nl-BE" sz="1200" dirty="0"/>
                        </a:p>
                      </a:txBody>
                      <a:tcPr anchor="ctr"/>
                    </a:tc>
                    <a:tc>
                      <a:txBody>
                        <a:bodyPr/>
                        <a:lstStyle/>
                        <a:p>
                          <a:pPr algn="ctr"/>
                          <a:r>
                            <a:rPr lang="fr-BE" sz="1200" dirty="0" smtClean="0"/>
                            <a:t>1012</a:t>
                          </a:r>
                          <a:endParaRPr lang="nl-BE" sz="1200" dirty="0"/>
                        </a:p>
                      </a:txBody>
                      <a:tcPr anchor="ctr"/>
                    </a:tc>
                  </a:tr>
                  <a:tr h="0">
                    <a:tc>
                      <a:txBody>
                        <a:bodyPr/>
                        <a:lstStyle/>
                        <a:p>
                          <a:pPr/>
                          <a14:m>
                            <m:oMathPara xmlns:m="http://schemas.openxmlformats.org/officeDocument/2006/math">
                              <m:oMathParaPr>
                                <m:jc m:val="centerGroup"/>
                              </m:oMathParaPr>
                              <m:oMath xmlns:m="http://schemas.openxmlformats.org/officeDocument/2006/math">
                                <m:acc>
                                  <m:accPr>
                                    <m:chr m:val="̅"/>
                                    <m:ctrlPr>
                                      <a:rPr lang="nl-BE" sz="1200" i="1" smtClean="0">
                                        <a:latin typeface="Cambria Math" panose="02040503050406030204" pitchFamily="18" charset="0"/>
                                      </a:rPr>
                                    </m:ctrlPr>
                                  </m:accPr>
                                  <m:e>
                                    <m:r>
                                      <a:rPr lang="nl-BE" sz="1200" i="1" smtClean="0">
                                        <a:latin typeface="Cambria Math" panose="02040503050406030204" pitchFamily="18" charset="0"/>
                                      </a:rPr>
                                      <m:t>𝜆</m:t>
                                    </m:r>
                                  </m:e>
                                </m:acc>
                                <m:r>
                                  <a:rPr lang="fr-BE" sz="1200" b="0" i="1" smtClean="0">
                                    <a:latin typeface="Cambria Math" panose="02040503050406030204" pitchFamily="18" charset="0"/>
                                  </a:rPr>
                                  <m:t> [−]</m:t>
                                </m:r>
                              </m:oMath>
                            </m:oMathPara>
                          </a14:m>
                          <a:endParaRPr lang="nl-BE" sz="1200" dirty="0"/>
                        </a:p>
                      </a:txBody>
                      <a:tcPr/>
                    </a:tc>
                    <a:tc>
                      <a:txBody>
                        <a:bodyPr/>
                        <a:lstStyle/>
                        <a:p>
                          <a:pPr algn="ctr"/>
                          <a:r>
                            <a:rPr lang="fr-BE" sz="1200" dirty="0" smtClean="0"/>
                            <a:t>0,575</a:t>
                          </a:r>
                          <a:endParaRPr lang="nl-BE" sz="1200" dirty="0"/>
                        </a:p>
                      </a:txBody>
                      <a:tcPr anchor="ctr"/>
                    </a:tc>
                    <a:tc>
                      <a:txBody>
                        <a:bodyPr/>
                        <a:lstStyle/>
                        <a:p>
                          <a:pPr algn="ctr"/>
                          <a:r>
                            <a:rPr lang="fr-BE" sz="1200" dirty="0" smtClean="0"/>
                            <a:t>0,583</a:t>
                          </a:r>
                          <a:endParaRPr lang="nl-BE" sz="1200" dirty="0"/>
                        </a:p>
                      </a:txBody>
                      <a:tcPr anchor="ctr"/>
                    </a:tc>
                    <a:tc>
                      <a:txBody>
                        <a:bodyPr/>
                        <a:lstStyle/>
                        <a:p>
                          <a:pPr algn="ctr"/>
                          <a:r>
                            <a:rPr lang="fr-BE" sz="1200" dirty="0" smtClean="0"/>
                            <a:t>0,583</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b="0" i="1" smtClean="0">
                                    <a:latin typeface="Cambria Math" panose="02040503050406030204" pitchFamily="18" charset="0"/>
                                  </a:rPr>
                                  <m:t>α</m:t>
                                </m:r>
                                <m:r>
                                  <a:rPr lang="fr-BE" sz="1200" b="0" i="1" smtClean="0">
                                    <a:latin typeface="Cambria Math" panose="02040503050406030204" pitchFamily="18" charset="0"/>
                                  </a:rPr>
                                  <m:t> [−]</m:t>
                                </m:r>
                              </m:oMath>
                            </m:oMathPara>
                          </a14:m>
                          <a:endParaRPr lang="nl-BE" sz="1200" dirty="0"/>
                        </a:p>
                      </a:txBody>
                      <a:tcPr/>
                    </a:tc>
                    <a:tc>
                      <a:txBody>
                        <a:bodyPr/>
                        <a:lstStyle/>
                        <a:p>
                          <a:pPr algn="ctr"/>
                          <a:r>
                            <a:rPr lang="fr-BE" sz="1200" dirty="0" smtClean="0"/>
                            <a:t>0,49</a:t>
                          </a:r>
                          <a:endParaRPr lang="nl-BE" sz="1200" dirty="0"/>
                        </a:p>
                      </a:txBody>
                      <a:tcPr anchor="ctr"/>
                    </a:tc>
                    <a:tc>
                      <a:txBody>
                        <a:bodyPr/>
                        <a:lstStyle/>
                        <a:p>
                          <a:pPr algn="ctr"/>
                          <a:r>
                            <a:rPr lang="fr-BE" sz="1200" dirty="0" smtClean="0"/>
                            <a:t>0,49</a:t>
                          </a:r>
                          <a:endParaRPr lang="nl-BE" sz="1200" dirty="0"/>
                        </a:p>
                      </a:txBody>
                      <a:tcPr anchor="ctr"/>
                    </a:tc>
                    <a:tc>
                      <a:txBody>
                        <a:bodyPr/>
                        <a:lstStyle/>
                        <a:p>
                          <a:pPr algn="ctr"/>
                          <a:r>
                            <a:rPr lang="fr-BE" sz="1200" dirty="0" smtClean="0"/>
                            <a:t>0,49</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200" i="1" smtClean="0">
                                        <a:latin typeface="Cambria Math" panose="02040503050406030204" pitchFamily="18" charset="0"/>
                                      </a:rPr>
                                    </m:ctrlPr>
                                  </m:sSubPr>
                                  <m:e>
                                    <m:acc>
                                      <m:accPr>
                                        <m:chr m:val="̅"/>
                                        <m:ctrlPr>
                                          <a:rPr lang="nl-BE" sz="1200" i="1" smtClean="0">
                                            <a:latin typeface="Cambria Math" panose="02040503050406030204" pitchFamily="18" charset="0"/>
                                          </a:rPr>
                                        </m:ctrlPr>
                                      </m:accPr>
                                      <m:e>
                                        <m:r>
                                          <a:rPr lang="nl-BE" sz="1200" i="1" smtClean="0">
                                            <a:latin typeface="Cambria Math" panose="02040503050406030204" pitchFamily="18" charset="0"/>
                                          </a:rPr>
                                          <m:t>𝜆</m:t>
                                        </m:r>
                                      </m:e>
                                    </m:acc>
                                  </m:e>
                                  <m:sub>
                                    <m:r>
                                      <a:rPr lang="fr-BE" sz="1200" b="0" i="1" smtClean="0">
                                        <a:latin typeface="Cambria Math" panose="02040503050406030204" pitchFamily="18" charset="0"/>
                                      </a:rPr>
                                      <m:t>0</m:t>
                                    </m:r>
                                  </m:sub>
                                </m:sSub>
                                <m:r>
                                  <a:rPr lang="fr-BE" sz="1200" b="0" i="1" smtClean="0">
                                    <a:latin typeface="Cambria Math" panose="02040503050406030204" pitchFamily="18" charset="0"/>
                                  </a:rPr>
                                  <m:t> [−]</m:t>
                                </m:r>
                              </m:oMath>
                            </m:oMathPara>
                          </a14:m>
                          <a:endParaRPr lang="nl-BE" sz="1200" dirty="0"/>
                        </a:p>
                      </a:txBody>
                      <a:tcPr/>
                    </a:tc>
                    <a:tc>
                      <a:txBody>
                        <a:bodyPr/>
                        <a:lstStyle/>
                        <a:p>
                          <a:pPr algn="ctr"/>
                          <a:r>
                            <a:rPr lang="fr-BE" sz="1200" b="1" dirty="0" smtClean="0">
                              <a:solidFill>
                                <a:schemeClr val="accent2"/>
                              </a:solidFill>
                            </a:rPr>
                            <a:t>0,2</a:t>
                          </a:r>
                          <a:endParaRPr lang="nl-BE" sz="1200" b="1" dirty="0">
                            <a:solidFill>
                              <a:schemeClr val="accent2"/>
                            </a:solidFill>
                          </a:endParaRPr>
                        </a:p>
                      </a:txBody>
                      <a:tcPr anchor="ctr"/>
                    </a:tc>
                    <a:tc>
                      <a:txBody>
                        <a:bodyPr/>
                        <a:lstStyle/>
                        <a:p>
                          <a:pPr algn="ctr"/>
                          <a:r>
                            <a:rPr lang="fr-BE" sz="1200" b="1" dirty="0" smtClean="0">
                              <a:solidFill>
                                <a:schemeClr val="accent2"/>
                              </a:solidFill>
                            </a:rPr>
                            <a:t>0,4</a:t>
                          </a:r>
                          <a:endParaRPr lang="nl-BE" sz="1200" b="1" dirty="0">
                            <a:solidFill>
                              <a:schemeClr val="accent2"/>
                            </a:solidFill>
                          </a:endParaRPr>
                        </a:p>
                      </a:txBody>
                      <a:tcPr anchor="ctr"/>
                    </a:tc>
                    <a:tc>
                      <a:txBody>
                        <a:bodyPr/>
                        <a:lstStyle/>
                        <a:p>
                          <a:pPr algn="ctr"/>
                          <a:r>
                            <a:rPr lang="fr-BE" sz="1200" b="1" dirty="0" smtClean="0">
                              <a:solidFill>
                                <a:schemeClr val="accent2"/>
                              </a:solidFill>
                            </a:rPr>
                            <a:t>0,3</a:t>
                          </a:r>
                          <a:endParaRPr lang="nl-BE" sz="1200" b="1" dirty="0">
                            <a:solidFill>
                              <a:schemeClr val="accent2"/>
                            </a:solidFill>
                          </a:endParaRPr>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b="0" i="1" smtClean="0">
                                    <a:latin typeface="Cambria Math" panose="02040503050406030204" pitchFamily="18" charset="0"/>
                                  </a:rPr>
                                  <m:t>ϕ</m:t>
                                </m:r>
                                <m:r>
                                  <a:rPr lang="fr-BE" sz="1200" b="0" i="1" smtClean="0">
                                    <a:latin typeface="Cambria Math" panose="02040503050406030204" pitchFamily="18" charset="0"/>
                                  </a:rPr>
                                  <m:t> [−]</m:t>
                                </m:r>
                              </m:oMath>
                            </m:oMathPara>
                          </a14:m>
                          <a:endParaRPr lang="nl-BE" sz="1200" dirty="0"/>
                        </a:p>
                      </a:txBody>
                      <a:tcPr/>
                    </a:tc>
                    <a:tc>
                      <a:txBody>
                        <a:bodyPr/>
                        <a:lstStyle/>
                        <a:p>
                          <a:pPr algn="ctr"/>
                          <a:r>
                            <a:rPr lang="fr-BE" sz="1200" dirty="0" smtClean="0"/>
                            <a:t>0,757</a:t>
                          </a:r>
                          <a:endParaRPr lang="nl-BE" sz="1200" dirty="0"/>
                        </a:p>
                      </a:txBody>
                      <a:tcPr anchor="ctr"/>
                    </a:tc>
                    <a:tc>
                      <a:txBody>
                        <a:bodyPr/>
                        <a:lstStyle/>
                        <a:p>
                          <a:pPr algn="ctr"/>
                          <a:r>
                            <a:rPr lang="fr-BE" sz="1200" dirty="0" smtClean="0"/>
                            <a:t>0,715</a:t>
                          </a:r>
                          <a:endParaRPr lang="nl-BE" sz="1200" dirty="0"/>
                        </a:p>
                      </a:txBody>
                      <a:tcPr anchor="ctr"/>
                    </a:tc>
                    <a:tc>
                      <a:txBody>
                        <a:bodyPr/>
                        <a:lstStyle/>
                        <a:p>
                          <a:pPr algn="ctr"/>
                          <a:r>
                            <a:rPr lang="fr-BE" sz="1200" dirty="0" smtClean="0"/>
                            <a:t>0,739</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b="0" i="1" smtClean="0">
                                    <a:latin typeface="Cambria Math" panose="02040503050406030204" pitchFamily="18" charset="0"/>
                                  </a:rPr>
                                  <m:t>χ</m:t>
                                </m:r>
                                <m:r>
                                  <a:rPr lang="fr-BE" sz="1200" b="0" i="1" smtClean="0">
                                    <a:latin typeface="Cambria Math" panose="02040503050406030204" pitchFamily="18" charset="0"/>
                                  </a:rPr>
                                  <m:t> [−]</m:t>
                                </m:r>
                              </m:oMath>
                            </m:oMathPara>
                          </a14:m>
                          <a:endParaRPr lang="nl-BE" sz="1200" dirty="0"/>
                        </a:p>
                      </a:txBody>
                      <a:tcPr/>
                    </a:tc>
                    <a:tc>
                      <a:txBody>
                        <a:bodyPr/>
                        <a:lstStyle/>
                        <a:p>
                          <a:pPr algn="ctr"/>
                          <a:r>
                            <a:rPr lang="fr-BE" sz="1200" dirty="0" smtClean="0"/>
                            <a:t>0,8</a:t>
                          </a:r>
                          <a:endParaRPr lang="nl-BE" sz="1200" dirty="0"/>
                        </a:p>
                      </a:txBody>
                      <a:tcPr anchor="ctr"/>
                    </a:tc>
                    <a:tc>
                      <a:txBody>
                        <a:bodyPr/>
                        <a:lstStyle/>
                        <a:p>
                          <a:pPr algn="ctr"/>
                          <a:r>
                            <a:rPr lang="fr-BE" sz="1200" dirty="0" smtClean="0"/>
                            <a:t>0,89</a:t>
                          </a:r>
                          <a:endParaRPr lang="nl-BE" sz="1200" dirty="0"/>
                        </a:p>
                      </a:txBody>
                      <a:tcPr anchor="ctr"/>
                    </a:tc>
                    <a:tc>
                      <a:txBody>
                        <a:bodyPr/>
                        <a:lstStyle/>
                        <a:p>
                          <a:pPr algn="ctr"/>
                          <a:r>
                            <a:rPr lang="fr-BE" sz="1200" dirty="0" smtClean="0"/>
                            <a:t>0,84</a:t>
                          </a:r>
                          <a:endParaRPr lang="nl-BE" sz="12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200" i="1" dirty="0" smtClean="0">
                                        <a:latin typeface="Cambria Math" panose="02040503050406030204" pitchFamily="18" charset="0"/>
                                      </a:rPr>
                                    </m:ctrlPr>
                                  </m:sSubPr>
                                  <m:e>
                                    <m:r>
                                      <a:rPr lang="fr-BE" sz="1200" b="0" i="1" dirty="0" smtClean="0">
                                        <a:latin typeface="Cambria Math" panose="02040503050406030204" pitchFamily="18" charset="0"/>
                                      </a:rPr>
                                      <m:t>𝑁</m:t>
                                    </m:r>
                                  </m:e>
                                  <m:sub>
                                    <m:r>
                                      <a:rPr lang="fr-BE" sz="1200" b="0" i="1" dirty="0" smtClean="0">
                                        <a:latin typeface="Cambria Math" panose="02040503050406030204" pitchFamily="18" charset="0"/>
                                      </a:rPr>
                                      <m:t>𝑏</m:t>
                                    </m:r>
                                    <m:r>
                                      <a:rPr lang="fr-BE" sz="1200" b="0" i="1" dirty="0" smtClean="0">
                                        <a:latin typeface="Cambria Math" panose="02040503050406030204" pitchFamily="18" charset="0"/>
                                      </a:rPr>
                                      <m:t>,</m:t>
                                    </m:r>
                                    <m:r>
                                      <a:rPr lang="fr-BE" sz="1200" b="0" i="1" dirty="0" smtClean="0">
                                        <a:latin typeface="Cambria Math" panose="02040503050406030204" pitchFamily="18" charset="0"/>
                                      </a:rPr>
                                      <m:t>𝑅𝑑</m:t>
                                    </m:r>
                                  </m:sub>
                                </m:sSub>
                                <m:r>
                                  <a:rPr lang="fr-BE" sz="1200" i="1" dirty="0" smtClean="0">
                                    <a:latin typeface="Cambria Math" panose="02040503050406030204" pitchFamily="18" charset="0"/>
                                  </a:rPr>
                                  <m:t> [</m:t>
                                </m:r>
                                <m:r>
                                  <a:rPr lang="fr-BE" sz="1200" b="0" i="1" dirty="0" smtClean="0">
                                    <a:latin typeface="Cambria Math" panose="02040503050406030204" pitchFamily="18" charset="0"/>
                                  </a:rPr>
                                  <m:t>𝑘𝑁</m:t>
                                </m:r>
                                <m:r>
                                  <a:rPr lang="fr-BE" sz="1200" i="1" dirty="0" smtClean="0">
                                    <a:latin typeface="Cambria Math" panose="02040503050406030204" pitchFamily="18" charset="0"/>
                                  </a:rPr>
                                  <m:t>]</m:t>
                                </m:r>
                              </m:oMath>
                            </m:oMathPara>
                          </a14:m>
                          <a:endParaRPr lang="nl-BE" sz="1200" dirty="0"/>
                        </a:p>
                      </a:txBody>
                      <a:tcPr/>
                    </a:tc>
                    <a:tc>
                      <a:txBody>
                        <a:bodyPr/>
                        <a:lstStyle/>
                        <a:p>
                          <a:pPr algn="ctr"/>
                          <a:r>
                            <a:rPr lang="fr-BE" sz="1200" dirty="0" smtClean="0"/>
                            <a:t>281</a:t>
                          </a:r>
                          <a:endParaRPr lang="nl-BE" sz="1200" dirty="0"/>
                        </a:p>
                      </a:txBody>
                      <a:tcPr anchor="ctr"/>
                    </a:tc>
                    <a:tc>
                      <a:txBody>
                        <a:bodyPr/>
                        <a:lstStyle/>
                        <a:p>
                          <a:pPr algn="ctr"/>
                          <a:r>
                            <a:rPr lang="fr-BE" sz="1200" dirty="0" smtClean="0"/>
                            <a:t>278</a:t>
                          </a:r>
                          <a:endParaRPr lang="nl-BE" sz="1200" dirty="0"/>
                        </a:p>
                      </a:txBody>
                      <a:tcPr anchor="ctr"/>
                    </a:tc>
                    <a:tc>
                      <a:txBody>
                        <a:bodyPr/>
                        <a:lstStyle/>
                        <a:p>
                          <a:pPr algn="ctr"/>
                          <a:r>
                            <a:rPr lang="fr-BE" sz="1200" dirty="0" smtClean="0"/>
                            <a:t>262</a:t>
                          </a:r>
                          <a:endParaRPr lang="nl-BE" sz="1200" dirty="0"/>
                        </a:p>
                      </a:txBody>
                      <a:tcPr anchor="ctr"/>
                    </a:tc>
                  </a:tr>
                </a:tbl>
              </a:graphicData>
            </a:graphic>
          </p:graphicFrame>
        </mc:Choice>
        <mc:Fallback xmlns="">
          <p:graphicFrame>
            <p:nvGraphicFramePr>
              <p:cNvPr id="12" name="Tijdelijke aanduiding voor inhoud 11"/>
              <p:cNvGraphicFramePr>
                <a:graphicFrameLocks noGrp="1"/>
              </p:cNvGraphicFramePr>
              <p:nvPr>
                <p:ph idx="1"/>
                <p:extLst>
                  <p:ext uri="{D42A27DB-BD31-4B8C-83A1-F6EECF244321}">
                    <p14:modId xmlns:p14="http://schemas.microsoft.com/office/powerpoint/2010/main" val="327547599"/>
                  </p:ext>
                </p:extLst>
              </p:nvPr>
            </p:nvGraphicFramePr>
            <p:xfrm>
              <a:off x="525463" y="1101417"/>
              <a:ext cx="8093076" cy="4979544"/>
            </p:xfrm>
            <a:graphic>
              <a:graphicData uri="http://schemas.openxmlformats.org/drawingml/2006/table">
                <a:tbl>
                  <a:tblPr firstRow="1" bandRow="1">
                    <a:tableStyleId>{F5AB1C69-6EDB-4FF4-983F-18BD219EF322}</a:tableStyleId>
                  </a:tblPr>
                  <a:tblGrid>
                    <a:gridCol w="2023269"/>
                    <a:gridCol w="2023269"/>
                    <a:gridCol w="2023269"/>
                    <a:gridCol w="2023269"/>
                  </a:tblGrid>
                  <a:tr h="274320">
                    <a:tc>
                      <a:txBody>
                        <a:bodyPr/>
                        <a:lstStyle/>
                        <a:p>
                          <a:endParaRPr lang="nl-BE" sz="1200" dirty="0"/>
                        </a:p>
                      </a:txBody>
                      <a:tcPr/>
                    </a:tc>
                    <a:tc>
                      <a:txBody>
                        <a:bodyPr/>
                        <a:lstStyle/>
                        <a:p>
                          <a:pPr algn="ctr"/>
                          <a:r>
                            <a:rPr lang="nl-BE" sz="1200" dirty="0" smtClean="0"/>
                            <a:t>EC 3-1-1: S235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EC 3-1-4: </a:t>
                          </a:r>
                          <a:r>
                            <a:rPr lang="nl-BE" sz="1200" dirty="0" err="1" smtClean="0"/>
                            <a:t>Austenitic</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dirty="0" smtClean="0"/>
                            <a:t>DM: </a:t>
                          </a:r>
                          <a:r>
                            <a:rPr lang="nl-BE" sz="1200" dirty="0" err="1" smtClean="0"/>
                            <a:t>Austenitic</a:t>
                          </a:r>
                          <a:endParaRPr lang="nl-BE" sz="1200" dirty="0" smtClean="0"/>
                        </a:p>
                      </a:txBody>
                      <a:tcPr anchor="ctr"/>
                    </a:tc>
                  </a:tr>
                  <a:tr h="274320">
                    <a:tc>
                      <a:txBody>
                        <a:bodyPr/>
                        <a:lstStyle/>
                        <a:p>
                          <a:endParaRPr lang="fr-FR"/>
                        </a:p>
                      </a:txBody>
                      <a:tcPr>
                        <a:blipFill rotWithShape="0">
                          <a:blip r:embed="rId2"/>
                          <a:stretch>
                            <a:fillRect l="-301" t="-102222" r="-301205" b="-1717778"/>
                          </a:stretch>
                        </a:blipFill>
                      </a:tcPr>
                    </a:tc>
                    <a:tc>
                      <a:txBody>
                        <a:bodyPr/>
                        <a:lstStyle/>
                        <a:p>
                          <a:pPr algn="ctr"/>
                          <a:r>
                            <a:rPr lang="fr-BE" sz="1200" dirty="0" smtClean="0"/>
                            <a:t>1495</a:t>
                          </a:r>
                          <a:endParaRPr lang="nl-BE" sz="1200" dirty="0"/>
                        </a:p>
                      </a:txBody>
                      <a:tcPr anchor="ctr"/>
                    </a:tc>
                    <a:tc>
                      <a:txBody>
                        <a:bodyPr/>
                        <a:lstStyle/>
                        <a:p>
                          <a:pPr algn="ctr"/>
                          <a:r>
                            <a:rPr lang="fr-BE" sz="1200" dirty="0" smtClean="0"/>
                            <a:t>1495</a:t>
                          </a:r>
                          <a:endParaRPr lang="nl-BE" sz="1200" dirty="0"/>
                        </a:p>
                      </a:txBody>
                      <a:tcPr anchor="ctr"/>
                    </a:tc>
                    <a:tc>
                      <a:txBody>
                        <a:bodyPr/>
                        <a:lstStyle/>
                        <a:p>
                          <a:pPr algn="ctr"/>
                          <a:r>
                            <a:rPr lang="fr-BE" sz="1200" dirty="0" smtClean="0"/>
                            <a:t>1495</a:t>
                          </a:r>
                          <a:endParaRPr lang="nl-BE" sz="1200" dirty="0"/>
                        </a:p>
                      </a:txBody>
                      <a:tcPr anchor="ctr"/>
                    </a:tc>
                  </a:tr>
                  <a:tr h="274320">
                    <a:tc>
                      <a:txBody>
                        <a:bodyPr/>
                        <a:lstStyle/>
                        <a:p>
                          <a:endParaRPr lang="fr-FR"/>
                        </a:p>
                      </a:txBody>
                      <a:tcPr>
                        <a:blipFill rotWithShape="0">
                          <a:blip r:embed="rId2"/>
                          <a:stretch>
                            <a:fillRect l="-301" t="-202222" r="-301205" b="-1617778"/>
                          </a:stretch>
                        </a:blipFill>
                      </a:tcPr>
                    </a:tc>
                    <a:tc>
                      <a:txBody>
                        <a:bodyPr/>
                        <a:lstStyle/>
                        <a:p>
                          <a:pPr algn="ctr"/>
                          <a:r>
                            <a:rPr lang="fr-BE" sz="1200" dirty="0" smtClean="0"/>
                            <a:t>2260000</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2260000</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2260000</a:t>
                          </a:r>
                          <a:endParaRPr lang="nl-BE" sz="1200" dirty="0" smtClean="0"/>
                        </a:p>
                      </a:txBody>
                      <a:tcPr anchor="ctr"/>
                    </a:tc>
                  </a:tr>
                  <a:tr h="274320">
                    <a:tc>
                      <a:txBody>
                        <a:bodyPr/>
                        <a:lstStyle/>
                        <a:p>
                          <a:endParaRPr lang="fr-FR"/>
                        </a:p>
                      </a:txBody>
                      <a:tcPr>
                        <a:blipFill rotWithShape="0">
                          <a:blip r:embed="rId2"/>
                          <a:stretch>
                            <a:fillRect l="-301" t="-302222" r="-301205" b="-1517778"/>
                          </a:stretch>
                        </a:blipFill>
                      </a:tcPr>
                    </a:tc>
                    <a:tc>
                      <a:txBody>
                        <a:bodyPr/>
                        <a:lstStyle/>
                        <a:p>
                          <a:pPr algn="ctr"/>
                          <a:r>
                            <a:rPr lang="fr-BE" sz="1200" dirty="0" smtClean="0"/>
                            <a:t>210000</a:t>
                          </a:r>
                          <a:endParaRPr lang="nl-BE" sz="1200" dirty="0"/>
                        </a:p>
                      </a:txBody>
                      <a:tcPr anchor="ctr"/>
                    </a:tc>
                    <a:tc>
                      <a:txBody>
                        <a:bodyPr/>
                        <a:lstStyle/>
                        <a:p>
                          <a:pPr algn="ctr"/>
                          <a:r>
                            <a:rPr lang="fr-BE" sz="1200" dirty="0" smtClean="0"/>
                            <a:t>200000</a:t>
                          </a:r>
                          <a:endParaRPr lang="nl-BE" sz="1200" dirty="0"/>
                        </a:p>
                      </a:txBody>
                      <a:tcPr anchor="ctr"/>
                    </a:tc>
                    <a:tc>
                      <a:txBody>
                        <a:bodyPr/>
                        <a:lstStyle/>
                        <a:p>
                          <a:pPr algn="ctr"/>
                          <a:r>
                            <a:rPr lang="fr-BE" sz="1200" dirty="0" smtClean="0"/>
                            <a:t>200000</a:t>
                          </a:r>
                          <a:endParaRPr lang="nl-BE" sz="1200" dirty="0"/>
                        </a:p>
                      </a:txBody>
                      <a:tcPr anchor="ctr"/>
                    </a:tc>
                  </a:tr>
                  <a:tr h="291084">
                    <a:tc>
                      <a:txBody>
                        <a:bodyPr/>
                        <a:lstStyle/>
                        <a:p>
                          <a:endParaRPr lang="fr-FR"/>
                        </a:p>
                      </a:txBody>
                      <a:tcPr>
                        <a:blipFill rotWithShape="0">
                          <a:blip r:embed="rId2"/>
                          <a:stretch>
                            <a:fillRect l="-301" t="-377083" r="-301205" b="-1322917"/>
                          </a:stretch>
                        </a:blipFill>
                      </a:tcPr>
                    </a:tc>
                    <a:tc>
                      <a:txBody>
                        <a:bodyPr/>
                        <a:lstStyle/>
                        <a:p>
                          <a:pPr algn="ctr"/>
                          <a:r>
                            <a:rPr lang="fr-BE" sz="1200" b="1" dirty="0" smtClean="0">
                              <a:solidFill>
                                <a:schemeClr val="accent2"/>
                              </a:solidFill>
                            </a:rPr>
                            <a:t>235</a:t>
                          </a:r>
                          <a:endParaRPr lang="nl-BE" sz="1200" b="1" dirty="0">
                            <a:solidFill>
                              <a:schemeClr val="accent2"/>
                            </a:solidFill>
                          </a:endParaRPr>
                        </a:p>
                      </a:txBody>
                      <a:tcPr anchor="ctr"/>
                    </a:tc>
                    <a:tc>
                      <a:txBody>
                        <a:bodyPr/>
                        <a:lstStyle/>
                        <a:p>
                          <a:pPr algn="ctr"/>
                          <a:r>
                            <a:rPr lang="fr-BE" sz="1200" b="1" dirty="0" smtClean="0">
                              <a:solidFill>
                                <a:schemeClr val="accent2"/>
                              </a:solidFill>
                            </a:rPr>
                            <a:t>230</a:t>
                          </a:r>
                          <a:endParaRPr lang="nl-BE" sz="1200" b="1" dirty="0">
                            <a:solidFill>
                              <a:schemeClr val="accent2"/>
                            </a:solidFill>
                          </a:endParaRPr>
                        </a:p>
                      </a:txBody>
                      <a:tcPr anchor="ctr"/>
                    </a:tc>
                    <a:tc>
                      <a:txBody>
                        <a:bodyPr/>
                        <a:lstStyle/>
                        <a:p>
                          <a:pPr algn="ctr"/>
                          <a:r>
                            <a:rPr lang="fr-BE" sz="1200" b="1" dirty="0" smtClean="0">
                              <a:solidFill>
                                <a:schemeClr val="accent2"/>
                              </a:solidFill>
                            </a:rPr>
                            <a:t>230</a:t>
                          </a:r>
                          <a:endParaRPr lang="nl-BE" sz="1200" b="1" dirty="0">
                            <a:solidFill>
                              <a:schemeClr val="accent2"/>
                            </a:solidFill>
                          </a:endParaRPr>
                        </a:p>
                      </a:txBody>
                      <a:tcPr anchor="ctr"/>
                    </a:tc>
                  </a:tr>
                  <a:tr h="274320">
                    <a:tc>
                      <a:txBody>
                        <a:bodyPr/>
                        <a:lstStyle/>
                        <a:p>
                          <a:endParaRPr lang="fr-FR"/>
                        </a:p>
                      </a:txBody>
                      <a:tcPr>
                        <a:blipFill rotWithShape="0">
                          <a:blip r:embed="rId2"/>
                          <a:stretch>
                            <a:fillRect l="-301" t="-508889" r="-301205" b="-1311111"/>
                          </a:stretch>
                        </a:blipFill>
                      </a:tcPr>
                    </a:tc>
                    <a:tc>
                      <a:txBody>
                        <a:bodyPr/>
                        <a:lstStyle/>
                        <a:p>
                          <a:pPr algn="ctr"/>
                          <a:r>
                            <a:rPr lang="fr-BE" sz="1200" b="1" dirty="0" smtClean="0">
                              <a:solidFill>
                                <a:schemeClr val="accent2"/>
                              </a:solidFill>
                            </a:rPr>
                            <a:t>1,0</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r>
                  <a:tr h="274320">
                    <a:tc>
                      <a:txBody>
                        <a:bodyPr/>
                        <a:lstStyle/>
                        <a:p>
                          <a:endParaRPr lang="fr-FR"/>
                        </a:p>
                      </a:txBody>
                      <a:tcPr>
                        <a:blipFill rotWithShape="0">
                          <a:blip r:embed="rId2"/>
                          <a:stretch>
                            <a:fillRect l="-301" t="-608889" r="-301205" b="-1211111"/>
                          </a:stretch>
                        </a:blipFill>
                      </a:tcPr>
                    </a:tc>
                    <a:tc>
                      <a:txBody>
                        <a:bodyPr/>
                        <a:lstStyle/>
                        <a:p>
                          <a:pPr algn="ctr"/>
                          <a:r>
                            <a:rPr lang="fr-BE" sz="1200" b="1" dirty="0" smtClean="0">
                              <a:solidFill>
                                <a:schemeClr val="accent2"/>
                              </a:solidFill>
                            </a:rPr>
                            <a:t>1,0</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c>
                      <a:txBody>
                        <a:bodyPr/>
                        <a:lstStyle/>
                        <a:p>
                          <a:pPr algn="ctr"/>
                          <a:r>
                            <a:rPr lang="fr-BE" sz="1200" b="1" dirty="0" smtClean="0">
                              <a:solidFill>
                                <a:schemeClr val="accent2"/>
                              </a:solidFill>
                            </a:rPr>
                            <a:t>1,1</a:t>
                          </a:r>
                          <a:endParaRPr lang="nl-BE" sz="1200" b="1" dirty="0">
                            <a:solidFill>
                              <a:schemeClr val="accent2"/>
                            </a:solidFill>
                          </a:endParaRPr>
                        </a:p>
                      </a:txBody>
                      <a:tcPr anchor="ctr"/>
                    </a:tc>
                  </a:tr>
                  <a:tr h="274320">
                    <a:tc>
                      <a:txBody>
                        <a:bodyPr/>
                        <a:lstStyle/>
                        <a:p>
                          <a:endParaRPr lang="fr-FR"/>
                        </a:p>
                      </a:txBody>
                      <a:tcPr>
                        <a:blipFill rotWithShape="0">
                          <a:blip r:embed="rId2"/>
                          <a:stretch>
                            <a:fillRect l="-301" t="-708889" r="-301205" b="-1111111"/>
                          </a:stretch>
                        </a:blipFill>
                      </a:tcPr>
                    </a:tc>
                    <a:tc>
                      <a:txBody>
                        <a:bodyPr/>
                        <a:lstStyle/>
                        <a:p>
                          <a:pPr algn="ctr"/>
                          <a:r>
                            <a:rPr lang="fr-BE" sz="1200" b="1" dirty="0" smtClean="0">
                              <a:solidFill>
                                <a:schemeClr val="accent2"/>
                              </a:solidFill>
                            </a:rPr>
                            <a:t>1</a:t>
                          </a:r>
                          <a:endParaRPr lang="nl-BE" sz="1200" b="1" dirty="0">
                            <a:solidFill>
                              <a:schemeClr val="accent2"/>
                            </a:solidFill>
                          </a:endParaRPr>
                        </a:p>
                      </a:txBody>
                      <a:tcPr anchor="ctr"/>
                    </a:tc>
                    <a:tc>
                      <a:txBody>
                        <a:bodyPr/>
                        <a:lstStyle/>
                        <a:p>
                          <a:pPr algn="ctr"/>
                          <a:r>
                            <a:rPr lang="fr-BE" sz="1200" b="1" dirty="0" smtClean="0">
                              <a:solidFill>
                                <a:schemeClr val="accent2"/>
                              </a:solidFill>
                            </a:rPr>
                            <a:t>0,99</a:t>
                          </a:r>
                          <a:endParaRPr lang="nl-BE" sz="1200" b="1" dirty="0">
                            <a:solidFill>
                              <a:schemeClr val="accent2"/>
                            </a:solidFill>
                          </a:endParaRPr>
                        </a:p>
                      </a:txBody>
                      <a:tcPr anchor="ctr"/>
                    </a:tc>
                    <a:tc>
                      <a:txBody>
                        <a:bodyPr/>
                        <a:lstStyle/>
                        <a:p>
                          <a:pPr algn="ctr"/>
                          <a:r>
                            <a:rPr lang="fr-BE" sz="1200" b="1" dirty="0" smtClean="0">
                              <a:solidFill>
                                <a:schemeClr val="accent2"/>
                              </a:solidFill>
                            </a:rPr>
                            <a:t>0,99</a:t>
                          </a:r>
                          <a:endParaRPr lang="nl-BE" sz="1200" b="1" dirty="0">
                            <a:solidFill>
                              <a:schemeClr val="accent2"/>
                            </a:solidFill>
                          </a:endParaRPr>
                        </a:p>
                      </a:txBody>
                      <a:tcPr anchor="ctr"/>
                    </a:tc>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Class</a:t>
                          </a:r>
                          <a:endParaRPr lang="nl-BE" sz="1200" dirty="0" smtClean="0"/>
                        </a:p>
                      </a:txBody>
                      <a:tcPr/>
                    </a:tc>
                    <a:tc>
                      <a:txBody>
                        <a:bodyPr/>
                        <a:lstStyle/>
                        <a:p>
                          <a:pPr algn="ctr"/>
                          <a:r>
                            <a:rPr lang="fr-BE" sz="1200" dirty="0" smtClean="0"/>
                            <a:t>Class</a:t>
                          </a:r>
                          <a:r>
                            <a:rPr lang="fr-BE" sz="1200" baseline="0" dirty="0" smtClean="0"/>
                            <a:t> 1</a:t>
                          </a:r>
                          <a:endParaRPr lang="nl-BE" sz="1200" dirty="0"/>
                        </a:p>
                      </a:txBody>
                      <a:tcPr anchor="ctr"/>
                    </a:tc>
                    <a:tc>
                      <a:txBody>
                        <a:bodyPr/>
                        <a:lstStyle/>
                        <a:p>
                          <a:pPr algn="ctr"/>
                          <a:r>
                            <a:rPr lang="fr-BE" sz="1200" dirty="0" smtClean="0"/>
                            <a:t>Class 1 </a:t>
                          </a:r>
                          <a:endParaRPr lang="nl-BE" sz="1200" dirty="0"/>
                        </a:p>
                      </a:txBody>
                      <a:tcPr anchor="ctr"/>
                    </a:tc>
                    <a:tc>
                      <a:txBody>
                        <a:bodyPr/>
                        <a:lstStyle/>
                        <a:p>
                          <a:pPr algn="ctr"/>
                          <a:r>
                            <a:rPr lang="fr-BE" sz="1200" dirty="0" smtClean="0"/>
                            <a:t>Class 1</a:t>
                          </a:r>
                          <a:endParaRPr lang="nl-BE" sz="1200" dirty="0"/>
                        </a:p>
                      </a:txBody>
                      <a:tcPr anchor="ctr"/>
                    </a:tc>
                  </a:tr>
                  <a:tr h="274320">
                    <a:tc>
                      <a:txBody>
                        <a:bodyPr/>
                        <a:lstStyle/>
                        <a:p>
                          <a:endParaRPr lang="fr-FR"/>
                        </a:p>
                      </a:txBody>
                      <a:tcPr>
                        <a:blipFill rotWithShape="0">
                          <a:blip r:embed="rId2"/>
                          <a:stretch>
                            <a:fillRect l="-301" t="-908889" r="-301205" b="-911111"/>
                          </a:stretch>
                        </a:blipFill>
                      </a:tcPr>
                    </a:tc>
                    <a:tc>
                      <a:txBody>
                        <a:bodyPr/>
                        <a:lstStyle/>
                        <a:p>
                          <a:pPr algn="ctr"/>
                          <a:r>
                            <a:rPr lang="fr-BE" sz="1200" dirty="0" smtClean="0"/>
                            <a:t>2100</a:t>
                          </a:r>
                          <a:endParaRPr lang="nl-BE"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2100</a:t>
                          </a:r>
                          <a:endParaRPr lang="nl-BE" sz="12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2100</a:t>
                          </a:r>
                          <a:endParaRPr lang="nl-BE" sz="1200" dirty="0" smtClean="0"/>
                        </a:p>
                      </a:txBody>
                      <a:tcPr anchor="ctr"/>
                    </a:tc>
                  </a:tr>
                  <a:tr h="282448">
                    <a:tc>
                      <a:txBody>
                        <a:bodyPr/>
                        <a:lstStyle/>
                        <a:p>
                          <a:endParaRPr lang="fr-FR"/>
                        </a:p>
                      </a:txBody>
                      <a:tcPr>
                        <a:blipFill rotWithShape="0">
                          <a:blip r:embed="rId2"/>
                          <a:stretch>
                            <a:fillRect l="-301" t="-965957" r="-301205" b="-772340"/>
                          </a:stretch>
                        </a:blipFill>
                      </a:tcPr>
                    </a:tc>
                    <a:tc>
                      <a:txBody>
                        <a:bodyPr/>
                        <a:lstStyle/>
                        <a:p>
                          <a:pPr algn="ctr"/>
                          <a:r>
                            <a:rPr lang="fr-BE" sz="1200" dirty="0" smtClean="0"/>
                            <a:t>351</a:t>
                          </a:r>
                          <a:endParaRPr lang="nl-BE" sz="1200" dirty="0"/>
                        </a:p>
                      </a:txBody>
                      <a:tcPr anchor="ctr"/>
                    </a:tc>
                    <a:tc>
                      <a:txBody>
                        <a:bodyPr/>
                        <a:lstStyle/>
                        <a:p>
                          <a:pPr algn="ctr"/>
                          <a:r>
                            <a:rPr lang="fr-BE" sz="1200" dirty="0" smtClean="0"/>
                            <a:t>313</a:t>
                          </a:r>
                          <a:endParaRPr lang="nl-BE" sz="1200" dirty="0"/>
                        </a:p>
                      </a:txBody>
                      <a:tcPr anchor="ctr"/>
                    </a:tc>
                    <a:tc>
                      <a:txBody>
                        <a:bodyPr/>
                        <a:lstStyle/>
                        <a:p>
                          <a:pPr algn="ctr"/>
                          <a:r>
                            <a:rPr lang="fr-BE" sz="1200" dirty="0" smtClean="0"/>
                            <a:t>313</a:t>
                          </a:r>
                          <a:endParaRPr lang="nl-BE" sz="1200" dirty="0"/>
                        </a:p>
                      </a:txBody>
                      <a:tcPr anchor="ctr"/>
                    </a:tc>
                  </a:tr>
                  <a:tr h="274320">
                    <a:tc>
                      <a:txBody>
                        <a:bodyPr/>
                        <a:lstStyle/>
                        <a:p>
                          <a:endParaRPr lang="fr-FR"/>
                        </a:p>
                      </a:txBody>
                      <a:tcPr>
                        <a:blipFill rotWithShape="0">
                          <a:blip r:embed="rId2"/>
                          <a:stretch>
                            <a:fillRect l="-301" t="-1113333" r="-301205" b="-706667"/>
                          </a:stretch>
                        </a:blipFill>
                      </a:tcPr>
                    </a:tc>
                    <a:tc>
                      <a:txBody>
                        <a:bodyPr/>
                        <a:lstStyle/>
                        <a:p>
                          <a:pPr algn="ctr"/>
                          <a:r>
                            <a:rPr lang="fr-BE" sz="1200" dirty="0" smtClean="0"/>
                            <a:t>1062</a:t>
                          </a:r>
                          <a:endParaRPr lang="nl-BE" sz="1200" dirty="0"/>
                        </a:p>
                      </a:txBody>
                      <a:tcPr anchor="ctr"/>
                    </a:tc>
                    <a:tc>
                      <a:txBody>
                        <a:bodyPr/>
                        <a:lstStyle/>
                        <a:p>
                          <a:pPr algn="ctr"/>
                          <a:r>
                            <a:rPr lang="fr-BE" sz="1200" dirty="0" smtClean="0"/>
                            <a:t>1012</a:t>
                          </a:r>
                          <a:endParaRPr lang="nl-BE" sz="1200" dirty="0"/>
                        </a:p>
                      </a:txBody>
                      <a:tcPr anchor="ctr"/>
                    </a:tc>
                    <a:tc>
                      <a:txBody>
                        <a:bodyPr/>
                        <a:lstStyle/>
                        <a:p>
                          <a:pPr algn="ctr"/>
                          <a:r>
                            <a:rPr lang="fr-BE" sz="1200" dirty="0" smtClean="0"/>
                            <a:t>1012</a:t>
                          </a:r>
                          <a:endParaRPr lang="nl-BE" sz="1200" dirty="0"/>
                        </a:p>
                      </a:txBody>
                      <a:tcPr anchor="ctr"/>
                    </a:tc>
                  </a:tr>
                  <a:tr h="278702">
                    <a:tc>
                      <a:txBody>
                        <a:bodyPr/>
                        <a:lstStyle/>
                        <a:p>
                          <a:endParaRPr lang="fr-FR"/>
                        </a:p>
                      </a:txBody>
                      <a:tcPr>
                        <a:blipFill rotWithShape="0">
                          <a:blip r:embed="rId2"/>
                          <a:stretch>
                            <a:fillRect l="-301" t="-1186957" r="-301205" b="-591304"/>
                          </a:stretch>
                        </a:blipFill>
                      </a:tcPr>
                    </a:tc>
                    <a:tc>
                      <a:txBody>
                        <a:bodyPr/>
                        <a:lstStyle/>
                        <a:p>
                          <a:pPr algn="ctr"/>
                          <a:r>
                            <a:rPr lang="fr-BE" sz="1200" dirty="0" smtClean="0"/>
                            <a:t>0,575</a:t>
                          </a:r>
                          <a:endParaRPr lang="nl-BE" sz="1200" dirty="0"/>
                        </a:p>
                      </a:txBody>
                      <a:tcPr anchor="ctr"/>
                    </a:tc>
                    <a:tc>
                      <a:txBody>
                        <a:bodyPr/>
                        <a:lstStyle/>
                        <a:p>
                          <a:pPr algn="ctr"/>
                          <a:r>
                            <a:rPr lang="fr-BE" sz="1200" dirty="0" smtClean="0"/>
                            <a:t>0,583</a:t>
                          </a:r>
                          <a:endParaRPr lang="nl-BE" sz="1200" dirty="0"/>
                        </a:p>
                      </a:txBody>
                      <a:tcPr anchor="ctr"/>
                    </a:tc>
                    <a:tc>
                      <a:txBody>
                        <a:bodyPr/>
                        <a:lstStyle/>
                        <a:p>
                          <a:pPr algn="ctr"/>
                          <a:r>
                            <a:rPr lang="fr-BE" sz="1200" dirty="0" smtClean="0"/>
                            <a:t>0,583</a:t>
                          </a:r>
                          <a:endParaRPr lang="nl-BE" sz="1200" dirty="0"/>
                        </a:p>
                      </a:txBody>
                      <a:tcPr anchor="ctr"/>
                    </a:tc>
                  </a:tr>
                  <a:tr h="274320">
                    <a:tc>
                      <a:txBody>
                        <a:bodyPr/>
                        <a:lstStyle/>
                        <a:p>
                          <a:endParaRPr lang="fr-FR"/>
                        </a:p>
                      </a:txBody>
                      <a:tcPr>
                        <a:blipFill rotWithShape="0">
                          <a:blip r:embed="rId2"/>
                          <a:stretch>
                            <a:fillRect l="-301" t="-1315556" r="-301205" b="-504444"/>
                          </a:stretch>
                        </a:blipFill>
                      </a:tcPr>
                    </a:tc>
                    <a:tc>
                      <a:txBody>
                        <a:bodyPr/>
                        <a:lstStyle/>
                        <a:p>
                          <a:pPr algn="ctr"/>
                          <a:r>
                            <a:rPr lang="fr-BE" sz="1200" dirty="0" smtClean="0"/>
                            <a:t>0,49</a:t>
                          </a:r>
                          <a:endParaRPr lang="nl-BE" sz="1200" dirty="0"/>
                        </a:p>
                      </a:txBody>
                      <a:tcPr anchor="ctr"/>
                    </a:tc>
                    <a:tc>
                      <a:txBody>
                        <a:bodyPr/>
                        <a:lstStyle/>
                        <a:p>
                          <a:pPr algn="ctr"/>
                          <a:r>
                            <a:rPr lang="fr-BE" sz="1200" dirty="0" smtClean="0"/>
                            <a:t>0,49</a:t>
                          </a:r>
                          <a:endParaRPr lang="nl-BE" sz="1200" dirty="0"/>
                        </a:p>
                      </a:txBody>
                      <a:tcPr anchor="ctr"/>
                    </a:tc>
                    <a:tc>
                      <a:txBody>
                        <a:bodyPr/>
                        <a:lstStyle/>
                        <a:p>
                          <a:pPr algn="ctr"/>
                          <a:r>
                            <a:rPr lang="fr-BE" sz="1200" dirty="0" smtClean="0"/>
                            <a:t>0,49</a:t>
                          </a:r>
                          <a:endParaRPr lang="nl-BE" sz="1200" dirty="0"/>
                        </a:p>
                      </a:txBody>
                      <a:tcPr anchor="ctr"/>
                    </a:tc>
                  </a:tr>
                  <a:tr h="278702">
                    <a:tc>
                      <a:txBody>
                        <a:bodyPr/>
                        <a:lstStyle/>
                        <a:p>
                          <a:endParaRPr lang="fr-FR"/>
                        </a:p>
                      </a:txBody>
                      <a:tcPr>
                        <a:blipFill rotWithShape="0">
                          <a:blip r:embed="rId2"/>
                          <a:stretch>
                            <a:fillRect l="-301" t="-1415556" r="-301205" b="-404444"/>
                          </a:stretch>
                        </a:blipFill>
                      </a:tcPr>
                    </a:tc>
                    <a:tc>
                      <a:txBody>
                        <a:bodyPr/>
                        <a:lstStyle/>
                        <a:p>
                          <a:pPr algn="ctr"/>
                          <a:r>
                            <a:rPr lang="fr-BE" sz="1200" b="1" dirty="0" smtClean="0">
                              <a:solidFill>
                                <a:schemeClr val="accent2"/>
                              </a:solidFill>
                            </a:rPr>
                            <a:t>0,2</a:t>
                          </a:r>
                          <a:endParaRPr lang="nl-BE" sz="1200" b="1" dirty="0">
                            <a:solidFill>
                              <a:schemeClr val="accent2"/>
                            </a:solidFill>
                          </a:endParaRPr>
                        </a:p>
                      </a:txBody>
                      <a:tcPr anchor="ctr"/>
                    </a:tc>
                    <a:tc>
                      <a:txBody>
                        <a:bodyPr/>
                        <a:lstStyle/>
                        <a:p>
                          <a:pPr algn="ctr"/>
                          <a:r>
                            <a:rPr lang="fr-BE" sz="1200" b="1" dirty="0" smtClean="0">
                              <a:solidFill>
                                <a:schemeClr val="accent2"/>
                              </a:solidFill>
                            </a:rPr>
                            <a:t>0,4</a:t>
                          </a:r>
                          <a:endParaRPr lang="nl-BE" sz="1200" b="1" dirty="0">
                            <a:solidFill>
                              <a:schemeClr val="accent2"/>
                            </a:solidFill>
                          </a:endParaRPr>
                        </a:p>
                      </a:txBody>
                      <a:tcPr anchor="ctr"/>
                    </a:tc>
                    <a:tc>
                      <a:txBody>
                        <a:bodyPr/>
                        <a:lstStyle/>
                        <a:p>
                          <a:pPr algn="ctr"/>
                          <a:r>
                            <a:rPr lang="fr-BE" sz="1200" b="1" dirty="0" smtClean="0">
                              <a:solidFill>
                                <a:schemeClr val="accent2"/>
                              </a:solidFill>
                            </a:rPr>
                            <a:t>0,3</a:t>
                          </a:r>
                          <a:endParaRPr lang="nl-BE" sz="1200" b="1" dirty="0">
                            <a:solidFill>
                              <a:schemeClr val="accent2"/>
                            </a:solidFill>
                          </a:endParaRPr>
                        </a:p>
                      </a:txBody>
                      <a:tcPr anchor="ctr"/>
                    </a:tc>
                  </a:tr>
                  <a:tr h="274320">
                    <a:tc>
                      <a:txBody>
                        <a:bodyPr/>
                        <a:lstStyle/>
                        <a:p>
                          <a:endParaRPr lang="fr-FR"/>
                        </a:p>
                      </a:txBody>
                      <a:tcPr>
                        <a:blipFill rotWithShape="0">
                          <a:blip r:embed="rId2"/>
                          <a:stretch>
                            <a:fillRect l="-301" t="-1482609" r="-301205" b="-295652"/>
                          </a:stretch>
                        </a:blipFill>
                      </a:tcPr>
                    </a:tc>
                    <a:tc>
                      <a:txBody>
                        <a:bodyPr/>
                        <a:lstStyle/>
                        <a:p>
                          <a:pPr algn="ctr"/>
                          <a:r>
                            <a:rPr lang="fr-BE" sz="1200" dirty="0" smtClean="0"/>
                            <a:t>0,757</a:t>
                          </a:r>
                          <a:endParaRPr lang="nl-BE" sz="1200" dirty="0"/>
                        </a:p>
                      </a:txBody>
                      <a:tcPr anchor="ctr"/>
                    </a:tc>
                    <a:tc>
                      <a:txBody>
                        <a:bodyPr/>
                        <a:lstStyle/>
                        <a:p>
                          <a:pPr algn="ctr"/>
                          <a:r>
                            <a:rPr lang="fr-BE" sz="1200" dirty="0" smtClean="0"/>
                            <a:t>0,715</a:t>
                          </a:r>
                          <a:endParaRPr lang="nl-BE" sz="1200" dirty="0"/>
                        </a:p>
                      </a:txBody>
                      <a:tcPr anchor="ctr"/>
                    </a:tc>
                    <a:tc>
                      <a:txBody>
                        <a:bodyPr/>
                        <a:lstStyle/>
                        <a:p>
                          <a:pPr algn="ctr"/>
                          <a:r>
                            <a:rPr lang="fr-BE" sz="1200" dirty="0" smtClean="0"/>
                            <a:t>0,739</a:t>
                          </a:r>
                          <a:endParaRPr lang="nl-BE" sz="1200" dirty="0"/>
                        </a:p>
                      </a:txBody>
                      <a:tcPr anchor="ctr"/>
                    </a:tc>
                  </a:tr>
                  <a:tr h="274320">
                    <a:tc>
                      <a:txBody>
                        <a:bodyPr/>
                        <a:lstStyle/>
                        <a:p>
                          <a:endParaRPr lang="fr-FR"/>
                        </a:p>
                      </a:txBody>
                      <a:tcPr>
                        <a:blipFill rotWithShape="0">
                          <a:blip r:embed="rId2"/>
                          <a:stretch>
                            <a:fillRect l="-301" t="-1617778" r="-301205" b="-202222"/>
                          </a:stretch>
                        </a:blipFill>
                      </a:tcPr>
                    </a:tc>
                    <a:tc>
                      <a:txBody>
                        <a:bodyPr/>
                        <a:lstStyle/>
                        <a:p>
                          <a:pPr algn="ctr"/>
                          <a:r>
                            <a:rPr lang="fr-BE" sz="1200" dirty="0" smtClean="0"/>
                            <a:t>0,8</a:t>
                          </a:r>
                          <a:endParaRPr lang="nl-BE" sz="1200" dirty="0"/>
                        </a:p>
                      </a:txBody>
                      <a:tcPr anchor="ctr"/>
                    </a:tc>
                    <a:tc>
                      <a:txBody>
                        <a:bodyPr/>
                        <a:lstStyle/>
                        <a:p>
                          <a:pPr algn="ctr"/>
                          <a:r>
                            <a:rPr lang="fr-BE" sz="1200" dirty="0" smtClean="0"/>
                            <a:t>0,89</a:t>
                          </a:r>
                          <a:endParaRPr lang="nl-BE" sz="1200" dirty="0"/>
                        </a:p>
                      </a:txBody>
                      <a:tcPr anchor="ctr"/>
                    </a:tc>
                    <a:tc>
                      <a:txBody>
                        <a:bodyPr/>
                        <a:lstStyle/>
                        <a:p>
                          <a:pPr algn="ctr"/>
                          <a:r>
                            <a:rPr lang="fr-BE" sz="1200" dirty="0" smtClean="0"/>
                            <a:t>0,84</a:t>
                          </a:r>
                          <a:endParaRPr lang="nl-BE" sz="1200" dirty="0"/>
                        </a:p>
                      </a:txBody>
                      <a:tcPr anchor="ctr"/>
                    </a:tc>
                  </a:tr>
                  <a:tr h="282448">
                    <a:tc>
                      <a:txBody>
                        <a:bodyPr/>
                        <a:lstStyle/>
                        <a:p>
                          <a:endParaRPr lang="fr-FR"/>
                        </a:p>
                      </a:txBody>
                      <a:tcPr>
                        <a:blipFill rotWithShape="0">
                          <a:blip r:embed="rId2"/>
                          <a:stretch>
                            <a:fillRect l="-301" t="-1680435" r="-301205" b="-97826"/>
                          </a:stretch>
                        </a:blipFill>
                      </a:tcPr>
                    </a:tc>
                    <a:tc>
                      <a:txBody>
                        <a:bodyPr/>
                        <a:lstStyle/>
                        <a:p>
                          <a:pPr algn="ctr"/>
                          <a:r>
                            <a:rPr lang="fr-BE" sz="1200" dirty="0" smtClean="0"/>
                            <a:t>281</a:t>
                          </a:r>
                          <a:endParaRPr lang="nl-BE" sz="1200" dirty="0"/>
                        </a:p>
                      </a:txBody>
                      <a:tcPr anchor="ctr"/>
                    </a:tc>
                    <a:tc>
                      <a:txBody>
                        <a:bodyPr/>
                        <a:lstStyle/>
                        <a:p>
                          <a:pPr algn="ctr"/>
                          <a:r>
                            <a:rPr lang="fr-BE" sz="1200" dirty="0" smtClean="0"/>
                            <a:t>278</a:t>
                          </a:r>
                          <a:endParaRPr lang="nl-BE" sz="1200" dirty="0"/>
                        </a:p>
                      </a:txBody>
                      <a:tcPr anchor="ctr"/>
                    </a:tc>
                    <a:tc>
                      <a:txBody>
                        <a:bodyPr/>
                        <a:lstStyle/>
                        <a:p>
                          <a:pPr algn="ctr"/>
                          <a:r>
                            <a:rPr lang="fr-BE" sz="1200" dirty="0" smtClean="0"/>
                            <a:t>262</a:t>
                          </a:r>
                          <a:endParaRPr lang="nl-BE" sz="1200" dirty="0"/>
                        </a:p>
                      </a:txBody>
                      <a:tcPr anchor="ctr"/>
                    </a:tc>
                  </a:tr>
                </a:tbl>
              </a:graphicData>
            </a:graphic>
          </p:graphicFrame>
        </mc:Fallback>
      </mc:AlternateContent>
    </p:spTree>
    <p:extLst>
      <p:ext uri="{BB962C8B-B14F-4D97-AF65-F5344CB8AC3E}">
        <p14:creationId xmlns:p14="http://schemas.microsoft.com/office/powerpoint/2010/main" val="624137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a:t>Example</a:t>
            </a:r>
            <a:r>
              <a:rPr lang="fr-BE" dirty="0"/>
              <a:t>: </a:t>
            </a:r>
            <a:r>
              <a:rPr lang="fr-BE" dirty="0" err="1"/>
              <a:t>Flexural</a:t>
            </a:r>
            <a:r>
              <a:rPr lang="fr-BE" dirty="0"/>
              <a:t> </a:t>
            </a:r>
            <a:r>
              <a:rPr lang="fr-BE" dirty="0" err="1"/>
              <a:t>Buckling</a:t>
            </a:r>
            <a:endParaRPr lang="nl-BE" dirty="0"/>
          </a:p>
        </p:txBody>
      </p:sp>
      <p:sp>
        <p:nvSpPr>
          <p:cNvPr id="3" name="Tijdelijke aanduiding voor inhoud 2"/>
          <p:cNvSpPr>
            <a:spLocks noGrp="1"/>
          </p:cNvSpPr>
          <p:nvPr>
            <p:ph idx="1"/>
          </p:nvPr>
        </p:nvSpPr>
        <p:spPr/>
        <p:txBody>
          <a:bodyPr/>
          <a:lstStyle/>
          <a:p>
            <a:pPr>
              <a:buFont typeface="Calibri" panose="020F0502020204030204" pitchFamily="34" charset="0"/>
              <a:buChar char="‒"/>
            </a:pPr>
            <a:r>
              <a:rPr lang="en-US" dirty="0" smtClean="0"/>
              <a:t>Comparison:</a:t>
            </a:r>
          </a:p>
          <a:p>
            <a:pPr>
              <a:buFont typeface="Calibri" panose="020F0502020204030204" pitchFamily="34" charset="0"/>
              <a:buChar char="‒"/>
            </a:pPr>
            <a:endParaRPr lang="en-US" dirty="0"/>
          </a:p>
          <a:p>
            <a:pPr>
              <a:buFont typeface="Calibri" panose="020F0502020204030204" pitchFamily="34" charset="0"/>
              <a:buChar char="‒"/>
            </a:pPr>
            <a:endParaRPr lang="en-US" dirty="0" smtClean="0"/>
          </a:p>
          <a:p>
            <a:pPr>
              <a:buFont typeface="Calibri" panose="020F0502020204030204" pitchFamily="34" charset="0"/>
              <a:buChar char="‒"/>
            </a:pPr>
            <a:endParaRPr lang="en-US" dirty="0"/>
          </a:p>
          <a:p>
            <a:pPr>
              <a:buFont typeface="Calibri" panose="020F0502020204030204" pitchFamily="34" charset="0"/>
              <a:buChar char="‒"/>
            </a:pPr>
            <a:endParaRPr lang="en-US" dirty="0" smtClean="0"/>
          </a:p>
          <a:p>
            <a:pPr>
              <a:buFont typeface="Calibri" panose="020F0502020204030204" pitchFamily="34" charset="0"/>
              <a:buChar char="‒"/>
            </a:pPr>
            <a:r>
              <a:rPr lang="en-US" dirty="0" smtClean="0"/>
              <a:t>In </a:t>
            </a:r>
            <a:r>
              <a:rPr lang="en-US" dirty="0"/>
              <a:t>this example, </a:t>
            </a:r>
            <a:r>
              <a:rPr lang="en-US" dirty="0" err="1"/>
              <a:t>cs</a:t>
            </a:r>
            <a:r>
              <a:rPr lang="en-US" dirty="0"/>
              <a:t> and </a:t>
            </a:r>
            <a:r>
              <a:rPr lang="en-US" dirty="0" err="1"/>
              <a:t>ss</a:t>
            </a:r>
            <a:r>
              <a:rPr lang="en-US" dirty="0"/>
              <a:t> show similar resistance to flexural buckling </a:t>
            </a:r>
            <a:br>
              <a:rPr lang="en-US" dirty="0"/>
            </a:br>
            <a:r>
              <a:rPr lang="en-GB" b="1" dirty="0">
                <a:solidFill>
                  <a:schemeClr val="bg1">
                    <a:lumMod val="50000"/>
                  </a:schemeClr>
                </a:solidFill>
              </a:rPr>
              <a:t>⇒ benefits </a:t>
            </a:r>
            <a:r>
              <a:rPr lang="en-GB" dirty="0">
                <a:solidFill>
                  <a:schemeClr val="bg1">
                    <a:lumMod val="50000"/>
                  </a:schemeClr>
                </a:solidFill>
              </a:rPr>
              <a:t>of strain hardening not </a:t>
            </a:r>
            <a:r>
              <a:rPr lang="en-GB" dirty="0" smtClean="0">
                <a:solidFill>
                  <a:schemeClr val="bg1">
                    <a:lumMod val="50000"/>
                  </a:schemeClr>
                </a:solidFill>
              </a:rPr>
              <a:t>apparent </a:t>
            </a:r>
            <a:r>
              <a:rPr lang="en-US" sz="2811" dirty="0" smtClean="0">
                <a:solidFill>
                  <a:schemeClr val="bg1">
                    <a:lumMod val="50000"/>
                  </a:schemeClr>
                </a:solidFill>
              </a:rPr>
              <a:t>EC3 </a:t>
            </a:r>
            <a:r>
              <a:rPr lang="en-US" sz="2811" dirty="0">
                <a:solidFill>
                  <a:schemeClr val="bg1">
                    <a:lumMod val="50000"/>
                  </a:schemeClr>
                </a:solidFill>
              </a:rPr>
              <a:t>1-4 doesn’t take duly account for </a:t>
            </a:r>
            <a:r>
              <a:rPr lang="en-US" sz="2811" dirty="0" smtClean="0">
                <a:solidFill>
                  <a:schemeClr val="bg1">
                    <a:lumMod val="50000"/>
                  </a:schemeClr>
                </a:solidFill>
              </a:rPr>
              <a:t>strain hardening/cold-working</a:t>
            </a:r>
            <a:endParaRPr lang="en-US" sz="2811" dirty="0">
              <a:solidFill>
                <a:schemeClr val="bg1">
                  <a:lumMod val="50000"/>
                </a:schemeClr>
              </a:solidFill>
            </a:endParaRPr>
          </a:p>
          <a:p>
            <a:pPr>
              <a:buFont typeface="Calibri" panose="020F0502020204030204" pitchFamily="34" charset="0"/>
              <a:buChar char="‒"/>
            </a:pPr>
            <a:endParaRPr lang="en-US" dirty="0"/>
          </a:p>
        </p:txBody>
      </p:sp>
      <mc:AlternateContent xmlns:mc="http://schemas.openxmlformats.org/markup-compatibility/2006" xmlns:a14="http://schemas.microsoft.com/office/drawing/2010/main">
        <mc:Choice Requires="a14">
          <p:graphicFrame>
            <p:nvGraphicFramePr>
              <p:cNvPr id="7" name="Tijdelijke aanduiding voor inhoud 11"/>
              <p:cNvGraphicFramePr>
                <a:graphicFrameLocks/>
              </p:cNvGraphicFramePr>
              <p:nvPr>
                <p:extLst>
                  <p:ext uri="{D42A27DB-BD31-4B8C-83A1-F6EECF244321}">
                    <p14:modId xmlns:p14="http://schemas.microsoft.com/office/powerpoint/2010/main" val="1917132812"/>
                  </p:ext>
                </p:extLst>
              </p:nvPr>
            </p:nvGraphicFramePr>
            <p:xfrm>
              <a:off x="525992" y="1700463"/>
              <a:ext cx="8093076" cy="1904748"/>
            </p:xfrm>
            <a:graphic>
              <a:graphicData uri="http://schemas.openxmlformats.org/drawingml/2006/table">
                <a:tbl>
                  <a:tblPr firstRow="1" bandRow="1">
                    <a:tableStyleId>{F5AB1C69-6EDB-4FF4-983F-18BD219EF322}</a:tableStyleId>
                  </a:tblPr>
                  <a:tblGrid>
                    <a:gridCol w="2023269"/>
                    <a:gridCol w="2023269"/>
                    <a:gridCol w="2023269"/>
                    <a:gridCol w="2023269"/>
                  </a:tblGrid>
                  <a:tr h="303201">
                    <a:tc>
                      <a:txBody>
                        <a:bodyPr/>
                        <a:lstStyle/>
                        <a:p>
                          <a:endParaRPr lang="nl-BE" sz="1400" dirty="0"/>
                        </a:p>
                      </a:txBody>
                      <a:tcPr/>
                    </a:tc>
                    <a:tc>
                      <a:txBody>
                        <a:bodyPr/>
                        <a:lstStyle/>
                        <a:p>
                          <a:pPr algn="ctr"/>
                          <a:r>
                            <a:rPr lang="nl-BE" sz="1400" dirty="0" smtClean="0"/>
                            <a:t>EC 3-1-1: S235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dirty="0" smtClean="0"/>
                            <a:t>EC 3-1-4: </a:t>
                          </a:r>
                          <a:r>
                            <a:rPr lang="nl-BE" sz="1400" dirty="0" err="1" smtClean="0"/>
                            <a:t>Austenitic</a:t>
                          </a:r>
                          <a:endParaRPr lang="nl-BE" sz="14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dirty="0" smtClean="0"/>
                            <a:t>DM: </a:t>
                          </a:r>
                          <a:r>
                            <a:rPr lang="nl-BE" sz="1400" dirty="0" err="1" smtClean="0"/>
                            <a:t>Austenitic</a:t>
                          </a:r>
                          <a:endParaRPr lang="nl-BE" sz="1400" dirty="0" smtClean="0"/>
                        </a:p>
                      </a:txBody>
                      <a:tcPr anchor="ctr"/>
                    </a:tc>
                  </a:tr>
                  <a:tr h="303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400" i="1" dirty="0" smtClean="0">
                                        <a:latin typeface="Cambria Math" panose="02040503050406030204" pitchFamily="18" charset="0"/>
                                      </a:rPr>
                                    </m:ctrlPr>
                                  </m:sSubPr>
                                  <m:e>
                                    <m:r>
                                      <a:rPr lang="fr-BE" sz="1400" b="0" i="1" dirty="0" smtClean="0">
                                        <a:latin typeface="Cambria Math" panose="02040503050406030204" pitchFamily="18" charset="0"/>
                                      </a:rPr>
                                      <m:t>𝑓</m:t>
                                    </m:r>
                                  </m:e>
                                  <m:sub>
                                    <m:r>
                                      <a:rPr lang="fr-BE" sz="1400" b="0" i="1" dirty="0" smtClean="0">
                                        <a:latin typeface="Cambria Math" panose="02040503050406030204" pitchFamily="18" charset="0"/>
                                      </a:rPr>
                                      <m:t>𝑦</m:t>
                                    </m:r>
                                  </m:sub>
                                </m:sSub>
                                <m:r>
                                  <a:rPr lang="fr-BE" sz="1400" i="1" dirty="0" smtClean="0">
                                    <a:latin typeface="Cambria Math" panose="02040503050406030204" pitchFamily="18" charset="0"/>
                                  </a:rPr>
                                  <m:t> [</m:t>
                                </m:r>
                                <m:r>
                                  <a:rPr lang="fr-BE" sz="1400" b="0" i="1" dirty="0" smtClean="0">
                                    <a:latin typeface="Cambria Math" panose="02040503050406030204" pitchFamily="18" charset="0"/>
                                  </a:rPr>
                                  <m:t>𝑁</m:t>
                                </m:r>
                                <m:r>
                                  <a:rPr lang="fr-BE" sz="1400" b="0" i="1" dirty="0" smtClean="0">
                                    <a:latin typeface="Cambria Math" panose="02040503050406030204" pitchFamily="18" charset="0"/>
                                  </a:rPr>
                                  <m:t>/</m:t>
                                </m:r>
                                <m:r>
                                  <a:rPr lang="fr-BE" sz="1400" i="1" dirty="0" smtClean="0">
                                    <a:latin typeface="Cambria Math" panose="02040503050406030204" pitchFamily="18" charset="0"/>
                                  </a:rPr>
                                  <m:t>𝑚𝑚</m:t>
                                </m:r>
                                <m:r>
                                  <a:rPr lang="fr-BE" sz="1400" b="0" i="1" dirty="0" smtClean="0">
                                    <a:latin typeface="Cambria Math" panose="02040503050406030204" pitchFamily="18" charset="0"/>
                                  </a:rPr>
                                  <m:t>²</m:t>
                                </m:r>
                                <m:r>
                                  <a:rPr lang="fr-BE" sz="1400" i="1" dirty="0" smtClean="0">
                                    <a:latin typeface="Cambria Math" panose="02040503050406030204" pitchFamily="18" charset="0"/>
                                  </a:rPr>
                                  <m:t>]</m:t>
                                </m:r>
                              </m:oMath>
                            </m:oMathPara>
                          </a14:m>
                          <a:endParaRPr lang="nl-BE" sz="1400" dirty="0" smtClean="0"/>
                        </a:p>
                      </a:txBody>
                      <a:tcPr/>
                    </a:tc>
                    <a:tc>
                      <a:txBody>
                        <a:bodyPr/>
                        <a:lstStyle/>
                        <a:p>
                          <a:pPr algn="ctr"/>
                          <a:r>
                            <a:rPr lang="fr-BE" sz="1400" dirty="0" smtClean="0"/>
                            <a:t>235</a:t>
                          </a:r>
                          <a:endParaRPr lang="nl-BE" sz="1400" dirty="0"/>
                        </a:p>
                      </a:txBody>
                      <a:tcPr anchor="ctr"/>
                    </a:tc>
                    <a:tc>
                      <a:txBody>
                        <a:bodyPr/>
                        <a:lstStyle/>
                        <a:p>
                          <a:pPr algn="ctr"/>
                          <a:r>
                            <a:rPr lang="fr-BE" sz="1400" dirty="0" smtClean="0"/>
                            <a:t>230</a:t>
                          </a:r>
                          <a:endParaRPr lang="nl-BE" sz="1400" dirty="0"/>
                        </a:p>
                      </a:txBody>
                      <a:tcPr anchor="ctr"/>
                    </a:tc>
                    <a:tc>
                      <a:txBody>
                        <a:bodyPr/>
                        <a:lstStyle/>
                        <a:p>
                          <a:pPr algn="ctr"/>
                          <a:r>
                            <a:rPr lang="fr-BE" sz="1400" dirty="0" smtClean="0"/>
                            <a:t>230</a:t>
                          </a:r>
                          <a:endParaRPr lang="nl-BE" sz="1400" dirty="0"/>
                        </a:p>
                      </a:txBody>
                      <a:tcPr anchor="ctr"/>
                    </a:tc>
                  </a:tr>
                  <a:tr h="303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400" i="1" smtClean="0">
                                        <a:latin typeface="Cambria Math" panose="02040503050406030204" pitchFamily="18" charset="0"/>
                                        <a:ea typeface="Cambria Math" panose="02040503050406030204" pitchFamily="18" charset="0"/>
                                      </a:rPr>
                                    </m:ctrlPr>
                                  </m:sSubPr>
                                  <m:e>
                                    <m:r>
                                      <a:rPr lang="nl-BE" sz="1400" i="1" smtClean="0">
                                        <a:latin typeface="Cambria Math" panose="02040503050406030204" pitchFamily="18" charset="0"/>
                                        <a:ea typeface="Cambria Math" panose="02040503050406030204" pitchFamily="18" charset="0"/>
                                      </a:rPr>
                                      <m:t>𝛾</m:t>
                                    </m:r>
                                    <m:r>
                                      <m:rPr>
                                        <m:nor/>
                                      </m:rPr>
                                      <a:rPr lang="nl-BE" sz="1400" dirty="0" smtClean="0"/>
                                      <m:t> </m:t>
                                    </m:r>
                                  </m:e>
                                  <m:sub>
                                    <m:r>
                                      <a:rPr lang="fr-BE" sz="1400" b="0" i="1" smtClean="0">
                                        <a:latin typeface="Cambria Math" panose="02040503050406030204" pitchFamily="18" charset="0"/>
                                        <a:ea typeface="Cambria Math" panose="02040503050406030204" pitchFamily="18" charset="0"/>
                                      </a:rPr>
                                      <m:t>𝑀</m:t>
                                    </m:r>
                                    <m:r>
                                      <a:rPr lang="fr-BE" sz="1400" b="0" i="1" smtClean="0">
                                        <a:latin typeface="Cambria Math" panose="02040503050406030204" pitchFamily="18" charset="0"/>
                                        <a:ea typeface="Cambria Math" panose="02040503050406030204" pitchFamily="18" charset="0"/>
                                      </a:rPr>
                                      <m:t>0</m:t>
                                    </m:r>
                                  </m:sub>
                                </m:sSub>
                                <m:r>
                                  <a:rPr lang="fr-BE" sz="1400" b="0" i="1" smtClean="0">
                                    <a:latin typeface="Cambria Math" panose="02040503050406030204" pitchFamily="18" charset="0"/>
                                    <a:ea typeface="Cambria Math" panose="02040503050406030204" pitchFamily="18" charset="0"/>
                                  </a:rPr>
                                  <m:t> </m:t>
                                </m:r>
                                <m:r>
                                  <a:rPr lang="fr-BE" sz="1400" i="1" dirty="0" smtClean="0">
                                    <a:latin typeface="Cambria Math" panose="02040503050406030204" pitchFamily="18" charset="0"/>
                                  </a:rPr>
                                  <m:t>[</m:t>
                                </m:r>
                                <m:r>
                                  <a:rPr lang="fr-BE" sz="1400" b="0" i="1" dirty="0" smtClean="0">
                                    <a:latin typeface="Cambria Math" panose="02040503050406030204" pitchFamily="18" charset="0"/>
                                  </a:rPr>
                                  <m:t>−</m:t>
                                </m:r>
                                <m:r>
                                  <a:rPr lang="fr-BE" sz="1400" i="1" dirty="0" smtClean="0">
                                    <a:latin typeface="Cambria Math" panose="02040503050406030204" pitchFamily="18" charset="0"/>
                                  </a:rPr>
                                  <m:t>]</m:t>
                                </m:r>
                              </m:oMath>
                            </m:oMathPara>
                          </a14:m>
                          <a:endParaRPr lang="nl-BE" sz="1400" dirty="0" smtClean="0"/>
                        </a:p>
                      </a:txBody>
                      <a:tcPr/>
                    </a:tc>
                    <a:tc>
                      <a:txBody>
                        <a:bodyPr/>
                        <a:lstStyle/>
                        <a:p>
                          <a:pPr algn="ctr"/>
                          <a:r>
                            <a:rPr lang="fr-BE" sz="1400" dirty="0" smtClean="0"/>
                            <a:t>1,0</a:t>
                          </a:r>
                          <a:endParaRPr lang="nl-BE" sz="1400" dirty="0"/>
                        </a:p>
                      </a:txBody>
                      <a:tcPr anchor="ctr"/>
                    </a:tc>
                    <a:tc>
                      <a:txBody>
                        <a:bodyPr/>
                        <a:lstStyle/>
                        <a:p>
                          <a:pPr algn="ctr"/>
                          <a:r>
                            <a:rPr lang="fr-BE" sz="1400" dirty="0" smtClean="0"/>
                            <a:t>1,1</a:t>
                          </a:r>
                          <a:endParaRPr lang="nl-BE" sz="1400" dirty="0"/>
                        </a:p>
                      </a:txBody>
                      <a:tcPr anchor="ctr"/>
                    </a:tc>
                    <a:tc>
                      <a:txBody>
                        <a:bodyPr/>
                        <a:lstStyle/>
                        <a:p>
                          <a:pPr algn="ctr"/>
                          <a:r>
                            <a:rPr lang="fr-BE" sz="1400" dirty="0" smtClean="0"/>
                            <a:t>1,1</a:t>
                          </a:r>
                          <a:endParaRPr lang="nl-BE" sz="1400" dirty="0"/>
                        </a:p>
                      </a:txBody>
                      <a:tcPr anchor="ctr"/>
                    </a:tc>
                  </a:tr>
                  <a:tr h="303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400" i="1" smtClean="0">
                                        <a:latin typeface="Cambria Math" panose="02040503050406030204" pitchFamily="18" charset="0"/>
                                        <a:ea typeface="Cambria Math" panose="02040503050406030204" pitchFamily="18" charset="0"/>
                                      </a:rPr>
                                    </m:ctrlPr>
                                  </m:sSubPr>
                                  <m:e>
                                    <m:r>
                                      <a:rPr lang="nl-BE" sz="1400" i="1" smtClean="0">
                                        <a:latin typeface="Cambria Math" panose="02040503050406030204" pitchFamily="18" charset="0"/>
                                        <a:ea typeface="Cambria Math" panose="02040503050406030204" pitchFamily="18" charset="0"/>
                                      </a:rPr>
                                      <m:t>𝛾</m:t>
                                    </m:r>
                                    <m:r>
                                      <m:rPr>
                                        <m:nor/>
                                      </m:rPr>
                                      <a:rPr lang="nl-BE" sz="1400" dirty="0" smtClean="0"/>
                                      <m:t> </m:t>
                                    </m:r>
                                  </m:e>
                                  <m:sub>
                                    <m:r>
                                      <a:rPr lang="fr-BE" sz="1400" b="0" i="1" smtClean="0">
                                        <a:latin typeface="Cambria Math" panose="02040503050406030204" pitchFamily="18" charset="0"/>
                                        <a:ea typeface="Cambria Math" panose="02040503050406030204" pitchFamily="18" charset="0"/>
                                      </a:rPr>
                                      <m:t>𝑀</m:t>
                                    </m:r>
                                    <m:r>
                                      <a:rPr lang="fr-BE" sz="1400" b="0" i="1" smtClean="0">
                                        <a:latin typeface="Cambria Math" panose="02040503050406030204" pitchFamily="18" charset="0"/>
                                        <a:ea typeface="Cambria Math" panose="02040503050406030204" pitchFamily="18" charset="0"/>
                                      </a:rPr>
                                      <m:t>1</m:t>
                                    </m:r>
                                  </m:sub>
                                </m:sSub>
                                <m:r>
                                  <a:rPr lang="fr-BE" sz="1400" b="0" i="1" smtClean="0">
                                    <a:latin typeface="Cambria Math" panose="02040503050406030204" pitchFamily="18" charset="0"/>
                                    <a:ea typeface="Cambria Math" panose="02040503050406030204" pitchFamily="18" charset="0"/>
                                  </a:rPr>
                                  <m:t> </m:t>
                                </m:r>
                                <m:r>
                                  <a:rPr lang="fr-BE" sz="1400" i="1" dirty="0" smtClean="0">
                                    <a:latin typeface="Cambria Math" panose="02040503050406030204" pitchFamily="18" charset="0"/>
                                  </a:rPr>
                                  <m:t>[</m:t>
                                </m:r>
                                <m:r>
                                  <a:rPr lang="fr-BE" sz="1400" b="0" i="1" dirty="0" smtClean="0">
                                    <a:latin typeface="Cambria Math" panose="02040503050406030204" pitchFamily="18" charset="0"/>
                                  </a:rPr>
                                  <m:t>−</m:t>
                                </m:r>
                                <m:r>
                                  <a:rPr lang="fr-BE" sz="1400" i="1" dirty="0" smtClean="0">
                                    <a:latin typeface="Cambria Math" panose="02040503050406030204" pitchFamily="18" charset="0"/>
                                  </a:rPr>
                                  <m:t>]</m:t>
                                </m:r>
                              </m:oMath>
                            </m:oMathPara>
                          </a14:m>
                          <a:endParaRPr lang="nl-BE" sz="1400" dirty="0" smtClean="0"/>
                        </a:p>
                      </a:txBody>
                      <a:tcPr/>
                    </a:tc>
                    <a:tc>
                      <a:txBody>
                        <a:bodyPr/>
                        <a:lstStyle/>
                        <a:p>
                          <a:pPr algn="ctr"/>
                          <a:r>
                            <a:rPr lang="fr-BE" sz="1400" dirty="0" smtClean="0"/>
                            <a:t>1,0</a:t>
                          </a:r>
                          <a:endParaRPr lang="nl-BE" sz="1400" dirty="0"/>
                        </a:p>
                      </a:txBody>
                      <a:tcPr anchor="ctr"/>
                    </a:tc>
                    <a:tc>
                      <a:txBody>
                        <a:bodyPr/>
                        <a:lstStyle/>
                        <a:p>
                          <a:pPr algn="ctr"/>
                          <a:r>
                            <a:rPr lang="fr-BE" sz="1400" dirty="0" smtClean="0"/>
                            <a:t>1,1</a:t>
                          </a:r>
                          <a:endParaRPr lang="nl-BE" sz="1400" dirty="0"/>
                        </a:p>
                      </a:txBody>
                      <a:tcPr anchor="ctr"/>
                    </a:tc>
                    <a:tc>
                      <a:txBody>
                        <a:bodyPr/>
                        <a:lstStyle/>
                        <a:p>
                          <a:pPr algn="ctr"/>
                          <a:r>
                            <a:rPr lang="fr-BE" sz="1400" dirty="0" smtClean="0"/>
                            <a:t>1,1</a:t>
                          </a:r>
                          <a:endParaRPr lang="nl-BE" sz="1400" dirty="0"/>
                        </a:p>
                      </a:txBody>
                      <a:tcPr anchor="ctr"/>
                    </a:tc>
                  </a:tr>
                  <a:tr h="303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400" i="1" dirty="0" smtClean="0">
                                        <a:latin typeface="Cambria Math" panose="02040503050406030204" pitchFamily="18" charset="0"/>
                                      </a:rPr>
                                    </m:ctrlPr>
                                  </m:sSubPr>
                                  <m:e>
                                    <m:r>
                                      <a:rPr lang="fr-BE" sz="1400" b="0" i="1" dirty="0" smtClean="0">
                                        <a:latin typeface="Cambria Math" panose="02040503050406030204" pitchFamily="18" charset="0"/>
                                      </a:rPr>
                                      <m:t>𝑁</m:t>
                                    </m:r>
                                  </m:e>
                                  <m:sub>
                                    <m:r>
                                      <a:rPr lang="fr-BE" sz="1400" b="0" i="1" dirty="0" smtClean="0">
                                        <a:latin typeface="Cambria Math" panose="02040503050406030204" pitchFamily="18" charset="0"/>
                                      </a:rPr>
                                      <m:t>𝑐</m:t>
                                    </m:r>
                                    <m:r>
                                      <a:rPr lang="fr-BE" sz="1400" b="0" i="1" dirty="0" smtClean="0">
                                        <a:latin typeface="Cambria Math" panose="02040503050406030204" pitchFamily="18" charset="0"/>
                                      </a:rPr>
                                      <m:t>,</m:t>
                                    </m:r>
                                    <m:r>
                                      <a:rPr lang="fr-BE" sz="1400" b="0" i="1" dirty="0" smtClean="0">
                                        <a:latin typeface="Cambria Math" panose="02040503050406030204" pitchFamily="18" charset="0"/>
                                      </a:rPr>
                                      <m:t>𝑅𝑑</m:t>
                                    </m:r>
                                  </m:sub>
                                </m:sSub>
                                <m:r>
                                  <a:rPr lang="fr-BE" sz="1400" i="1" dirty="0" smtClean="0">
                                    <a:latin typeface="Cambria Math" panose="02040503050406030204" pitchFamily="18" charset="0"/>
                                  </a:rPr>
                                  <m:t> [</m:t>
                                </m:r>
                                <m:r>
                                  <a:rPr lang="fr-BE" sz="1400" b="0" i="1" dirty="0" smtClean="0">
                                    <a:latin typeface="Cambria Math" panose="02040503050406030204" pitchFamily="18" charset="0"/>
                                  </a:rPr>
                                  <m:t>𝑘𝑁</m:t>
                                </m:r>
                                <m:r>
                                  <a:rPr lang="fr-BE" sz="1400" i="1" dirty="0" smtClean="0">
                                    <a:latin typeface="Cambria Math" panose="02040503050406030204" pitchFamily="18" charset="0"/>
                                  </a:rPr>
                                  <m:t>]</m:t>
                                </m:r>
                              </m:oMath>
                            </m:oMathPara>
                          </a14:m>
                          <a:endParaRPr lang="nl-BE" sz="1400" dirty="0"/>
                        </a:p>
                      </a:txBody>
                      <a:tcPr/>
                    </a:tc>
                    <a:tc>
                      <a:txBody>
                        <a:bodyPr/>
                        <a:lstStyle/>
                        <a:p>
                          <a:pPr algn="ctr"/>
                          <a:r>
                            <a:rPr lang="fr-BE" sz="1400" dirty="0" smtClean="0"/>
                            <a:t>351</a:t>
                          </a:r>
                          <a:endParaRPr lang="nl-BE" sz="1400" dirty="0"/>
                        </a:p>
                      </a:txBody>
                      <a:tcPr anchor="ctr"/>
                    </a:tc>
                    <a:tc>
                      <a:txBody>
                        <a:bodyPr/>
                        <a:lstStyle/>
                        <a:p>
                          <a:pPr algn="ctr"/>
                          <a:r>
                            <a:rPr lang="fr-BE" sz="1400" dirty="0" smtClean="0"/>
                            <a:t>313</a:t>
                          </a:r>
                          <a:endParaRPr lang="nl-BE" sz="1400" dirty="0"/>
                        </a:p>
                      </a:txBody>
                      <a:tcPr anchor="ctr"/>
                    </a:tc>
                    <a:tc>
                      <a:txBody>
                        <a:bodyPr/>
                        <a:lstStyle/>
                        <a:p>
                          <a:pPr algn="ctr"/>
                          <a:r>
                            <a:rPr lang="fr-BE" sz="1400" dirty="0" smtClean="0"/>
                            <a:t>313</a:t>
                          </a:r>
                          <a:endParaRPr lang="nl-BE" sz="1400" dirty="0"/>
                        </a:p>
                      </a:txBody>
                      <a:tcPr anchor="ctr"/>
                    </a:tc>
                  </a:tr>
                  <a:tr h="303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BE" sz="1400" i="1" dirty="0" smtClean="0">
                                        <a:latin typeface="Cambria Math" panose="02040503050406030204" pitchFamily="18" charset="0"/>
                                      </a:rPr>
                                    </m:ctrlPr>
                                  </m:sSubPr>
                                  <m:e>
                                    <m:r>
                                      <a:rPr lang="fr-BE" sz="1400" b="0" i="1" dirty="0" smtClean="0">
                                        <a:latin typeface="Cambria Math" panose="02040503050406030204" pitchFamily="18" charset="0"/>
                                      </a:rPr>
                                      <m:t>𝑁</m:t>
                                    </m:r>
                                  </m:e>
                                  <m:sub>
                                    <m:r>
                                      <a:rPr lang="fr-BE" sz="1400" b="0" i="1" dirty="0" smtClean="0">
                                        <a:latin typeface="Cambria Math" panose="02040503050406030204" pitchFamily="18" charset="0"/>
                                      </a:rPr>
                                      <m:t>𝑏</m:t>
                                    </m:r>
                                    <m:r>
                                      <a:rPr lang="fr-BE" sz="1400" b="0" i="1" dirty="0" smtClean="0">
                                        <a:latin typeface="Cambria Math" panose="02040503050406030204" pitchFamily="18" charset="0"/>
                                      </a:rPr>
                                      <m:t>,</m:t>
                                    </m:r>
                                    <m:r>
                                      <a:rPr lang="fr-BE" sz="1400" b="0" i="1" dirty="0" smtClean="0">
                                        <a:latin typeface="Cambria Math" panose="02040503050406030204" pitchFamily="18" charset="0"/>
                                      </a:rPr>
                                      <m:t>𝑅𝑑</m:t>
                                    </m:r>
                                  </m:sub>
                                </m:sSub>
                                <m:r>
                                  <a:rPr lang="fr-BE" sz="1400" i="1" dirty="0" smtClean="0">
                                    <a:latin typeface="Cambria Math" panose="02040503050406030204" pitchFamily="18" charset="0"/>
                                  </a:rPr>
                                  <m:t> [</m:t>
                                </m:r>
                                <m:r>
                                  <a:rPr lang="fr-BE" sz="1400" b="0" i="1" dirty="0" smtClean="0">
                                    <a:latin typeface="Cambria Math" panose="02040503050406030204" pitchFamily="18" charset="0"/>
                                  </a:rPr>
                                  <m:t>𝑘𝑁</m:t>
                                </m:r>
                                <m:r>
                                  <a:rPr lang="fr-BE" sz="1400" i="1" dirty="0" smtClean="0">
                                    <a:latin typeface="Cambria Math" panose="02040503050406030204" pitchFamily="18" charset="0"/>
                                  </a:rPr>
                                  <m:t>]</m:t>
                                </m:r>
                              </m:oMath>
                            </m:oMathPara>
                          </a14:m>
                          <a:endParaRPr lang="nl-BE" sz="1400" dirty="0"/>
                        </a:p>
                      </a:txBody>
                      <a:tcPr/>
                    </a:tc>
                    <a:tc>
                      <a:txBody>
                        <a:bodyPr/>
                        <a:lstStyle/>
                        <a:p>
                          <a:pPr algn="ctr"/>
                          <a:r>
                            <a:rPr lang="fr-BE" sz="1400" dirty="0" smtClean="0"/>
                            <a:t>281</a:t>
                          </a:r>
                          <a:endParaRPr lang="nl-BE" sz="1400" dirty="0"/>
                        </a:p>
                      </a:txBody>
                      <a:tcPr anchor="ctr"/>
                    </a:tc>
                    <a:tc>
                      <a:txBody>
                        <a:bodyPr/>
                        <a:lstStyle/>
                        <a:p>
                          <a:pPr algn="ctr"/>
                          <a:r>
                            <a:rPr lang="fr-BE" sz="1400" dirty="0" smtClean="0"/>
                            <a:t>277</a:t>
                          </a:r>
                          <a:endParaRPr lang="nl-BE" sz="1400" dirty="0"/>
                        </a:p>
                      </a:txBody>
                      <a:tcPr anchor="ctr"/>
                    </a:tc>
                    <a:tc>
                      <a:txBody>
                        <a:bodyPr/>
                        <a:lstStyle/>
                        <a:p>
                          <a:pPr algn="ctr"/>
                          <a:r>
                            <a:rPr lang="fr-BE" sz="1400" dirty="0" smtClean="0"/>
                            <a:t>262</a:t>
                          </a:r>
                          <a:endParaRPr lang="nl-BE" sz="1400" dirty="0"/>
                        </a:p>
                      </a:txBody>
                      <a:tcPr anchor="ctr"/>
                    </a:tc>
                  </a:tr>
                </a:tbl>
              </a:graphicData>
            </a:graphic>
          </p:graphicFrame>
        </mc:Choice>
        <mc:Fallback xmlns="">
          <p:graphicFrame>
            <p:nvGraphicFramePr>
              <p:cNvPr id="7" name="Tijdelijke aanduiding voor inhoud 11"/>
              <p:cNvGraphicFramePr>
                <a:graphicFrameLocks/>
              </p:cNvGraphicFramePr>
              <p:nvPr>
                <p:extLst>
                  <p:ext uri="{D42A27DB-BD31-4B8C-83A1-F6EECF244321}">
                    <p14:modId xmlns:p14="http://schemas.microsoft.com/office/powerpoint/2010/main" val="1917132812"/>
                  </p:ext>
                </p:extLst>
              </p:nvPr>
            </p:nvGraphicFramePr>
            <p:xfrm>
              <a:off x="525992" y="1700463"/>
              <a:ext cx="8093076" cy="1904748"/>
            </p:xfrm>
            <a:graphic>
              <a:graphicData uri="http://schemas.openxmlformats.org/drawingml/2006/table">
                <a:tbl>
                  <a:tblPr firstRow="1" bandRow="1">
                    <a:tableStyleId>{F5AB1C69-6EDB-4FF4-983F-18BD219EF322}</a:tableStyleId>
                  </a:tblPr>
                  <a:tblGrid>
                    <a:gridCol w="2023269"/>
                    <a:gridCol w="2023269"/>
                    <a:gridCol w="2023269"/>
                    <a:gridCol w="2023269"/>
                  </a:tblGrid>
                  <a:tr h="304800">
                    <a:tc>
                      <a:txBody>
                        <a:bodyPr/>
                        <a:lstStyle/>
                        <a:p>
                          <a:endParaRPr lang="nl-BE" sz="1400" dirty="0"/>
                        </a:p>
                      </a:txBody>
                      <a:tcPr/>
                    </a:tc>
                    <a:tc>
                      <a:txBody>
                        <a:bodyPr/>
                        <a:lstStyle/>
                        <a:p>
                          <a:pPr algn="ctr"/>
                          <a:r>
                            <a:rPr lang="nl-BE" sz="1400" dirty="0" smtClean="0"/>
                            <a:t>EC 3-1-1: S235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dirty="0" smtClean="0"/>
                            <a:t>EC 3-1-4: </a:t>
                          </a:r>
                          <a:r>
                            <a:rPr lang="nl-BE" sz="1400" dirty="0" err="1" smtClean="0"/>
                            <a:t>Austenitic</a:t>
                          </a:r>
                          <a:endParaRPr lang="nl-BE" sz="14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dirty="0" smtClean="0"/>
                            <a:t>DM: </a:t>
                          </a:r>
                          <a:r>
                            <a:rPr lang="nl-BE" sz="1400" dirty="0" err="1" smtClean="0"/>
                            <a:t>Austenitic</a:t>
                          </a:r>
                          <a:endParaRPr lang="nl-BE" sz="1400" dirty="0" smtClean="0"/>
                        </a:p>
                      </a:txBody>
                      <a:tcPr anchor="ctr"/>
                    </a:tc>
                  </a:tr>
                  <a:tr h="324295">
                    <a:tc>
                      <a:txBody>
                        <a:bodyPr/>
                        <a:lstStyle/>
                        <a:p>
                          <a:endParaRPr lang="nl-BE"/>
                        </a:p>
                      </a:txBody>
                      <a:tcPr>
                        <a:blipFill rotWithShape="0">
                          <a:blip r:embed="rId2"/>
                          <a:stretch>
                            <a:fillRect l="-301" t="-94444" r="-301506" b="-405556"/>
                          </a:stretch>
                        </a:blipFill>
                      </a:tcPr>
                    </a:tc>
                    <a:tc>
                      <a:txBody>
                        <a:bodyPr/>
                        <a:lstStyle/>
                        <a:p>
                          <a:pPr algn="ctr"/>
                          <a:r>
                            <a:rPr lang="fr-BE" sz="1400" dirty="0" smtClean="0"/>
                            <a:t>235</a:t>
                          </a:r>
                          <a:endParaRPr lang="nl-BE" sz="1400" dirty="0"/>
                        </a:p>
                      </a:txBody>
                      <a:tcPr anchor="ctr"/>
                    </a:tc>
                    <a:tc>
                      <a:txBody>
                        <a:bodyPr/>
                        <a:lstStyle/>
                        <a:p>
                          <a:pPr algn="ctr"/>
                          <a:r>
                            <a:rPr lang="fr-BE" sz="1400" dirty="0" smtClean="0"/>
                            <a:t>230</a:t>
                          </a:r>
                          <a:endParaRPr lang="nl-BE" sz="1400" dirty="0"/>
                        </a:p>
                      </a:txBody>
                      <a:tcPr anchor="ctr"/>
                    </a:tc>
                    <a:tc>
                      <a:txBody>
                        <a:bodyPr/>
                        <a:lstStyle/>
                        <a:p>
                          <a:pPr algn="ctr"/>
                          <a:r>
                            <a:rPr lang="fr-BE" sz="1400" dirty="0" smtClean="0"/>
                            <a:t>230</a:t>
                          </a:r>
                          <a:endParaRPr lang="nl-BE" sz="1400" dirty="0"/>
                        </a:p>
                      </a:txBody>
                      <a:tcPr anchor="ctr"/>
                    </a:tc>
                  </a:tr>
                  <a:tr h="324358">
                    <a:tc>
                      <a:txBody>
                        <a:bodyPr/>
                        <a:lstStyle/>
                        <a:p>
                          <a:endParaRPr lang="nl-BE"/>
                        </a:p>
                      </a:txBody>
                      <a:tcPr>
                        <a:blipFill rotWithShape="0">
                          <a:blip r:embed="rId2"/>
                          <a:stretch>
                            <a:fillRect l="-301" t="-198113" r="-301506" b="-313208"/>
                          </a:stretch>
                        </a:blipFill>
                      </a:tcPr>
                    </a:tc>
                    <a:tc>
                      <a:txBody>
                        <a:bodyPr/>
                        <a:lstStyle/>
                        <a:p>
                          <a:pPr algn="ctr"/>
                          <a:r>
                            <a:rPr lang="fr-BE" sz="1400" dirty="0" smtClean="0"/>
                            <a:t>1,0</a:t>
                          </a:r>
                          <a:endParaRPr lang="nl-BE" sz="1400" dirty="0"/>
                        </a:p>
                      </a:txBody>
                      <a:tcPr anchor="ctr"/>
                    </a:tc>
                    <a:tc>
                      <a:txBody>
                        <a:bodyPr/>
                        <a:lstStyle/>
                        <a:p>
                          <a:pPr algn="ctr"/>
                          <a:r>
                            <a:rPr lang="fr-BE" sz="1400" dirty="0" smtClean="0"/>
                            <a:t>1,1</a:t>
                          </a:r>
                          <a:endParaRPr lang="nl-BE" sz="1400" dirty="0"/>
                        </a:p>
                      </a:txBody>
                      <a:tcPr anchor="ctr"/>
                    </a:tc>
                    <a:tc>
                      <a:txBody>
                        <a:bodyPr/>
                        <a:lstStyle/>
                        <a:p>
                          <a:pPr algn="ctr"/>
                          <a:r>
                            <a:rPr lang="fr-BE" sz="1400" dirty="0" smtClean="0"/>
                            <a:t>1,1</a:t>
                          </a:r>
                          <a:endParaRPr lang="nl-BE" sz="1400" dirty="0"/>
                        </a:p>
                      </a:txBody>
                      <a:tcPr anchor="ctr"/>
                    </a:tc>
                  </a:tr>
                  <a:tr h="323025">
                    <a:tc>
                      <a:txBody>
                        <a:bodyPr/>
                        <a:lstStyle/>
                        <a:p>
                          <a:endParaRPr lang="nl-BE"/>
                        </a:p>
                      </a:txBody>
                      <a:tcPr>
                        <a:blipFill rotWithShape="0">
                          <a:blip r:embed="rId2"/>
                          <a:stretch>
                            <a:fillRect l="-301" t="-298113" r="-301506" b="-213208"/>
                          </a:stretch>
                        </a:blipFill>
                      </a:tcPr>
                    </a:tc>
                    <a:tc>
                      <a:txBody>
                        <a:bodyPr/>
                        <a:lstStyle/>
                        <a:p>
                          <a:pPr algn="ctr"/>
                          <a:r>
                            <a:rPr lang="fr-BE" sz="1400" dirty="0" smtClean="0"/>
                            <a:t>1,0</a:t>
                          </a:r>
                          <a:endParaRPr lang="nl-BE" sz="1400" dirty="0"/>
                        </a:p>
                      </a:txBody>
                      <a:tcPr anchor="ctr"/>
                    </a:tc>
                    <a:tc>
                      <a:txBody>
                        <a:bodyPr/>
                        <a:lstStyle/>
                        <a:p>
                          <a:pPr algn="ctr"/>
                          <a:r>
                            <a:rPr lang="fr-BE" sz="1400" dirty="0" smtClean="0"/>
                            <a:t>1,1</a:t>
                          </a:r>
                          <a:endParaRPr lang="nl-BE" sz="1400" dirty="0"/>
                        </a:p>
                      </a:txBody>
                      <a:tcPr anchor="ctr"/>
                    </a:tc>
                    <a:tc>
                      <a:txBody>
                        <a:bodyPr/>
                        <a:lstStyle/>
                        <a:p>
                          <a:pPr algn="ctr"/>
                          <a:r>
                            <a:rPr lang="fr-BE" sz="1400" dirty="0" smtClean="0"/>
                            <a:t>1,1</a:t>
                          </a:r>
                          <a:endParaRPr lang="nl-BE" sz="1400" dirty="0"/>
                        </a:p>
                      </a:txBody>
                      <a:tcPr anchor="ctr"/>
                    </a:tc>
                  </a:tr>
                  <a:tr h="314135">
                    <a:tc>
                      <a:txBody>
                        <a:bodyPr/>
                        <a:lstStyle/>
                        <a:p>
                          <a:endParaRPr lang="nl-BE"/>
                        </a:p>
                      </a:txBody>
                      <a:tcPr>
                        <a:blipFill rotWithShape="0">
                          <a:blip r:embed="rId2"/>
                          <a:stretch>
                            <a:fillRect l="-301" t="-405769" r="-301506" b="-117308"/>
                          </a:stretch>
                        </a:blipFill>
                      </a:tcPr>
                    </a:tc>
                    <a:tc>
                      <a:txBody>
                        <a:bodyPr/>
                        <a:lstStyle/>
                        <a:p>
                          <a:pPr algn="ctr"/>
                          <a:r>
                            <a:rPr lang="fr-BE" sz="1400" dirty="0" smtClean="0"/>
                            <a:t>351</a:t>
                          </a:r>
                          <a:endParaRPr lang="nl-BE" sz="1400" dirty="0"/>
                        </a:p>
                      </a:txBody>
                      <a:tcPr anchor="ctr"/>
                    </a:tc>
                    <a:tc>
                      <a:txBody>
                        <a:bodyPr/>
                        <a:lstStyle/>
                        <a:p>
                          <a:pPr algn="ctr"/>
                          <a:r>
                            <a:rPr lang="fr-BE" sz="1400" dirty="0" smtClean="0"/>
                            <a:t>313</a:t>
                          </a:r>
                          <a:endParaRPr lang="nl-BE" sz="1400" dirty="0"/>
                        </a:p>
                      </a:txBody>
                      <a:tcPr anchor="ctr"/>
                    </a:tc>
                    <a:tc>
                      <a:txBody>
                        <a:bodyPr/>
                        <a:lstStyle/>
                        <a:p>
                          <a:pPr algn="ctr"/>
                          <a:r>
                            <a:rPr lang="fr-BE" sz="1400" dirty="0" smtClean="0"/>
                            <a:t>313</a:t>
                          </a:r>
                          <a:endParaRPr lang="nl-BE" sz="1400" dirty="0"/>
                        </a:p>
                      </a:txBody>
                      <a:tcPr anchor="ctr"/>
                    </a:tc>
                  </a:tr>
                  <a:tr h="314135">
                    <a:tc>
                      <a:txBody>
                        <a:bodyPr/>
                        <a:lstStyle/>
                        <a:p>
                          <a:endParaRPr lang="nl-BE"/>
                        </a:p>
                      </a:txBody>
                      <a:tcPr>
                        <a:blipFill rotWithShape="0">
                          <a:blip r:embed="rId2"/>
                          <a:stretch>
                            <a:fillRect l="-301" t="-505769" r="-301506" b="-17308"/>
                          </a:stretch>
                        </a:blipFill>
                      </a:tcPr>
                    </a:tc>
                    <a:tc>
                      <a:txBody>
                        <a:bodyPr/>
                        <a:lstStyle/>
                        <a:p>
                          <a:pPr algn="ctr"/>
                          <a:r>
                            <a:rPr lang="fr-BE" sz="1400" dirty="0" smtClean="0"/>
                            <a:t>281</a:t>
                          </a:r>
                          <a:endParaRPr lang="nl-BE" sz="1400" dirty="0"/>
                        </a:p>
                      </a:txBody>
                      <a:tcPr anchor="ctr"/>
                    </a:tc>
                    <a:tc>
                      <a:txBody>
                        <a:bodyPr/>
                        <a:lstStyle/>
                        <a:p>
                          <a:pPr algn="ctr"/>
                          <a:r>
                            <a:rPr lang="fr-BE" sz="1400" dirty="0" smtClean="0"/>
                            <a:t>277</a:t>
                          </a:r>
                          <a:endParaRPr lang="nl-BE" sz="1400" dirty="0"/>
                        </a:p>
                      </a:txBody>
                      <a:tcPr anchor="ctr"/>
                    </a:tc>
                    <a:tc>
                      <a:txBody>
                        <a:bodyPr/>
                        <a:lstStyle/>
                        <a:p>
                          <a:pPr algn="ctr"/>
                          <a:r>
                            <a:rPr lang="fr-BE" sz="1400" dirty="0" smtClean="0"/>
                            <a:t>262</a:t>
                          </a:r>
                          <a:endParaRPr lang="nl-BE" sz="1400" dirty="0"/>
                        </a:p>
                      </a:txBody>
                      <a:tcPr anchor="ctr"/>
                    </a:tc>
                  </a:tr>
                </a:tbl>
              </a:graphicData>
            </a:graphic>
          </p:graphicFrame>
        </mc:Fallback>
      </mc:AlternateContent>
    </p:spTree>
    <p:extLst>
      <p:ext uri="{BB962C8B-B14F-4D97-AF65-F5344CB8AC3E}">
        <p14:creationId xmlns:p14="http://schemas.microsoft.com/office/powerpoint/2010/main" val="951046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Lateral</a:t>
            </a:r>
            <a:r>
              <a:rPr lang="fr-BE" dirty="0"/>
              <a:t> </a:t>
            </a:r>
            <a:r>
              <a:rPr lang="fr-BE" dirty="0" err="1"/>
              <a:t>T</a:t>
            </a:r>
            <a:r>
              <a:rPr lang="fr-BE" dirty="0" err="1" smtClean="0"/>
              <a:t>orsional</a:t>
            </a:r>
            <a:r>
              <a:rPr lang="fr-BE" dirty="0" smtClean="0"/>
              <a:t> </a:t>
            </a:r>
            <a:r>
              <a:rPr lang="fr-BE" dirty="0" err="1" smtClean="0"/>
              <a:t>Buckling</a:t>
            </a:r>
            <a:r>
              <a:rPr lang="fr-BE" dirty="0" smtClean="0"/>
              <a:t> (LTB)</a:t>
            </a:r>
            <a:endParaRPr lang="nl-BE"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pPr marL="0" indent="0">
                  <a:buNone/>
                </a:pPr>
                <a:r>
                  <a:rPr lang="en-US" dirty="0"/>
                  <a:t>Can be discounted when</a:t>
                </a:r>
                <a:r>
                  <a:rPr lang="en-US" dirty="0" smtClean="0"/>
                  <a:t>:</a:t>
                </a:r>
              </a:p>
              <a:p>
                <a:pPr lvl="0">
                  <a:buFont typeface="Calibri" panose="020F0502020204030204" pitchFamily="34" charset="0"/>
                  <a:buChar char="‒"/>
                </a:pPr>
                <a:r>
                  <a:rPr lang="en-GB" sz="1800" dirty="0" smtClean="0"/>
                  <a:t>Beams </a:t>
                </a:r>
                <a:r>
                  <a:rPr lang="en-GB" sz="1800" dirty="0"/>
                  <a:t>subject to bending only about the minor axis</a:t>
                </a:r>
                <a:endParaRPr lang="nl-BE" sz="1800" dirty="0"/>
              </a:p>
              <a:p>
                <a:pPr lvl="0">
                  <a:buFont typeface="Calibri" panose="020F0502020204030204" pitchFamily="34" charset="0"/>
                  <a:buChar char="‒"/>
                </a:pPr>
                <a:r>
                  <a:rPr lang="en-GB" sz="1800" dirty="0" smtClean="0"/>
                  <a:t>Beams </a:t>
                </a:r>
                <a:r>
                  <a:rPr lang="en-GB" sz="1800" dirty="0"/>
                  <a:t>with sufficient restraint to the compression flange throughout their length by adequate bracing</a:t>
                </a:r>
                <a:endParaRPr lang="nl-BE" sz="1800" dirty="0"/>
              </a:p>
              <a:p>
                <a:pPr lvl="0">
                  <a:buFont typeface="Calibri" panose="020F0502020204030204" pitchFamily="34" charset="0"/>
                  <a:buChar char="‒"/>
                </a:pPr>
                <a:r>
                  <a:rPr lang="en-GB" sz="1800" dirty="0" smtClean="0"/>
                  <a:t>Beams </a:t>
                </a:r>
                <a:r>
                  <a:rPr lang="en-GB" sz="1800" dirty="0"/>
                  <a:t>where the lateral non-dimensional slenderness parameter </a:t>
                </a:r>
                <a:br>
                  <a:rPr lang="en-GB" sz="1800" dirty="0"/>
                </a:br>
                <a14:m>
                  <m:oMath xmlns:m="http://schemas.openxmlformats.org/officeDocument/2006/math">
                    <m:sSub>
                      <m:sSubPr>
                        <m:ctrlPr>
                          <a:rPr lang="nl-BE" sz="1800" i="1">
                            <a:latin typeface="Cambria Math" panose="02040503050406030204" pitchFamily="18" charset="0"/>
                          </a:rPr>
                        </m:ctrlPr>
                      </m:sSubPr>
                      <m:e>
                        <m:acc>
                          <m:accPr>
                            <m:chr m:val="̅"/>
                            <m:ctrlPr>
                              <a:rPr lang="nl-BE" sz="1800" i="1">
                                <a:latin typeface="Cambria Math" panose="02040503050406030204" pitchFamily="18" charset="0"/>
                              </a:rPr>
                            </m:ctrlPr>
                          </m:accPr>
                          <m:e>
                            <m:r>
                              <a:rPr lang="en-GB" sz="1800" i="1">
                                <a:latin typeface="Cambria Math" panose="02040503050406030204" pitchFamily="18" charset="0"/>
                              </a:rPr>
                              <m:t>𝜆</m:t>
                            </m:r>
                          </m:e>
                        </m:acc>
                      </m:e>
                      <m:sub>
                        <m:r>
                          <m:rPr>
                            <m:sty m:val="p"/>
                          </m:rPr>
                          <a:rPr lang="en-GB" sz="1800">
                            <a:latin typeface="Cambria Math" panose="02040503050406030204" pitchFamily="18" charset="0"/>
                          </a:rPr>
                          <m:t>LT</m:t>
                        </m:r>
                      </m:sub>
                    </m:sSub>
                    <m:r>
                      <a:rPr lang="en-GB" sz="1800" i="1">
                        <a:latin typeface="Cambria Math" panose="02040503050406030204" pitchFamily="18" charset="0"/>
                      </a:rPr>
                      <m:t>≤</m:t>
                    </m:r>
                    <m:r>
                      <a:rPr lang="en-GB" sz="1800">
                        <a:latin typeface="Cambria Math" panose="02040503050406030204" pitchFamily="18" charset="0"/>
                      </a:rPr>
                      <m:t>0,4</m:t>
                    </m:r>
                    <m:r>
                      <a:rPr lang="en-GB" sz="1800" i="1">
                        <a:latin typeface="Cambria Math" panose="02040503050406030204" pitchFamily="18" charset="0"/>
                      </a:rPr>
                      <m:t>   </m:t>
                    </m:r>
                    <m:r>
                      <m:rPr>
                        <m:sty m:val="p"/>
                      </m:rPr>
                      <a:rPr lang="en-GB" sz="1800">
                        <a:latin typeface="Cambria Math" panose="02040503050406030204" pitchFamily="18" charset="0"/>
                      </a:rPr>
                      <m:t>or</m:t>
                    </m:r>
                    <m:r>
                      <a:rPr lang="en-GB" sz="1800" i="1">
                        <a:latin typeface="Cambria Math" panose="02040503050406030204" pitchFamily="18" charset="0"/>
                      </a:rPr>
                      <m:t>  </m:t>
                    </m:r>
                    <m:f>
                      <m:fPr>
                        <m:ctrlPr>
                          <a:rPr lang="nl-BE" sz="1800" i="1">
                            <a:latin typeface="Cambria Math" panose="02040503050406030204" pitchFamily="18" charset="0"/>
                          </a:rPr>
                        </m:ctrlPr>
                      </m:fPr>
                      <m:num>
                        <m:sSub>
                          <m:sSubPr>
                            <m:ctrlPr>
                              <a:rPr lang="nl-BE" sz="1800" i="1">
                                <a:latin typeface="Cambria Math" panose="02040503050406030204" pitchFamily="18" charset="0"/>
                              </a:rPr>
                            </m:ctrlPr>
                          </m:sSubPr>
                          <m:e>
                            <m:r>
                              <a:rPr lang="en-GB" sz="1800" i="1">
                                <a:latin typeface="Cambria Math" panose="02040503050406030204" pitchFamily="18" charset="0"/>
                              </a:rPr>
                              <m:t>𝑀</m:t>
                            </m:r>
                          </m:e>
                          <m:sub>
                            <m:r>
                              <m:rPr>
                                <m:nor/>
                              </m:rPr>
                              <a:rPr lang="en-GB" sz="1800"/>
                              <m:t>Ed</m:t>
                            </m:r>
                          </m:sub>
                        </m:sSub>
                      </m:num>
                      <m:den>
                        <m:sSub>
                          <m:sSubPr>
                            <m:ctrlPr>
                              <a:rPr lang="nl-BE" sz="1800" i="1">
                                <a:latin typeface="Cambria Math" panose="02040503050406030204" pitchFamily="18" charset="0"/>
                              </a:rPr>
                            </m:ctrlPr>
                          </m:sSubPr>
                          <m:e>
                            <m:r>
                              <a:rPr lang="en-GB" sz="1800" i="1">
                                <a:latin typeface="Cambria Math" panose="02040503050406030204" pitchFamily="18" charset="0"/>
                              </a:rPr>
                              <m:t>𝑀</m:t>
                            </m:r>
                          </m:e>
                          <m:sub>
                            <m:r>
                              <m:rPr>
                                <m:nor/>
                              </m:rPr>
                              <a:rPr lang="en-GB" sz="1800"/>
                              <m:t>cr</m:t>
                            </m:r>
                          </m:sub>
                        </m:sSub>
                      </m:den>
                    </m:f>
                    <m:r>
                      <a:rPr lang="en-GB" sz="1800" i="1">
                        <a:latin typeface="Cambria Math" panose="02040503050406030204" pitchFamily="18" charset="0"/>
                      </a:rPr>
                      <m:t>≤0,16</m:t>
                    </m:r>
                  </m:oMath>
                </a14:m>
                <a:endParaRPr lang="nl-BE" sz="1800" dirty="0"/>
              </a:p>
              <a:p>
                <a:pPr lvl="0">
                  <a:buFont typeface="Calibri" panose="020F0502020204030204" pitchFamily="34" charset="0"/>
                  <a:buChar char="‒"/>
                </a:pPr>
                <a:r>
                  <a:rPr lang="en-GB" sz="1800" dirty="0" smtClean="0"/>
                  <a:t>Beams </a:t>
                </a:r>
                <a:r>
                  <a:rPr lang="en-GB" sz="1800" dirty="0"/>
                  <a:t>with certain types of cross-sections, such as square or circular hollow sections, which are not susceptible to lateral-torsional buckling.</a:t>
                </a:r>
                <a:endParaRPr lang="nl-BE" sz="1800"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a:stretch>
                  <a:fillRect l="-1506" t="-2020"/>
                </a:stretch>
              </a:blipFill>
            </p:spPr>
            <p:txBody>
              <a:bodyPr/>
              <a:lstStyle/>
              <a:p>
                <a:r>
                  <a:rPr lang="nl-BE">
                    <a:noFill/>
                  </a:rPr>
                  <a:t> </a:t>
                </a:r>
              </a:p>
            </p:txBody>
          </p:sp>
        </mc:Fallback>
      </mc:AlternateContent>
      <p:grpSp>
        <p:nvGrpSpPr>
          <p:cNvPr id="5" name="Group 11"/>
          <p:cNvGrpSpPr>
            <a:grpSpLocks/>
          </p:cNvGrpSpPr>
          <p:nvPr/>
        </p:nvGrpSpPr>
        <p:grpSpPr bwMode="auto">
          <a:xfrm>
            <a:off x="3705221" y="4786961"/>
            <a:ext cx="3302000" cy="1130300"/>
            <a:chOff x="4382" y="2224"/>
            <a:chExt cx="2080" cy="712"/>
          </a:xfrm>
        </p:grpSpPr>
        <p:grpSp>
          <p:nvGrpSpPr>
            <p:cNvPr id="6" name="Group 12"/>
            <p:cNvGrpSpPr>
              <a:grpSpLocks/>
            </p:cNvGrpSpPr>
            <p:nvPr/>
          </p:nvGrpSpPr>
          <p:grpSpPr bwMode="auto">
            <a:xfrm>
              <a:off x="5092" y="2224"/>
              <a:ext cx="298" cy="577"/>
              <a:chOff x="2421" y="10804"/>
              <a:chExt cx="745" cy="1443"/>
            </a:xfrm>
          </p:grpSpPr>
          <p:sp>
            <p:nvSpPr>
              <p:cNvPr id="13" name="Line 13"/>
              <p:cNvSpPr>
                <a:spLocks noChangeShapeType="1"/>
              </p:cNvSpPr>
              <p:nvPr/>
            </p:nvSpPr>
            <p:spPr bwMode="auto">
              <a:xfrm>
                <a:off x="2786" y="10807"/>
                <a:ext cx="0" cy="1440"/>
              </a:xfrm>
              <a:prstGeom prst="line">
                <a:avLst/>
              </a:prstGeom>
              <a:noFill/>
              <a:ln w="57150">
                <a:solidFill>
                  <a:schemeClr val="tx1"/>
                </a:solidFill>
                <a:round/>
                <a:headEnd/>
                <a:tailEnd/>
              </a:ln>
              <a:effectLst/>
            </p:spPr>
            <p:txBody>
              <a:bodyPr>
                <a:prstTxWarp prst="textNoShape">
                  <a:avLst/>
                </a:prstTxWarp>
              </a:bodyPr>
              <a:lstStyle/>
              <a:p>
                <a:pPr>
                  <a:defRPr/>
                </a:pPr>
                <a:endParaRPr lang="fr-FR">
                  <a:latin typeface="Arial" charset="0"/>
                </a:endParaRPr>
              </a:p>
            </p:txBody>
          </p:sp>
          <p:sp>
            <p:nvSpPr>
              <p:cNvPr id="14" name="Line 14"/>
              <p:cNvSpPr>
                <a:spLocks noChangeShapeType="1"/>
              </p:cNvSpPr>
              <p:nvPr/>
            </p:nvSpPr>
            <p:spPr bwMode="auto">
              <a:xfrm>
                <a:off x="2421" y="10804"/>
                <a:ext cx="720" cy="0"/>
              </a:xfrm>
              <a:prstGeom prst="line">
                <a:avLst/>
              </a:prstGeom>
              <a:noFill/>
              <a:ln w="57150">
                <a:solidFill>
                  <a:schemeClr val="tx1"/>
                </a:solidFill>
                <a:round/>
                <a:headEnd/>
                <a:tailEnd/>
              </a:ln>
              <a:effectLst/>
            </p:spPr>
            <p:txBody>
              <a:bodyPr>
                <a:prstTxWarp prst="textNoShape">
                  <a:avLst/>
                </a:prstTxWarp>
              </a:bodyPr>
              <a:lstStyle/>
              <a:p>
                <a:pPr>
                  <a:defRPr/>
                </a:pPr>
                <a:endParaRPr lang="fr-FR">
                  <a:latin typeface="Arial" charset="0"/>
                </a:endParaRPr>
              </a:p>
            </p:txBody>
          </p:sp>
          <p:sp>
            <p:nvSpPr>
              <p:cNvPr id="15" name="Line 15"/>
              <p:cNvSpPr>
                <a:spLocks noChangeShapeType="1"/>
              </p:cNvSpPr>
              <p:nvPr/>
            </p:nvSpPr>
            <p:spPr bwMode="auto">
              <a:xfrm>
                <a:off x="2446" y="12247"/>
                <a:ext cx="720" cy="0"/>
              </a:xfrm>
              <a:prstGeom prst="line">
                <a:avLst/>
              </a:prstGeom>
              <a:noFill/>
              <a:ln w="57150">
                <a:solidFill>
                  <a:schemeClr val="tx1"/>
                </a:solidFill>
                <a:round/>
                <a:headEnd/>
                <a:tailEnd/>
              </a:ln>
              <a:effectLst/>
            </p:spPr>
            <p:txBody>
              <a:bodyPr>
                <a:prstTxWarp prst="textNoShape">
                  <a:avLst/>
                </a:prstTxWarp>
              </a:bodyPr>
              <a:lstStyle/>
              <a:p>
                <a:pPr>
                  <a:defRPr/>
                </a:pPr>
                <a:endParaRPr lang="fr-FR">
                  <a:latin typeface="Arial" charset="0"/>
                </a:endParaRPr>
              </a:p>
            </p:txBody>
          </p:sp>
        </p:grpSp>
        <p:grpSp>
          <p:nvGrpSpPr>
            <p:cNvPr id="7" name="Group 16"/>
            <p:cNvGrpSpPr>
              <a:grpSpLocks/>
            </p:cNvGrpSpPr>
            <p:nvPr/>
          </p:nvGrpSpPr>
          <p:grpSpPr bwMode="auto">
            <a:xfrm rot="-1273705">
              <a:off x="4382" y="2359"/>
              <a:ext cx="298" cy="577"/>
              <a:chOff x="2421" y="10804"/>
              <a:chExt cx="745" cy="1443"/>
            </a:xfrm>
          </p:grpSpPr>
          <p:sp>
            <p:nvSpPr>
              <p:cNvPr id="10" name="Line 17"/>
              <p:cNvSpPr>
                <a:spLocks noChangeShapeType="1"/>
              </p:cNvSpPr>
              <p:nvPr/>
            </p:nvSpPr>
            <p:spPr bwMode="auto">
              <a:xfrm>
                <a:off x="2785" y="10806"/>
                <a:ext cx="0" cy="1440"/>
              </a:xfrm>
              <a:prstGeom prst="line">
                <a:avLst/>
              </a:prstGeom>
              <a:noFill/>
              <a:ln w="57150">
                <a:solidFill>
                  <a:schemeClr val="tx1"/>
                </a:solidFill>
                <a:round/>
                <a:headEnd/>
                <a:tailEnd/>
              </a:ln>
              <a:effectLst/>
            </p:spPr>
            <p:txBody>
              <a:bodyPr>
                <a:prstTxWarp prst="textNoShape">
                  <a:avLst/>
                </a:prstTxWarp>
              </a:bodyPr>
              <a:lstStyle/>
              <a:p>
                <a:pPr>
                  <a:defRPr/>
                </a:pPr>
                <a:endParaRPr lang="fr-FR">
                  <a:latin typeface="Arial" charset="0"/>
                </a:endParaRPr>
              </a:p>
            </p:txBody>
          </p:sp>
          <p:sp>
            <p:nvSpPr>
              <p:cNvPr id="11" name="Line 18"/>
              <p:cNvSpPr>
                <a:spLocks noChangeShapeType="1"/>
              </p:cNvSpPr>
              <p:nvPr/>
            </p:nvSpPr>
            <p:spPr bwMode="auto">
              <a:xfrm>
                <a:off x="2419" y="10802"/>
                <a:ext cx="720" cy="0"/>
              </a:xfrm>
              <a:prstGeom prst="line">
                <a:avLst/>
              </a:prstGeom>
              <a:noFill/>
              <a:ln w="57150">
                <a:solidFill>
                  <a:schemeClr val="tx1"/>
                </a:solidFill>
                <a:round/>
                <a:headEnd/>
                <a:tailEnd/>
              </a:ln>
              <a:effectLst/>
            </p:spPr>
            <p:txBody>
              <a:bodyPr>
                <a:prstTxWarp prst="textNoShape">
                  <a:avLst/>
                </a:prstTxWarp>
              </a:bodyPr>
              <a:lstStyle/>
              <a:p>
                <a:pPr>
                  <a:defRPr/>
                </a:pPr>
                <a:endParaRPr lang="fr-FR">
                  <a:latin typeface="Arial" charset="0"/>
                </a:endParaRPr>
              </a:p>
            </p:txBody>
          </p:sp>
          <p:sp>
            <p:nvSpPr>
              <p:cNvPr id="12" name="Line 19"/>
              <p:cNvSpPr>
                <a:spLocks noChangeShapeType="1"/>
              </p:cNvSpPr>
              <p:nvPr/>
            </p:nvSpPr>
            <p:spPr bwMode="auto">
              <a:xfrm>
                <a:off x="2444" y="12245"/>
                <a:ext cx="720" cy="0"/>
              </a:xfrm>
              <a:prstGeom prst="line">
                <a:avLst/>
              </a:prstGeom>
              <a:noFill/>
              <a:ln w="57150">
                <a:solidFill>
                  <a:schemeClr val="tx1"/>
                </a:solidFill>
                <a:round/>
                <a:headEnd/>
                <a:tailEnd/>
              </a:ln>
              <a:effectLst/>
            </p:spPr>
            <p:txBody>
              <a:bodyPr>
                <a:prstTxWarp prst="textNoShape">
                  <a:avLst/>
                </a:prstTxWarp>
              </a:bodyPr>
              <a:lstStyle/>
              <a:p>
                <a:pPr>
                  <a:defRPr/>
                </a:pPr>
                <a:endParaRPr lang="fr-FR">
                  <a:latin typeface="Arial" charset="0"/>
                </a:endParaRPr>
              </a:p>
            </p:txBody>
          </p:sp>
        </p:grpSp>
        <p:sp>
          <p:nvSpPr>
            <p:cNvPr id="8" name="Freeform 20"/>
            <p:cNvSpPr>
              <a:spLocks/>
            </p:cNvSpPr>
            <p:nvPr/>
          </p:nvSpPr>
          <p:spPr bwMode="auto">
            <a:xfrm rot="21112194" flipH="1">
              <a:off x="4676" y="2500"/>
              <a:ext cx="432" cy="84"/>
            </a:xfrm>
            <a:custGeom>
              <a:avLst/>
              <a:gdLst/>
              <a:ahLst/>
              <a:cxnLst>
                <a:cxn ang="0">
                  <a:pos x="0" y="30"/>
                </a:cxn>
                <a:cxn ang="0">
                  <a:pos x="540" y="30"/>
                </a:cxn>
                <a:cxn ang="0">
                  <a:pos x="1080" y="210"/>
                </a:cxn>
              </a:cxnLst>
              <a:rect l="0" t="0" r="r" b="b"/>
              <a:pathLst>
                <a:path w="1080" h="210">
                  <a:moveTo>
                    <a:pt x="0" y="30"/>
                  </a:moveTo>
                  <a:cubicBezTo>
                    <a:pt x="180" y="15"/>
                    <a:pt x="360" y="0"/>
                    <a:pt x="540" y="30"/>
                  </a:cubicBezTo>
                  <a:cubicBezTo>
                    <a:pt x="720" y="60"/>
                    <a:pt x="900" y="135"/>
                    <a:pt x="1080" y="210"/>
                  </a:cubicBezTo>
                </a:path>
              </a:pathLst>
            </a:custGeom>
            <a:noFill/>
            <a:ln w="38100" cap="flat" cmpd="sng">
              <a:solidFill>
                <a:schemeClr val="tx1"/>
              </a:solidFill>
              <a:prstDash val="solid"/>
              <a:round/>
              <a:headEnd type="none" w="med" len="med"/>
              <a:tailEnd type="triangle" w="lg" len="med"/>
            </a:ln>
            <a:effectLst/>
          </p:spPr>
          <p:txBody>
            <a:bodyPr>
              <a:prstTxWarp prst="textNoShape">
                <a:avLst/>
              </a:prstTxWarp>
            </a:bodyPr>
            <a:lstStyle/>
            <a:p>
              <a:pPr>
                <a:defRPr/>
              </a:pPr>
              <a:endParaRPr lang="fr-FR">
                <a:latin typeface="Arial" charset="0"/>
              </a:endParaRPr>
            </a:p>
          </p:txBody>
        </p:sp>
        <p:sp>
          <p:nvSpPr>
            <p:cNvPr id="9" name="Text Box 21"/>
            <p:cNvSpPr txBox="1">
              <a:spLocks noChangeArrowheads="1"/>
            </p:cNvSpPr>
            <p:nvPr/>
          </p:nvSpPr>
          <p:spPr bwMode="auto">
            <a:xfrm>
              <a:off x="5046" y="2380"/>
              <a:ext cx="1416" cy="269"/>
            </a:xfrm>
            <a:prstGeom prst="rect">
              <a:avLst/>
            </a:prstGeom>
            <a:noFill/>
            <a:ln w="9525">
              <a:noFill/>
              <a:miter lim="800000"/>
              <a:headEnd/>
              <a:tailEnd/>
            </a:ln>
          </p:spPr>
          <p:txBody>
            <a:bodyPr>
              <a:prstTxWarp prst="textNoShape">
                <a:avLst/>
              </a:prstTxWarp>
              <a:spAutoFit/>
            </a:bodyPr>
            <a:lstStyle/>
            <a:p>
              <a:pPr algn="ctr">
                <a:spcBef>
                  <a:spcPct val="50000"/>
                </a:spcBef>
              </a:pPr>
              <a:r>
                <a:rPr lang="en-GB" sz="2200" b="1" dirty="0">
                  <a:solidFill>
                    <a:schemeClr val="tx1"/>
                  </a:solidFill>
                  <a:effectLst/>
                </a:rPr>
                <a:t>LTB</a:t>
              </a:r>
            </a:p>
          </p:txBody>
        </p:sp>
      </p:grpSp>
      <p:sp>
        <p:nvSpPr>
          <p:cNvPr id="16" name="Line 22"/>
          <p:cNvSpPr>
            <a:spLocks noChangeShapeType="1"/>
          </p:cNvSpPr>
          <p:nvPr/>
        </p:nvSpPr>
        <p:spPr bwMode="auto">
          <a:xfrm>
            <a:off x="5067296" y="4304362"/>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a:defRPr/>
            </a:pPr>
            <a:endParaRPr lang="fr-FR">
              <a:latin typeface="Arial" charset="0"/>
            </a:endParaRPr>
          </a:p>
        </p:txBody>
      </p:sp>
      <p:sp>
        <p:nvSpPr>
          <p:cNvPr id="17" name="Line 23"/>
          <p:cNvSpPr>
            <a:spLocks noChangeShapeType="1"/>
          </p:cNvSpPr>
          <p:nvPr/>
        </p:nvSpPr>
        <p:spPr bwMode="auto">
          <a:xfrm>
            <a:off x="3771896" y="4558362"/>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a:defRPr/>
            </a:pPr>
            <a:endParaRPr lang="fr-FR">
              <a:latin typeface="Arial" charset="0"/>
            </a:endParaRPr>
          </a:p>
        </p:txBody>
      </p:sp>
    </p:spTree>
    <p:extLst>
      <p:ext uri="{BB962C8B-B14F-4D97-AF65-F5344CB8AC3E}">
        <p14:creationId xmlns:p14="http://schemas.microsoft.com/office/powerpoint/2010/main" val="298723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t>
            </a:r>
            <a:r>
              <a:rPr lang="en-GB" dirty="0" smtClean="0"/>
              <a:t>Stainless Steel?</a:t>
            </a:r>
            <a:endParaRPr lang="en-GB" dirty="0"/>
          </a:p>
        </p:txBody>
      </p:sp>
      <p:sp>
        <p:nvSpPr>
          <p:cNvPr id="3" name="Content Placeholder 2"/>
          <p:cNvSpPr>
            <a:spLocks noGrp="1"/>
          </p:cNvSpPr>
          <p:nvPr>
            <p:ph idx="1"/>
          </p:nvPr>
        </p:nvSpPr>
        <p:spPr>
          <a:xfrm>
            <a:off x="525992" y="1190624"/>
            <a:ext cx="8092016" cy="4879975"/>
          </a:xfrm>
        </p:spPr>
        <p:txBody>
          <a:bodyPr/>
          <a:lstStyle/>
          <a:p>
            <a:pPr marL="0" indent="0">
              <a:lnSpc>
                <a:spcPct val="100000"/>
              </a:lnSpc>
              <a:spcBef>
                <a:spcPts val="0"/>
              </a:spcBef>
              <a:buNone/>
              <a:defRPr/>
            </a:pPr>
            <a:r>
              <a:rPr lang="en-GB" sz="2000" dirty="0"/>
              <a:t>Families of stainless steel</a:t>
            </a:r>
            <a:endParaRPr lang="en-US" sz="2000" dirty="0" smtClean="0">
              <a:cs typeface="Times New Roman" pitchFamily="18" charset="0"/>
            </a:endParaRPr>
          </a:p>
          <a:p>
            <a:pPr>
              <a:lnSpc>
                <a:spcPct val="100000"/>
              </a:lnSpc>
              <a:spcBef>
                <a:spcPts val="0"/>
              </a:spcBef>
              <a:buFont typeface="Calibri" panose="020F0502020204030204" pitchFamily="34" charset="0"/>
              <a:buChar char="‒"/>
              <a:defRPr/>
            </a:pPr>
            <a:r>
              <a:rPr lang="en-US" sz="2000" dirty="0" smtClean="0">
                <a:cs typeface="Times New Roman" pitchFamily="18" charset="0"/>
              </a:rPr>
              <a:t>Austenitic</a:t>
            </a:r>
            <a:endParaRPr lang="en-US" sz="2000" dirty="0">
              <a:cs typeface="Times New Roman" pitchFamily="18" charset="0"/>
            </a:endParaRPr>
          </a:p>
          <a:p>
            <a:pPr>
              <a:lnSpc>
                <a:spcPct val="100000"/>
              </a:lnSpc>
              <a:spcBef>
                <a:spcPts val="0"/>
              </a:spcBef>
              <a:buFont typeface="Calibri" panose="020F0502020204030204" pitchFamily="34" charset="0"/>
              <a:buChar char="‒"/>
              <a:defRPr/>
            </a:pPr>
            <a:r>
              <a:rPr lang="en-US" sz="2000" dirty="0">
                <a:cs typeface="Times New Roman" pitchFamily="18" charset="0"/>
              </a:rPr>
              <a:t>Duplex</a:t>
            </a:r>
          </a:p>
          <a:p>
            <a:pPr>
              <a:lnSpc>
                <a:spcPct val="100000"/>
              </a:lnSpc>
              <a:spcBef>
                <a:spcPts val="0"/>
              </a:spcBef>
              <a:buFont typeface="Calibri" panose="020F0502020204030204" pitchFamily="34" charset="0"/>
              <a:buChar char="‒"/>
              <a:defRPr/>
            </a:pPr>
            <a:r>
              <a:rPr lang="en-US" sz="2000" dirty="0">
                <a:cs typeface="Times New Roman" pitchFamily="18" charset="0"/>
              </a:rPr>
              <a:t>Ferritic</a:t>
            </a:r>
          </a:p>
          <a:p>
            <a:pPr>
              <a:lnSpc>
                <a:spcPct val="100000"/>
              </a:lnSpc>
              <a:spcBef>
                <a:spcPts val="0"/>
              </a:spcBef>
              <a:buFont typeface="Calibri" panose="020F0502020204030204" pitchFamily="34" charset="0"/>
              <a:buChar char="‒"/>
              <a:defRPr/>
            </a:pPr>
            <a:r>
              <a:rPr lang="en-US" sz="2000" dirty="0">
                <a:solidFill>
                  <a:schemeClr val="accent3"/>
                </a:solidFill>
                <a:cs typeface="Times New Roman" pitchFamily="18" charset="0"/>
              </a:rPr>
              <a:t>Precipitation Hardening</a:t>
            </a:r>
          </a:p>
          <a:p>
            <a:pPr>
              <a:lnSpc>
                <a:spcPct val="100000"/>
              </a:lnSpc>
              <a:spcBef>
                <a:spcPts val="0"/>
              </a:spcBef>
              <a:buFont typeface="Calibri" panose="020F0502020204030204" pitchFamily="34" charset="0"/>
              <a:buChar char="‒"/>
              <a:defRPr/>
            </a:pPr>
            <a:r>
              <a:rPr lang="en-US" sz="2000" dirty="0">
                <a:solidFill>
                  <a:schemeClr val="accent3"/>
                </a:solidFill>
                <a:cs typeface="Times New Roman" pitchFamily="18" charset="0"/>
              </a:rPr>
              <a:t>Martensitic</a:t>
            </a:r>
          </a:p>
          <a:p>
            <a:pPr marL="0" indent="0">
              <a:lnSpc>
                <a:spcPct val="100000"/>
              </a:lnSpc>
              <a:spcBef>
                <a:spcPts val="0"/>
              </a:spcBef>
              <a:buNone/>
              <a:defRPr/>
            </a:pPr>
            <a:endParaRPr lang="en-GB" sz="2000" dirty="0" smtClean="0">
              <a:cs typeface="Times New Roman" pitchFamily="18" charset="0"/>
            </a:endParaRPr>
          </a:p>
          <a:p>
            <a:pPr marL="0" indent="0">
              <a:lnSpc>
                <a:spcPct val="100000"/>
              </a:lnSpc>
              <a:spcBef>
                <a:spcPts val="0"/>
              </a:spcBef>
              <a:buNone/>
              <a:defRPr/>
            </a:pPr>
            <a:r>
              <a:rPr lang="en-GB" sz="2000" dirty="0">
                <a:cs typeface="Times New Roman" pitchFamily="18" charset="0"/>
              </a:rPr>
              <a:t>There are three main stainless steel grades interesting for structural design: </a:t>
            </a:r>
            <a:r>
              <a:rPr lang="en-US" sz="2000" dirty="0">
                <a:cs typeface="Times New Roman" pitchFamily="18" charset="0"/>
              </a:rPr>
              <a:t>a</a:t>
            </a:r>
            <a:r>
              <a:rPr lang="en-US" sz="2000" dirty="0" smtClean="0">
                <a:cs typeface="Times New Roman" pitchFamily="18" charset="0"/>
              </a:rPr>
              <a:t>ustenitic, duplex and ferritic</a:t>
            </a:r>
            <a:endParaRPr lang="en-US" sz="2000" dirty="0">
              <a:cs typeface="Times New Roman" pitchFamily="18" charset="0"/>
            </a:endParaRPr>
          </a:p>
          <a:p>
            <a:pPr marL="0" indent="0">
              <a:lnSpc>
                <a:spcPct val="100000"/>
              </a:lnSpc>
              <a:spcBef>
                <a:spcPts val="0"/>
              </a:spcBef>
              <a:buNone/>
              <a:defRPr/>
            </a:pPr>
            <a:endParaRPr lang="en-GB" sz="2000" dirty="0">
              <a:cs typeface="Times New Roman" pitchFamily="18" charset="0"/>
            </a:endParaRPr>
          </a:p>
          <a:p>
            <a:pPr marL="0" indent="0">
              <a:lnSpc>
                <a:spcPct val="100000"/>
              </a:lnSpc>
              <a:spcBef>
                <a:spcPts val="0"/>
              </a:spcBef>
              <a:buNone/>
              <a:defRPr/>
            </a:pPr>
            <a:endParaRPr lang="de-DE" sz="2000" dirty="0">
              <a:cs typeface="Times New Roman" pitchFamily="18" charset="0"/>
            </a:endParaRPr>
          </a:p>
        </p:txBody>
      </p:sp>
      <p:graphicFrame>
        <p:nvGraphicFramePr>
          <p:cNvPr id="24" name="Table 7"/>
          <p:cNvGraphicFramePr>
            <a:graphicFrameLocks noGrp="1"/>
          </p:cNvGraphicFramePr>
          <p:nvPr>
            <p:extLst>
              <p:ext uri="{D42A27DB-BD31-4B8C-83A1-F6EECF244321}">
                <p14:modId xmlns:p14="http://schemas.microsoft.com/office/powerpoint/2010/main" val="862456730"/>
              </p:ext>
            </p:extLst>
          </p:nvPr>
        </p:nvGraphicFramePr>
        <p:xfrm>
          <a:off x="904627" y="4086983"/>
          <a:ext cx="7099194" cy="2121670"/>
        </p:xfrm>
        <a:graphic>
          <a:graphicData uri="http://schemas.openxmlformats.org/drawingml/2006/table">
            <a:tbl>
              <a:tblPr firstRow="1" bandRow="1">
                <a:tableStyleId>{5C22544A-7EE6-4342-B048-85BDC9FD1C3A}</a:tableStyleId>
              </a:tblPr>
              <a:tblGrid>
                <a:gridCol w="1183199">
                  <a:extLst>
                    <a:ext uri="{9D8B030D-6E8A-4147-A177-3AD203B41FA5}">
                      <a16:colId xmlns="" xmlns:a16="http://schemas.microsoft.com/office/drawing/2014/main" val="20000"/>
                    </a:ext>
                  </a:extLst>
                </a:gridCol>
                <a:gridCol w="1183199">
                  <a:extLst>
                    <a:ext uri="{9D8B030D-6E8A-4147-A177-3AD203B41FA5}">
                      <a16:colId xmlns="" xmlns:a16="http://schemas.microsoft.com/office/drawing/2014/main" val="20001"/>
                    </a:ext>
                  </a:extLst>
                </a:gridCol>
                <a:gridCol w="1183199">
                  <a:extLst>
                    <a:ext uri="{9D8B030D-6E8A-4147-A177-3AD203B41FA5}">
                      <a16:colId xmlns="" xmlns:a16="http://schemas.microsoft.com/office/drawing/2014/main" val="20002"/>
                    </a:ext>
                  </a:extLst>
                </a:gridCol>
                <a:gridCol w="1183199">
                  <a:extLst>
                    <a:ext uri="{9D8B030D-6E8A-4147-A177-3AD203B41FA5}">
                      <a16:colId xmlns="" xmlns:a16="http://schemas.microsoft.com/office/drawing/2014/main" val="20003"/>
                    </a:ext>
                  </a:extLst>
                </a:gridCol>
                <a:gridCol w="1183199">
                  <a:extLst>
                    <a:ext uri="{9D8B030D-6E8A-4147-A177-3AD203B41FA5}">
                      <a16:colId xmlns="" xmlns:a16="http://schemas.microsoft.com/office/drawing/2014/main" val="20004"/>
                    </a:ext>
                  </a:extLst>
                </a:gridCol>
                <a:gridCol w="1183199">
                  <a:extLst>
                    <a:ext uri="{9D8B030D-6E8A-4147-A177-3AD203B41FA5}">
                      <a16:colId xmlns="" xmlns:a16="http://schemas.microsoft.com/office/drawing/2014/main" val="20005"/>
                    </a:ext>
                  </a:extLst>
                </a:gridCol>
              </a:tblGrid>
              <a:tr h="521470">
                <a:tc>
                  <a:txBody>
                    <a:bodyPr/>
                    <a:lstStyle/>
                    <a:p>
                      <a:pPr algn="ctr"/>
                      <a:r>
                        <a:rPr lang="en-GB" sz="1500" dirty="0">
                          <a:solidFill>
                            <a:schemeClr val="accent1">
                              <a:lumMod val="50000"/>
                            </a:schemeClr>
                          </a:solidFill>
                        </a:rPr>
                        <a:t>Group</a:t>
                      </a:r>
                    </a:p>
                  </a:txBody>
                  <a:tcPr marL="79018" marR="79018" marT="39509" marB="39509" anchor="ct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sz="1500" dirty="0">
                          <a:solidFill>
                            <a:schemeClr val="accent1">
                              <a:lumMod val="50000"/>
                            </a:schemeClr>
                          </a:solidFill>
                        </a:rPr>
                        <a:t>Strength</a:t>
                      </a: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sz="1500" dirty="0">
                          <a:solidFill>
                            <a:schemeClr val="accent1">
                              <a:lumMod val="50000"/>
                            </a:schemeClr>
                          </a:solidFill>
                        </a:rPr>
                        <a:t>Ductility</a:t>
                      </a: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sz="1500">
                          <a:solidFill>
                            <a:schemeClr val="accent1">
                              <a:lumMod val="50000"/>
                            </a:schemeClr>
                          </a:solidFill>
                        </a:rPr>
                        <a:t>Magnetic</a:t>
                      </a: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sz="1500" err="1">
                          <a:solidFill>
                            <a:schemeClr val="accent1">
                              <a:lumMod val="50000"/>
                            </a:schemeClr>
                          </a:solidFill>
                        </a:rPr>
                        <a:t>Weldable</a:t>
                      </a: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a:r>
                        <a:rPr lang="en-GB" sz="1500" dirty="0">
                          <a:solidFill>
                            <a:schemeClr val="accent1">
                              <a:lumMod val="50000"/>
                            </a:schemeClr>
                          </a:solidFill>
                        </a:rPr>
                        <a:t>Formability</a:t>
                      </a:r>
                    </a:p>
                  </a:txBody>
                  <a:tcPr marL="79018" marR="79018" marT="39509" marB="39509"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0"/>
                  </a:ext>
                </a:extLst>
              </a:tr>
              <a:tr h="527148">
                <a:tc>
                  <a:txBody>
                    <a:bodyPr/>
                    <a:lstStyle/>
                    <a:p>
                      <a:pPr algn="ctr"/>
                      <a:r>
                        <a:rPr lang="en-GB" sz="1500">
                          <a:solidFill>
                            <a:schemeClr val="accent1">
                              <a:lumMod val="50000"/>
                            </a:schemeClr>
                          </a:solidFill>
                        </a:rPr>
                        <a:t>Austenitic</a:t>
                      </a:r>
                    </a:p>
                  </a:txBody>
                  <a:tcPr marL="79018" marR="79018" marT="39509" marB="39509" anchor="ct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cap="none" normalizeH="0" baseline="0">
                          <a:ln>
                            <a:noFill/>
                          </a:ln>
                          <a:solidFill>
                            <a:schemeClr val="accent1">
                              <a:lumMod val="50000"/>
                            </a:schemeClr>
                          </a:solidFill>
                          <a:effectLst/>
                          <a:latin typeface="+mn-lt"/>
                          <a:sym typeface="Wingdings 2" pitchFamily="18" charset="2"/>
                        </a:rPr>
                        <a:t></a:t>
                      </a:r>
                    </a:p>
                  </a:txBody>
                  <a:tcPr marL="79018" marR="7901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cap="none" normalizeH="0" baseline="0">
                          <a:ln>
                            <a:noFill/>
                          </a:ln>
                          <a:solidFill>
                            <a:schemeClr val="accent1">
                              <a:lumMod val="50000"/>
                            </a:schemeClr>
                          </a:solidFill>
                          <a:effectLst/>
                          <a:latin typeface="+mn-lt"/>
                          <a:sym typeface="Wingdings 2" pitchFamily="18" charset="2"/>
                        </a:rPr>
                        <a:t></a:t>
                      </a:r>
                      <a:endParaRPr kumimoji="0" lang="en-GB" sz="3500" b="0" i="0" u="none" strike="noStrike" cap="none" normalizeH="0" baseline="0">
                        <a:ln>
                          <a:noFill/>
                        </a:ln>
                        <a:solidFill>
                          <a:schemeClr val="accent1">
                            <a:lumMod val="50000"/>
                          </a:schemeClr>
                        </a:solidFill>
                        <a:effectLst/>
                        <a:latin typeface="+mn-lt"/>
                      </a:endParaRPr>
                    </a:p>
                  </a:txBody>
                  <a:tcPr marL="79018" marR="7901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27148">
                <a:tc>
                  <a:txBody>
                    <a:bodyPr/>
                    <a:lstStyle/>
                    <a:p>
                      <a:pPr algn="ctr"/>
                      <a:r>
                        <a:rPr lang="en-GB" sz="1500">
                          <a:solidFill>
                            <a:schemeClr val="accent1">
                              <a:lumMod val="50000"/>
                            </a:schemeClr>
                          </a:solidFill>
                        </a:rPr>
                        <a:t>Duplex</a:t>
                      </a:r>
                    </a:p>
                  </a:txBody>
                  <a:tcPr marL="79018" marR="79018" marT="39509" marB="39509" anchor="ct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cap="none" normalizeH="0" baseline="0">
                          <a:ln>
                            <a:noFill/>
                          </a:ln>
                          <a:solidFill>
                            <a:schemeClr val="accent1">
                              <a:lumMod val="50000"/>
                            </a:schemeClr>
                          </a:solidFill>
                          <a:effectLst/>
                          <a:latin typeface="+mn-lt"/>
                          <a:sym typeface="Wingdings 2" pitchFamily="18" charset="2"/>
                        </a:rPr>
                        <a:t></a:t>
                      </a:r>
                      <a:endParaRPr kumimoji="0" lang="en-GB" sz="3500" b="0" i="0" u="none" strike="noStrike" cap="none" normalizeH="0" baseline="0">
                        <a:ln>
                          <a:noFill/>
                        </a:ln>
                        <a:solidFill>
                          <a:schemeClr val="accent1">
                            <a:lumMod val="50000"/>
                          </a:schemeClr>
                        </a:solidFill>
                        <a:effectLst/>
                        <a:latin typeface="+mn-lt"/>
                      </a:endParaRPr>
                    </a:p>
                  </a:txBody>
                  <a:tcPr marL="79018" marR="7901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cap="none" normalizeH="0" baseline="0">
                          <a:ln>
                            <a:noFill/>
                          </a:ln>
                          <a:solidFill>
                            <a:schemeClr val="accent1">
                              <a:lumMod val="50000"/>
                            </a:schemeClr>
                          </a:solidFill>
                          <a:effectLst/>
                          <a:latin typeface="+mn-lt"/>
                          <a:sym typeface="Wingdings 2" pitchFamily="18" charset="2"/>
                        </a:rPr>
                        <a:t></a:t>
                      </a:r>
                      <a:endParaRPr kumimoji="0" lang="en-GB" sz="3500" b="0" i="0" u="none" strike="noStrike" cap="none" normalizeH="0" baseline="0">
                        <a:ln>
                          <a:noFill/>
                        </a:ln>
                        <a:solidFill>
                          <a:schemeClr val="accent1">
                            <a:lumMod val="50000"/>
                          </a:schemeClr>
                        </a:solidFill>
                        <a:effectLst/>
                        <a:latin typeface="+mn-lt"/>
                      </a:endParaRPr>
                    </a:p>
                  </a:txBody>
                  <a:tcPr marL="79018" marR="7901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27148">
                <a:tc>
                  <a:txBody>
                    <a:bodyPr/>
                    <a:lstStyle/>
                    <a:p>
                      <a:pPr algn="ctr"/>
                      <a:r>
                        <a:rPr lang="en-GB" sz="1500" dirty="0">
                          <a:solidFill>
                            <a:schemeClr val="accent1">
                              <a:lumMod val="50000"/>
                            </a:schemeClr>
                          </a:solidFill>
                        </a:rPr>
                        <a:t>Ferritic</a:t>
                      </a:r>
                    </a:p>
                  </a:txBody>
                  <a:tcPr marL="79018" marR="79018" marT="39509" marB="39509" anchor="ctr">
                    <a:lnL w="2857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dirty="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dirty="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cap="none" normalizeH="0" baseline="0">
                          <a:ln>
                            <a:noFill/>
                          </a:ln>
                          <a:solidFill>
                            <a:schemeClr val="accent1">
                              <a:lumMod val="50000"/>
                            </a:schemeClr>
                          </a:solidFill>
                          <a:effectLst/>
                          <a:latin typeface="+mn-lt"/>
                          <a:sym typeface="Wingdings 2" pitchFamily="18" charset="2"/>
                        </a:rPr>
                        <a:t></a:t>
                      </a:r>
                      <a:endParaRPr kumimoji="0" lang="en-GB" sz="3500" b="0" i="0" u="none" strike="noStrike" cap="none" normalizeH="0" baseline="0">
                        <a:ln>
                          <a:noFill/>
                        </a:ln>
                        <a:solidFill>
                          <a:schemeClr val="accent1">
                            <a:lumMod val="50000"/>
                          </a:schemeClr>
                        </a:solidFill>
                        <a:effectLst/>
                        <a:latin typeface="+mn-lt"/>
                      </a:endParaRPr>
                    </a:p>
                  </a:txBody>
                  <a:tcPr marL="79018" marR="7901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cap="none" normalizeH="0" baseline="0">
                          <a:ln>
                            <a:noFill/>
                          </a:ln>
                          <a:solidFill>
                            <a:schemeClr val="accent1">
                              <a:lumMod val="50000"/>
                            </a:schemeClr>
                          </a:solidFill>
                          <a:effectLst/>
                          <a:latin typeface="+mn-lt"/>
                        </a:rPr>
                        <a:t>(</a:t>
                      </a:r>
                      <a:r>
                        <a:rPr kumimoji="0" lang="en-GB" sz="3500" b="0" i="0" u="none" strike="noStrike" cap="none" normalizeH="0" baseline="0">
                          <a:ln>
                            <a:noFill/>
                          </a:ln>
                          <a:solidFill>
                            <a:schemeClr val="accent1">
                              <a:lumMod val="50000"/>
                            </a:schemeClr>
                          </a:solidFill>
                          <a:effectLst/>
                          <a:latin typeface="+mn-lt"/>
                          <a:sym typeface="Wingdings 2" pitchFamily="18" charset="2"/>
                        </a:rPr>
                        <a:t>)</a:t>
                      </a:r>
                      <a:endParaRPr kumimoji="0" lang="en-GB" sz="3500" b="0" i="0" u="none" strike="noStrike" cap="none" normalizeH="0" baseline="0">
                        <a:ln>
                          <a:noFill/>
                        </a:ln>
                        <a:solidFill>
                          <a:schemeClr val="accent1">
                            <a:lumMod val="50000"/>
                          </a:schemeClr>
                        </a:solidFill>
                        <a:effectLst/>
                        <a:latin typeface="+mn-lt"/>
                      </a:endParaRPr>
                    </a:p>
                  </a:txBody>
                  <a:tcPr marL="79018" marR="7901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1500" dirty="0">
                        <a:solidFill>
                          <a:schemeClr val="accent1">
                            <a:lumMod val="50000"/>
                          </a:schemeClr>
                        </a:solidFill>
                      </a:endParaRPr>
                    </a:p>
                  </a:txBody>
                  <a:tcPr marL="79018" marR="79018" marT="39509" marB="39509" anchor="ctr">
                    <a:lnL w="12700"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grpSp>
        <p:nvGrpSpPr>
          <p:cNvPr id="25" name="Group 11"/>
          <p:cNvGrpSpPr/>
          <p:nvPr/>
        </p:nvGrpSpPr>
        <p:grpSpPr>
          <a:xfrm>
            <a:off x="2367580" y="5319904"/>
            <a:ext cx="699094" cy="184621"/>
            <a:chOff x="1939895" y="4854010"/>
            <a:chExt cx="809001" cy="213646"/>
          </a:xfrm>
        </p:grpSpPr>
        <p:sp>
          <p:nvSpPr>
            <p:cNvPr id="26" name="Oval 8"/>
            <p:cNvSpPr/>
            <p:nvPr/>
          </p:nvSpPr>
          <p:spPr>
            <a:xfrm>
              <a:off x="1939895" y="4854011"/>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p:cNvSpPr/>
            <p:nvPr/>
          </p:nvSpPr>
          <p:spPr>
            <a:xfrm>
              <a:off x="2237573" y="4854011"/>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10"/>
            <p:cNvSpPr/>
            <p:nvPr/>
          </p:nvSpPr>
          <p:spPr>
            <a:xfrm>
              <a:off x="2535251" y="4854010"/>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16"/>
          <p:cNvGrpSpPr/>
          <p:nvPr/>
        </p:nvGrpSpPr>
        <p:grpSpPr>
          <a:xfrm>
            <a:off x="2459890" y="4773161"/>
            <a:ext cx="441857" cy="184620"/>
            <a:chOff x="2052413" y="5390972"/>
            <a:chExt cx="511323" cy="213645"/>
          </a:xfrm>
        </p:grpSpPr>
        <p:sp>
          <p:nvSpPr>
            <p:cNvPr id="30" name="Oval 13"/>
            <p:cNvSpPr/>
            <p:nvPr/>
          </p:nvSpPr>
          <p:spPr>
            <a:xfrm>
              <a:off x="2052413"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14"/>
            <p:cNvSpPr/>
            <p:nvPr/>
          </p:nvSpPr>
          <p:spPr>
            <a:xfrm>
              <a:off x="2350091"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17"/>
          <p:cNvGrpSpPr/>
          <p:nvPr/>
        </p:nvGrpSpPr>
        <p:grpSpPr>
          <a:xfrm>
            <a:off x="3505128" y="4773159"/>
            <a:ext cx="699094" cy="184621"/>
            <a:chOff x="1939895" y="4854010"/>
            <a:chExt cx="809001" cy="213646"/>
          </a:xfrm>
        </p:grpSpPr>
        <p:sp>
          <p:nvSpPr>
            <p:cNvPr id="33" name="Oval 18"/>
            <p:cNvSpPr/>
            <p:nvPr/>
          </p:nvSpPr>
          <p:spPr>
            <a:xfrm>
              <a:off x="1939895" y="4854011"/>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19"/>
            <p:cNvSpPr/>
            <p:nvPr/>
          </p:nvSpPr>
          <p:spPr>
            <a:xfrm>
              <a:off x="2237573" y="4854011"/>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20"/>
            <p:cNvSpPr/>
            <p:nvPr/>
          </p:nvSpPr>
          <p:spPr>
            <a:xfrm>
              <a:off x="2535251" y="4854010"/>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21"/>
          <p:cNvGrpSpPr/>
          <p:nvPr/>
        </p:nvGrpSpPr>
        <p:grpSpPr>
          <a:xfrm>
            <a:off x="3633746" y="5319904"/>
            <a:ext cx="441857" cy="184620"/>
            <a:chOff x="2052413" y="5390972"/>
            <a:chExt cx="511323" cy="213645"/>
          </a:xfrm>
        </p:grpSpPr>
        <p:sp>
          <p:nvSpPr>
            <p:cNvPr id="37" name="Oval 22"/>
            <p:cNvSpPr/>
            <p:nvPr/>
          </p:nvSpPr>
          <p:spPr>
            <a:xfrm>
              <a:off x="2052413"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23"/>
            <p:cNvSpPr/>
            <p:nvPr/>
          </p:nvSpPr>
          <p:spPr>
            <a:xfrm>
              <a:off x="2350091"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24"/>
          <p:cNvGrpSpPr/>
          <p:nvPr/>
        </p:nvGrpSpPr>
        <p:grpSpPr>
          <a:xfrm>
            <a:off x="7025717" y="4810852"/>
            <a:ext cx="699094" cy="184621"/>
            <a:chOff x="1939895" y="4854010"/>
            <a:chExt cx="809001" cy="213646"/>
          </a:xfrm>
        </p:grpSpPr>
        <p:sp>
          <p:nvSpPr>
            <p:cNvPr id="40" name="Oval 25"/>
            <p:cNvSpPr/>
            <p:nvPr/>
          </p:nvSpPr>
          <p:spPr>
            <a:xfrm>
              <a:off x="1939895" y="4854011"/>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26"/>
            <p:cNvSpPr/>
            <p:nvPr/>
          </p:nvSpPr>
          <p:spPr>
            <a:xfrm>
              <a:off x="2237573" y="4854011"/>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27"/>
            <p:cNvSpPr/>
            <p:nvPr/>
          </p:nvSpPr>
          <p:spPr>
            <a:xfrm>
              <a:off x="2535251" y="4854010"/>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28"/>
          <p:cNvGrpSpPr/>
          <p:nvPr/>
        </p:nvGrpSpPr>
        <p:grpSpPr>
          <a:xfrm>
            <a:off x="7180178" y="5319904"/>
            <a:ext cx="441857" cy="184620"/>
            <a:chOff x="2052413" y="5390972"/>
            <a:chExt cx="511323" cy="213645"/>
          </a:xfrm>
        </p:grpSpPr>
        <p:sp>
          <p:nvSpPr>
            <p:cNvPr id="44" name="Oval 29"/>
            <p:cNvSpPr/>
            <p:nvPr/>
          </p:nvSpPr>
          <p:spPr>
            <a:xfrm>
              <a:off x="2052413"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30"/>
            <p:cNvSpPr/>
            <p:nvPr/>
          </p:nvSpPr>
          <p:spPr>
            <a:xfrm>
              <a:off x="2350091"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31"/>
          <p:cNvGrpSpPr/>
          <p:nvPr/>
        </p:nvGrpSpPr>
        <p:grpSpPr>
          <a:xfrm>
            <a:off x="2463754" y="5825666"/>
            <a:ext cx="441857" cy="184620"/>
            <a:chOff x="2052413" y="5390972"/>
            <a:chExt cx="511323" cy="213645"/>
          </a:xfrm>
        </p:grpSpPr>
        <p:sp>
          <p:nvSpPr>
            <p:cNvPr id="47" name="Oval 32"/>
            <p:cNvSpPr/>
            <p:nvPr/>
          </p:nvSpPr>
          <p:spPr>
            <a:xfrm>
              <a:off x="2052413"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33"/>
            <p:cNvSpPr/>
            <p:nvPr/>
          </p:nvSpPr>
          <p:spPr>
            <a:xfrm>
              <a:off x="2350091"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34"/>
          <p:cNvGrpSpPr/>
          <p:nvPr/>
        </p:nvGrpSpPr>
        <p:grpSpPr>
          <a:xfrm>
            <a:off x="3633746" y="5789485"/>
            <a:ext cx="441857" cy="184620"/>
            <a:chOff x="2052413" y="5390972"/>
            <a:chExt cx="511323" cy="213645"/>
          </a:xfrm>
        </p:grpSpPr>
        <p:sp>
          <p:nvSpPr>
            <p:cNvPr id="50" name="Oval 35"/>
            <p:cNvSpPr/>
            <p:nvPr/>
          </p:nvSpPr>
          <p:spPr>
            <a:xfrm>
              <a:off x="2052413"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36"/>
            <p:cNvSpPr/>
            <p:nvPr/>
          </p:nvSpPr>
          <p:spPr>
            <a:xfrm>
              <a:off x="2350091"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37"/>
          <p:cNvGrpSpPr/>
          <p:nvPr/>
        </p:nvGrpSpPr>
        <p:grpSpPr>
          <a:xfrm>
            <a:off x="7190644" y="5828955"/>
            <a:ext cx="441857" cy="184620"/>
            <a:chOff x="2052413" y="5390972"/>
            <a:chExt cx="511323" cy="213645"/>
          </a:xfrm>
        </p:grpSpPr>
        <p:sp>
          <p:nvSpPr>
            <p:cNvPr id="53" name="Oval 38"/>
            <p:cNvSpPr/>
            <p:nvPr/>
          </p:nvSpPr>
          <p:spPr>
            <a:xfrm>
              <a:off x="2052413"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39"/>
            <p:cNvSpPr/>
            <p:nvPr/>
          </p:nvSpPr>
          <p:spPr>
            <a:xfrm>
              <a:off x="2350091" y="5390972"/>
              <a:ext cx="213645" cy="213645"/>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711262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a:t>Lateral</a:t>
            </a:r>
            <a:r>
              <a:rPr lang="fr-BE" dirty="0"/>
              <a:t> </a:t>
            </a:r>
            <a:r>
              <a:rPr lang="fr-BE" dirty="0" err="1"/>
              <a:t>Torsional</a:t>
            </a:r>
            <a:r>
              <a:rPr lang="fr-BE" dirty="0"/>
              <a:t> </a:t>
            </a:r>
            <a:r>
              <a:rPr lang="fr-BE" dirty="0" err="1"/>
              <a:t>Buckling</a:t>
            </a:r>
            <a:r>
              <a:rPr lang="fr-BE" dirty="0"/>
              <a:t> (LTB)</a:t>
            </a:r>
            <a:endParaRPr lang="nl-BE" dirty="0"/>
          </a:p>
        </p:txBody>
      </p:sp>
      <p:sp>
        <p:nvSpPr>
          <p:cNvPr id="3" name="Tijdelijke aanduiding voor inhoud 2"/>
          <p:cNvSpPr>
            <a:spLocks noGrp="1"/>
          </p:cNvSpPr>
          <p:nvPr>
            <p:ph idx="1"/>
          </p:nvPr>
        </p:nvSpPr>
        <p:spPr/>
        <p:txBody>
          <a:bodyPr/>
          <a:lstStyle/>
          <a:p>
            <a:pPr>
              <a:buFont typeface="Calibri" panose="020F0502020204030204" pitchFamily="34" charset="0"/>
              <a:buChar char="‒"/>
            </a:pPr>
            <a:r>
              <a:rPr lang="en-US" dirty="0"/>
              <a:t>The design approach for lateral torsional buckling is analogous to the column buckling treatment.</a:t>
            </a:r>
          </a:p>
        </p:txBody>
      </p:sp>
      <p:sp>
        <p:nvSpPr>
          <p:cNvPr id="5" name="Freeform 2"/>
          <p:cNvSpPr>
            <a:spLocks/>
          </p:cNvSpPr>
          <p:nvPr/>
        </p:nvSpPr>
        <p:spPr bwMode="auto">
          <a:xfrm>
            <a:off x="2342622" y="2632049"/>
            <a:ext cx="3421224" cy="2705101"/>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a:defRPr/>
            </a:pPr>
            <a:endParaRPr lang="fr-FR">
              <a:latin typeface="Arial" charset="0"/>
            </a:endParaRPr>
          </a:p>
        </p:txBody>
      </p:sp>
      <p:sp>
        <p:nvSpPr>
          <p:cNvPr id="6" name="Rectangle 3"/>
          <p:cNvSpPr>
            <a:spLocks noChangeArrowheads="1"/>
          </p:cNvSpPr>
          <p:nvPr/>
        </p:nvSpPr>
        <p:spPr bwMode="auto">
          <a:xfrm>
            <a:off x="1579752" y="2244430"/>
            <a:ext cx="4191692" cy="990600"/>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a:defRPr/>
            </a:pPr>
            <a:endParaRPr lang="fr-FR">
              <a:latin typeface="Arial" charset="0"/>
            </a:endParaRPr>
          </a:p>
        </p:txBody>
      </p:sp>
      <p:sp>
        <p:nvSpPr>
          <p:cNvPr id="8" name="Rectangle 4"/>
          <p:cNvSpPr>
            <a:spLocks noChangeArrowheads="1"/>
          </p:cNvSpPr>
          <p:nvPr/>
        </p:nvSpPr>
        <p:spPr bwMode="auto">
          <a:xfrm>
            <a:off x="0" y="3048071"/>
            <a:ext cx="184666"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a:cs typeface="Calibri"/>
            </a:endParaRPr>
          </a:p>
        </p:txBody>
      </p:sp>
      <p:sp>
        <p:nvSpPr>
          <p:cNvPr id="9" name="Rectangle 5"/>
          <p:cNvSpPr>
            <a:spLocks noChangeArrowheads="1"/>
          </p:cNvSpPr>
          <p:nvPr/>
        </p:nvSpPr>
        <p:spPr bwMode="auto">
          <a:xfrm>
            <a:off x="0" y="3048071"/>
            <a:ext cx="184666"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a:cs typeface="Calibri"/>
            </a:endParaRPr>
          </a:p>
        </p:txBody>
      </p:sp>
      <p:sp>
        <p:nvSpPr>
          <p:cNvPr id="10" name="Rectangle 6"/>
          <p:cNvSpPr>
            <a:spLocks noChangeArrowheads="1"/>
          </p:cNvSpPr>
          <p:nvPr/>
        </p:nvSpPr>
        <p:spPr bwMode="auto">
          <a:xfrm>
            <a:off x="0" y="3048071"/>
            <a:ext cx="184666"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a:cs typeface="Calibri"/>
            </a:endParaRPr>
          </a:p>
        </p:txBody>
      </p:sp>
      <p:sp>
        <p:nvSpPr>
          <p:cNvPr id="11" name="Rectangle 7"/>
          <p:cNvSpPr>
            <a:spLocks noChangeArrowheads="1"/>
          </p:cNvSpPr>
          <p:nvPr/>
        </p:nvSpPr>
        <p:spPr bwMode="auto">
          <a:xfrm>
            <a:off x="0" y="3048071"/>
            <a:ext cx="184666"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a:cs typeface="Calibri"/>
            </a:endParaRPr>
          </a:p>
        </p:txBody>
      </p:sp>
      <p:sp>
        <p:nvSpPr>
          <p:cNvPr id="12" name="Rectangle 8"/>
          <p:cNvSpPr>
            <a:spLocks noChangeArrowheads="1"/>
          </p:cNvSpPr>
          <p:nvPr/>
        </p:nvSpPr>
        <p:spPr bwMode="auto">
          <a:xfrm>
            <a:off x="0" y="3048071"/>
            <a:ext cx="184666"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a:cs typeface="Calibri"/>
            </a:endParaRPr>
          </a:p>
        </p:txBody>
      </p:sp>
      <p:sp>
        <p:nvSpPr>
          <p:cNvPr id="13" name="Rectangle 9"/>
          <p:cNvSpPr>
            <a:spLocks noChangeArrowheads="1"/>
          </p:cNvSpPr>
          <p:nvPr/>
        </p:nvSpPr>
        <p:spPr bwMode="auto">
          <a:xfrm>
            <a:off x="0" y="3024258"/>
            <a:ext cx="184666" cy="369332"/>
          </a:xfrm>
          <a:prstGeom prst="rect">
            <a:avLst/>
          </a:prstGeom>
          <a:noFill/>
          <a:ln w="9525">
            <a:noFill/>
            <a:miter lim="800000"/>
            <a:headEnd/>
            <a:tailEnd/>
          </a:ln>
          <a:effectLst/>
        </p:spPr>
        <p:txBody>
          <a:bodyPr wrap="none" anchor="ctr">
            <a:prstTxWarp prst="textNoShape">
              <a:avLst/>
            </a:prstTxWarp>
            <a:spAutoFit/>
          </a:bodyPr>
          <a:lstStyle/>
          <a:p>
            <a:pPr>
              <a:defRPr/>
            </a:pPr>
            <a:endParaRPr lang="fr-FR">
              <a:latin typeface="Calibri"/>
              <a:cs typeface="Calibri"/>
            </a:endParaRPr>
          </a:p>
        </p:txBody>
      </p:sp>
      <p:grpSp>
        <p:nvGrpSpPr>
          <p:cNvPr id="14" name="Group 15"/>
          <p:cNvGrpSpPr>
            <a:grpSpLocks/>
          </p:cNvGrpSpPr>
          <p:nvPr/>
        </p:nvGrpSpPr>
        <p:grpSpPr bwMode="auto">
          <a:xfrm>
            <a:off x="803735" y="2415339"/>
            <a:ext cx="7608788" cy="3722688"/>
            <a:chOff x="1131" y="1615"/>
            <a:chExt cx="4794" cy="2345"/>
          </a:xfrm>
        </p:grpSpPr>
        <p:sp>
          <p:nvSpPr>
            <p:cNvPr id="15" name="Line 16"/>
            <p:cNvSpPr>
              <a:spLocks noChangeAspect="1" noChangeShapeType="1"/>
            </p:cNvSpPr>
            <p:nvPr/>
          </p:nvSpPr>
          <p:spPr bwMode="auto">
            <a:xfrm flipV="1">
              <a:off x="1616" y="1629"/>
              <a:ext cx="0" cy="2088"/>
            </a:xfrm>
            <a:prstGeom prst="line">
              <a:avLst/>
            </a:prstGeom>
            <a:noFill/>
            <a:ln w="38100">
              <a:solidFill>
                <a:schemeClr val="tx1"/>
              </a:solidFill>
              <a:round/>
              <a:headEnd/>
              <a:tailEnd type="triangle" w="med" len="lg"/>
            </a:ln>
          </p:spPr>
          <p:txBody>
            <a:bodyPr>
              <a:prstTxWarp prst="textNoShape">
                <a:avLst/>
              </a:prstTxWarp>
            </a:bodyPr>
            <a:lstStyle/>
            <a:p>
              <a:pPr>
                <a:defRPr/>
              </a:pPr>
              <a:endParaRPr lang="fr-FR">
                <a:latin typeface="Calibri"/>
                <a:cs typeface="Calibri"/>
              </a:endParaRPr>
            </a:p>
          </p:txBody>
        </p:sp>
        <p:sp>
          <p:nvSpPr>
            <p:cNvPr id="16" name="Line 17"/>
            <p:cNvSpPr>
              <a:spLocks noChangeAspect="1" noChangeShapeType="1"/>
            </p:cNvSpPr>
            <p:nvPr/>
          </p:nvSpPr>
          <p:spPr bwMode="auto">
            <a:xfrm>
              <a:off x="1544" y="3645"/>
              <a:ext cx="2664" cy="0"/>
            </a:xfrm>
            <a:prstGeom prst="line">
              <a:avLst/>
            </a:prstGeom>
            <a:noFill/>
            <a:ln w="38100">
              <a:solidFill>
                <a:schemeClr val="tx1"/>
              </a:solidFill>
              <a:round/>
              <a:headEnd/>
              <a:tailEnd type="triangle" w="med" len="lg"/>
            </a:ln>
          </p:spPr>
          <p:txBody>
            <a:bodyPr>
              <a:prstTxWarp prst="textNoShape">
                <a:avLst/>
              </a:prstTxWarp>
            </a:bodyPr>
            <a:lstStyle/>
            <a:p>
              <a:pPr>
                <a:defRPr/>
              </a:pPr>
              <a:endParaRPr lang="fr-FR">
                <a:latin typeface="Calibri"/>
                <a:cs typeface="Calibri"/>
              </a:endParaRPr>
            </a:p>
          </p:txBody>
        </p:sp>
        <p:sp>
          <p:nvSpPr>
            <p:cNvPr id="17" name="Line 18"/>
            <p:cNvSpPr>
              <a:spLocks noChangeAspect="1" noChangeShapeType="1"/>
            </p:cNvSpPr>
            <p:nvPr/>
          </p:nvSpPr>
          <p:spPr bwMode="auto">
            <a:xfrm flipH="1">
              <a:off x="1496" y="2133"/>
              <a:ext cx="1088" cy="0"/>
            </a:xfrm>
            <a:prstGeom prst="line">
              <a:avLst/>
            </a:prstGeom>
            <a:noFill/>
            <a:ln w="38100">
              <a:solidFill>
                <a:schemeClr val="tx1"/>
              </a:solidFill>
              <a:prstDash val="dash"/>
              <a:round/>
              <a:headEnd/>
              <a:tailEnd/>
            </a:ln>
          </p:spPr>
          <p:txBody>
            <a:bodyPr>
              <a:prstTxWarp prst="textNoShape">
                <a:avLst/>
              </a:prstTxWarp>
            </a:bodyPr>
            <a:lstStyle/>
            <a:p>
              <a:pPr>
                <a:defRPr/>
              </a:pPr>
              <a:endParaRPr lang="fr-FR">
                <a:latin typeface="Calibri"/>
                <a:cs typeface="Calibri"/>
              </a:endParaRPr>
            </a:p>
          </p:txBody>
        </p:sp>
        <p:sp>
          <p:nvSpPr>
            <p:cNvPr id="18" name="Freeform 19"/>
            <p:cNvSpPr>
              <a:spLocks noChangeAspect="1"/>
            </p:cNvSpPr>
            <p:nvPr/>
          </p:nvSpPr>
          <p:spPr bwMode="auto">
            <a:xfrm>
              <a:off x="2102" y="1692"/>
              <a:ext cx="2015" cy="1728"/>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a:defRPr/>
              </a:pPr>
              <a:endParaRPr lang="fr-FR">
                <a:latin typeface="Calibri"/>
                <a:cs typeface="Calibri"/>
              </a:endParaRPr>
            </a:p>
          </p:txBody>
        </p:sp>
        <p:sp>
          <p:nvSpPr>
            <p:cNvPr id="19" name="Text Box 20"/>
            <p:cNvSpPr txBox="1">
              <a:spLocks noChangeAspect="1" noChangeArrowheads="1"/>
            </p:cNvSpPr>
            <p:nvPr/>
          </p:nvSpPr>
          <p:spPr bwMode="auto">
            <a:xfrm>
              <a:off x="1334" y="1615"/>
              <a:ext cx="662" cy="233"/>
            </a:xfrm>
            <a:prstGeom prst="rect">
              <a:avLst/>
            </a:prstGeom>
            <a:noFill/>
            <a:ln w="28575">
              <a:noFill/>
              <a:miter lim="800000"/>
              <a:headEnd/>
              <a:tailEnd/>
            </a:ln>
          </p:spPr>
          <p:txBody>
            <a:bodyPr>
              <a:prstTxWarp prst="textNoShape">
                <a:avLst/>
              </a:prstTxWarp>
              <a:spAutoFit/>
            </a:bodyPr>
            <a:lstStyle/>
            <a:p>
              <a:r>
                <a:rPr lang="en-GB" dirty="0">
                  <a:solidFill>
                    <a:schemeClr val="tx1"/>
                  </a:solidFill>
                  <a:effectLst/>
                  <a:latin typeface="Calibri"/>
                  <a:cs typeface="Calibri"/>
                </a:rPr>
                <a:t>M</a:t>
              </a:r>
            </a:p>
          </p:txBody>
        </p:sp>
        <p:sp>
          <p:nvSpPr>
            <p:cNvPr id="20" name="Text Box 21"/>
            <p:cNvSpPr txBox="1">
              <a:spLocks noChangeAspect="1" noChangeArrowheads="1"/>
            </p:cNvSpPr>
            <p:nvPr/>
          </p:nvSpPr>
          <p:spPr bwMode="auto">
            <a:xfrm>
              <a:off x="1131" y="1989"/>
              <a:ext cx="512" cy="432"/>
            </a:xfrm>
            <a:prstGeom prst="rect">
              <a:avLst/>
            </a:prstGeom>
            <a:noFill/>
            <a:ln w="28575">
              <a:noFill/>
              <a:miter lim="800000"/>
              <a:headEnd/>
              <a:tailEnd/>
            </a:ln>
          </p:spPr>
          <p:txBody>
            <a:bodyPr>
              <a:prstTxWarp prst="textNoShape">
                <a:avLst/>
              </a:prstTxWarp>
            </a:bodyPr>
            <a:lstStyle/>
            <a:p>
              <a:pPr>
                <a:defRPr/>
              </a:pPr>
              <a:r>
                <a:rPr lang="en-GB" sz="1800" dirty="0" err="1">
                  <a:solidFill>
                    <a:schemeClr val="tx1"/>
                  </a:solidFill>
                  <a:effectLst/>
                  <a:latin typeface="Times" charset="0"/>
                  <a:ea typeface="Times" charset="0"/>
                  <a:cs typeface="Times" charset="0"/>
                </a:rPr>
                <a:t>W</a:t>
              </a:r>
              <a:r>
                <a:rPr lang="en-GB" sz="1800" baseline="-25000" dirty="0" err="1">
                  <a:solidFill>
                    <a:schemeClr val="tx1"/>
                  </a:solidFill>
                  <a:effectLst/>
                  <a:latin typeface="Times" charset="0"/>
                  <a:ea typeface="Times" charset="0"/>
                  <a:cs typeface="Times" charset="0"/>
                </a:rPr>
                <a:t>y</a:t>
              </a:r>
              <a:r>
                <a:rPr lang="en-GB" sz="1800" dirty="0" err="1">
                  <a:solidFill>
                    <a:schemeClr val="tx1"/>
                  </a:solidFill>
                  <a:effectLst/>
                  <a:latin typeface="Times" charset="0"/>
                  <a:ea typeface="Times" charset="0"/>
                  <a:cs typeface="Times" charset="0"/>
                </a:rPr>
                <a:t>f</a:t>
              </a:r>
              <a:r>
                <a:rPr lang="en-GB" sz="1800" baseline="-25000" dirty="0" err="1">
                  <a:solidFill>
                    <a:schemeClr val="tx1"/>
                  </a:solidFill>
                  <a:effectLst/>
                  <a:latin typeface="Times" charset="0"/>
                  <a:ea typeface="Times" charset="0"/>
                  <a:cs typeface="Times" charset="0"/>
                </a:rPr>
                <a:t>y</a:t>
              </a:r>
              <a:endParaRPr lang="en-GB" sz="18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Times" charset="0"/>
                <a:ea typeface="Times" charset="0"/>
                <a:cs typeface="Times" charset="0"/>
              </a:endParaRPr>
            </a:p>
          </p:txBody>
        </p:sp>
        <p:sp>
          <p:nvSpPr>
            <p:cNvPr id="21" name="Line 22"/>
            <p:cNvSpPr>
              <a:spLocks noChangeAspect="1" noChangeShapeType="1"/>
            </p:cNvSpPr>
            <p:nvPr/>
          </p:nvSpPr>
          <p:spPr bwMode="auto">
            <a:xfrm flipH="1">
              <a:off x="2397" y="1820"/>
              <a:ext cx="288" cy="288"/>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a:cs typeface="Calibri"/>
              </a:endParaRPr>
            </a:p>
          </p:txBody>
        </p:sp>
        <p:sp>
          <p:nvSpPr>
            <p:cNvPr id="22" name="Line 23"/>
            <p:cNvSpPr>
              <a:spLocks noChangeAspect="1" noChangeShapeType="1"/>
            </p:cNvSpPr>
            <p:nvPr/>
          </p:nvSpPr>
          <p:spPr bwMode="auto">
            <a:xfrm flipH="1">
              <a:off x="2864" y="2749"/>
              <a:ext cx="216" cy="280"/>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a:cs typeface="Calibri"/>
              </a:endParaRPr>
            </a:p>
          </p:txBody>
        </p:sp>
        <p:sp>
          <p:nvSpPr>
            <p:cNvPr id="23" name="Text Box 24"/>
            <p:cNvSpPr txBox="1">
              <a:spLocks noChangeAspect="1" noChangeArrowheads="1"/>
            </p:cNvSpPr>
            <p:nvPr/>
          </p:nvSpPr>
          <p:spPr bwMode="auto">
            <a:xfrm>
              <a:off x="2714" y="1629"/>
              <a:ext cx="1383" cy="360"/>
            </a:xfrm>
            <a:prstGeom prst="rect">
              <a:avLst/>
            </a:prstGeom>
            <a:noFill/>
            <a:ln w="28575">
              <a:noFill/>
              <a:miter lim="800000"/>
              <a:headEnd/>
              <a:tailEnd/>
            </a:ln>
          </p:spPr>
          <p:txBody>
            <a:bodyPr>
              <a:prstTxWarp prst="textNoShape">
                <a:avLst/>
              </a:prstTxWarp>
            </a:bodyPr>
            <a:lstStyle/>
            <a:p>
              <a:pPr>
                <a:defRPr/>
              </a:pPr>
              <a:r>
                <a:rPr lang="en-GB" sz="2000" b="1" dirty="0">
                  <a:solidFill>
                    <a:schemeClr val="tx1"/>
                  </a:solidFill>
                  <a:effectLst/>
                  <a:latin typeface="Calibri"/>
                  <a:cs typeface="Calibri"/>
                </a:rPr>
                <a:t>Material yielding (in-plane bending)</a:t>
              </a:r>
              <a:endParaRPr lang="en-GB" sz="20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a:cs typeface="Calibri"/>
              </a:endParaRPr>
            </a:p>
          </p:txBody>
        </p:sp>
        <p:sp>
          <p:nvSpPr>
            <p:cNvPr id="24" name="Text Box 25"/>
            <p:cNvSpPr txBox="1">
              <a:spLocks noChangeAspect="1" noChangeArrowheads="1"/>
            </p:cNvSpPr>
            <p:nvPr/>
          </p:nvSpPr>
          <p:spPr bwMode="auto">
            <a:xfrm>
              <a:off x="3126" y="2576"/>
              <a:ext cx="1205" cy="360"/>
            </a:xfrm>
            <a:prstGeom prst="rect">
              <a:avLst/>
            </a:prstGeom>
            <a:noFill/>
            <a:ln w="28575">
              <a:noFill/>
              <a:miter lim="800000"/>
              <a:headEnd/>
              <a:tailEnd/>
            </a:ln>
          </p:spPr>
          <p:txBody>
            <a:bodyPr>
              <a:prstTxWarp prst="textNoShape">
                <a:avLst/>
              </a:prstTxWarp>
            </a:bodyPr>
            <a:lstStyle/>
            <a:p>
              <a:pPr>
                <a:defRPr/>
              </a:pPr>
              <a:r>
                <a:rPr lang="en-GB" sz="2000" b="1" dirty="0">
                  <a:solidFill>
                    <a:schemeClr val="tx1"/>
                  </a:solidFill>
                  <a:effectLst/>
                  <a:latin typeface="Calibri"/>
                  <a:cs typeface="Calibri"/>
                </a:rPr>
                <a:t>Elastic member buckling </a:t>
              </a:r>
              <a:r>
                <a:rPr lang="en-GB" sz="2000" b="1" dirty="0" err="1">
                  <a:solidFill>
                    <a:schemeClr val="tx1"/>
                  </a:solidFill>
                  <a:effectLst/>
                  <a:latin typeface="Calibri"/>
                  <a:cs typeface="Calibri"/>
                </a:rPr>
                <a:t>M</a:t>
              </a:r>
              <a:r>
                <a:rPr lang="en-GB" sz="2000" b="1" baseline="-25000" dirty="0" err="1">
                  <a:solidFill>
                    <a:schemeClr val="tx1"/>
                  </a:solidFill>
                  <a:effectLst/>
                  <a:latin typeface="Calibri"/>
                  <a:cs typeface="Calibri"/>
                </a:rPr>
                <a:t>cr</a:t>
              </a:r>
              <a:endParaRPr lang="en-GB" sz="20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a:cs typeface="Calibri"/>
              </a:endParaRPr>
            </a:p>
          </p:txBody>
        </p:sp>
        <p:grpSp>
          <p:nvGrpSpPr>
            <p:cNvPr id="25" name="Group 26"/>
            <p:cNvGrpSpPr>
              <a:grpSpLocks/>
            </p:cNvGrpSpPr>
            <p:nvPr/>
          </p:nvGrpSpPr>
          <p:grpSpPr bwMode="auto">
            <a:xfrm>
              <a:off x="4573" y="1934"/>
              <a:ext cx="1352" cy="1076"/>
              <a:chOff x="4453" y="1790"/>
              <a:chExt cx="1352" cy="1076"/>
            </a:xfrm>
          </p:grpSpPr>
          <p:sp>
            <p:nvSpPr>
              <p:cNvPr id="29" name="Text Box 27"/>
              <p:cNvSpPr txBox="1">
                <a:spLocks noChangeAspect="1" noChangeArrowheads="1"/>
              </p:cNvSpPr>
              <p:nvPr/>
            </p:nvSpPr>
            <p:spPr bwMode="auto">
              <a:xfrm>
                <a:off x="4991" y="2506"/>
                <a:ext cx="378" cy="360"/>
              </a:xfrm>
              <a:prstGeom prst="rect">
                <a:avLst/>
              </a:prstGeom>
              <a:noFill/>
              <a:ln w="28575">
                <a:noFill/>
                <a:miter lim="800000"/>
                <a:headEnd/>
                <a:tailEnd/>
              </a:ln>
            </p:spPr>
            <p:txBody>
              <a:bodyPr>
                <a:prstTxWarp prst="textNoShape">
                  <a:avLst/>
                </a:prstTxWarp>
              </a:bodyPr>
              <a:lstStyle/>
              <a:p>
                <a:pPr>
                  <a:defRPr/>
                </a:pPr>
                <a:r>
                  <a:rPr lang="en-GB" sz="2000" b="1">
                    <a:solidFill>
                      <a:schemeClr val="tx1"/>
                    </a:solidFill>
                    <a:effectLst/>
                    <a:latin typeface="Calibri"/>
                    <a:cs typeface="Calibri"/>
                  </a:rPr>
                  <a:t>L</a:t>
                </a:r>
                <a:r>
                  <a:rPr lang="en-GB" sz="2000" b="1" baseline="-25000">
                    <a:solidFill>
                      <a:schemeClr val="tx1"/>
                    </a:solidFill>
                    <a:effectLst/>
                    <a:latin typeface="Calibri"/>
                    <a:cs typeface="Calibri"/>
                  </a:rPr>
                  <a:t>cr</a:t>
                </a:r>
                <a:endParaRPr lang="en-GB" sz="2000" b="1"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a:cs typeface="Calibri"/>
                </a:endParaRPr>
              </a:p>
            </p:txBody>
          </p:sp>
          <p:sp>
            <p:nvSpPr>
              <p:cNvPr id="30" name="Line 28"/>
              <p:cNvSpPr>
                <a:spLocks noChangeShapeType="1"/>
              </p:cNvSpPr>
              <p:nvPr/>
            </p:nvSpPr>
            <p:spPr bwMode="auto">
              <a:xfrm>
                <a:off x="4656" y="2109"/>
                <a:ext cx="946" cy="0"/>
              </a:xfrm>
              <a:prstGeom prst="line">
                <a:avLst/>
              </a:prstGeom>
              <a:noFill/>
              <a:ln w="38100">
                <a:solidFill>
                  <a:schemeClr val="tx1"/>
                </a:solidFill>
                <a:round/>
                <a:headEnd/>
                <a:tailEnd/>
              </a:ln>
            </p:spPr>
            <p:txBody>
              <a:bodyPr>
                <a:prstTxWarp prst="textNoShape">
                  <a:avLst/>
                </a:prstTxWarp>
              </a:bodyPr>
              <a:lstStyle/>
              <a:p>
                <a:pPr>
                  <a:defRPr/>
                </a:pPr>
                <a:endParaRPr lang="fr-FR">
                  <a:latin typeface="Calibri"/>
                  <a:cs typeface="Calibri"/>
                </a:endParaRPr>
              </a:p>
            </p:txBody>
          </p:sp>
          <p:sp>
            <p:nvSpPr>
              <p:cNvPr id="31" name="Line 29"/>
              <p:cNvSpPr>
                <a:spLocks noChangeShapeType="1"/>
              </p:cNvSpPr>
              <p:nvPr/>
            </p:nvSpPr>
            <p:spPr bwMode="auto">
              <a:xfrm flipV="1">
                <a:off x="4656" y="2109"/>
                <a:ext cx="0" cy="223"/>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a:cs typeface="Calibri"/>
                </a:endParaRPr>
              </a:p>
            </p:txBody>
          </p:sp>
          <p:sp>
            <p:nvSpPr>
              <p:cNvPr id="32" name="Line 30"/>
              <p:cNvSpPr>
                <a:spLocks noChangeShapeType="1"/>
              </p:cNvSpPr>
              <p:nvPr/>
            </p:nvSpPr>
            <p:spPr bwMode="auto">
              <a:xfrm flipV="1">
                <a:off x="5602" y="2109"/>
                <a:ext cx="0" cy="239"/>
              </a:xfrm>
              <a:prstGeom prst="line">
                <a:avLst/>
              </a:prstGeom>
              <a:noFill/>
              <a:ln w="38100">
                <a:solidFill>
                  <a:schemeClr val="tx1"/>
                </a:solidFill>
                <a:round/>
                <a:headEnd/>
                <a:tailEnd type="triangle" w="med" len="med"/>
              </a:ln>
            </p:spPr>
            <p:txBody>
              <a:bodyPr>
                <a:prstTxWarp prst="textNoShape">
                  <a:avLst/>
                </a:prstTxWarp>
              </a:bodyPr>
              <a:lstStyle/>
              <a:p>
                <a:pPr>
                  <a:defRPr/>
                </a:pPr>
                <a:endParaRPr lang="fr-FR">
                  <a:latin typeface="Calibri"/>
                  <a:cs typeface="Calibri"/>
                </a:endParaRPr>
              </a:p>
            </p:txBody>
          </p:sp>
          <p:sp>
            <p:nvSpPr>
              <p:cNvPr id="33" name="Freeform 31"/>
              <p:cNvSpPr>
                <a:spLocks/>
              </p:cNvSpPr>
              <p:nvPr/>
            </p:nvSpPr>
            <p:spPr bwMode="auto">
              <a:xfrm>
                <a:off x="4453" y="1927"/>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prstTxWarp prst="textNoShape">
                  <a:avLst/>
                </a:prstTxWarp>
              </a:bodyPr>
              <a:lstStyle/>
              <a:p>
                <a:pPr>
                  <a:defRPr/>
                </a:pPr>
                <a:endParaRPr lang="fr-FR">
                  <a:latin typeface="Calibri"/>
                  <a:cs typeface="Calibri"/>
                </a:endParaRPr>
              </a:p>
            </p:txBody>
          </p:sp>
          <p:sp>
            <p:nvSpPr>
              <p:cNvPr id="34" name="Freeform 32"/>
              <p:cNvSpPr>
                <a:spLocks/>
              </p:cNvSpPr>
              <p:nvPr/>
            </p:nvSpPr>
            <p:spPr bwMode="auto">
              <a:xfrm flipH="1">
                <a:off x="5737" y="1927"/>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prstTxWarp prst="textNoShape">
                  <a:avLst/>
                </a:prstTxWarp>
              </a:bodyPr>
              <a:lstStyle/>
              <a:p>
                <a:pPr>
                  <a:defRPr/>
                </a:pPr>
                <a:endParaRPr lang="fr-FR">
                  <a:latin typeface="Calibri"/>
                  <a:cs typeface="Calibri"/>
                </a:endParaRPr>
              </a:p>
            </p:txBody>
          </p:sp>
          <p:sp>
            <p:nvSpPr>
              <p:cNvPr id="35" name="Text Box 33"/>
              <p:cNvSpPr txBox="1">
                <a:spLocks noChangeArrowheads="1"/>
              </p:cNvSpPr>
              <p:nvPr/>
            </p:nvSpPr>
            <p:spPr bwMode="auto">
              <a:xfrm>
                <a:off x="4580" y="1800"/>
                <a:ext cx="315" cy="274"/>
              </a:xfrm>
              <a:prstGeom prst="rect">
                <a:avLst/>
              </a:prstGeom>
              <a:noFill/>
              <a:ln w="38100">
                <a:noFill/>
                <a:miter lim="800000"/>
                <a:headEnd/>
                <a:tailEnd/>
              </a:ln>
            </p:spPr>
            <p:txBody>
              <a:bodyPr lIns="0" tIns="0" rIns="0" bIns="0">
                <a:prstTxWarp prst="textNoShape">
                  <a:avLst/>
                </a:prstTxWarp>
              </a:bodyPr>
              <a:lstStyle/>
              <a:p>
                <a:pPr>
                  <a:defRPr/>
                </a:pPr>
                <a:r>
                  <a:rPr lang="en-GB" sz="2000" b="1" dirty="0">
                    <a:solidFill>
                      <a:schemeClr val="tx1"/>
                    </a:solidFill>
                    <a:effectLst/>
                    <a:latin typeface="Calibri"/>
                    <a:cs typeface="Calibri"/>
                  </a:rPr>
                  <a:t>M</a:t>
                </a:r>
                <a:r>
                  <a:rPr lang="en-GB" sz="2000" b="1" baseline="-25000" dirty="0">
                    <a:solidFill>
                      <a:schemeClr val="tx1"/>
                    </a:solidFill>
                    <a:effectLst/>
                    <a:latin typeface="Calibri"/>
                    <a:cs typeface="Calibri"/>
                  </a:rPr>
                  <a:t>Ed</a:t>
                </a:r>
                <a:endParaRPr lang="en-GB" sz="2000" b="1"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a:cs typeface="Calibri"/>
                </a:endParaRPr>
              </a:p>
            </p:txBody>
          </p:sp>
          <p:sp>
            <p:nvSpPr>
              <p:cNvPr id="36" name="Text Box 34"/>
              <p:cNvSpPr txBox="1">
                <a:spLocks noChangeArrowheads="1"/>
              </p:cNvSpPr>
              <p:nvPr/>
            </p:nvSpPr>
            <p:spPr bwMode="auto">
              <a:xfrm>
                <a:off x="5389" y="1790"/>
                <a:ext cx="270" cy="274"/>
              </a:xfrm>
              <a:prstGeom prst="rect">
                <a:avLst/>
              </a:prstGeom>
              <a:noFill/>
              <a:ln w="38100">
                <a:noFill/>
                <a:miter lim="800000"/>
                <a:headEnd/>
                <a:tailEnd/>
              </a:ln>
            </p:spPr>
            <p:txBody>
              <a:bodyPr lIns="0" tIns="0" rIns="0" bIns="0">
                <a:prstTxWarp prst="textNoShape">
                  <a:avLst/>
                </a:prstTxWarp>
              </a:bodyPr>
              <a:lstStyle/>
              <a:p>
                <a:pPr>
                  <a:defRPr/>
                </a:pPr>
                <a:r>
                  <a:rPr lang="en-GB" sz="2000" b="1">
                    <a:solidFill>
                      <a:schemeClr val="tx1"/>
                    </a:solidFill>
                    <a:effectLst/>
                    <a:latin typeface="Calibri"/>
                    <a:cs typeface="Calibri"/>
                  </a:rPr>
                  <a:t>M</a:t>
                </a:r>
                <a:r>
                  <a:rPr lang="en-GB" sz="2000" b="1" baseline="-25000">
                    <a:solidFill>
                      <a:schemeClr val="tx1"/>
                    </a:solidFill>
                    <a:effectLst/>
                    <a:latin typeface="Calibri"/>
                    <a:cs typeface="Calibri"/>
                  </a:rPr>
                  <a:t>Ed</a:t>
                </a:r>
                <a:endParaRPr lang="en-GB" sz="2000" b="1" baseline="-2500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a:cs typeface="Calibri"/>
                </a:endParaRPr>
              </a:p>
            </p:txBody>
          </p:sp>
          <p:sp>
            <p:nvSpPr>
              <p:cNvPr id="37" name="Line 35"/>
              <p:cNvSpPr>
                <a:spLocks noChangeShapeType="1"/>
              </p:cNvSpPr>
              <p:nvPr/>
            </p:nvSpPr>
            <p:spPr bwMode="auto">
              <a:xfrm>
                <a:off x="4649" y="2425"/>
                <a:ext cx="0" cy="144"/>
              </a:xfrm>
              <a:prstGeom prst="line">
                <a:avLst/>
              </a:prstGeom>
              <a:noFill/>
              <a:ln w="38100">
                <a:solidFill>
                  <a:schemeClr val="tx1"/>
                </a:solidFill>
                <a:round/>
                <a:headEnd/>
                <a:tailEnd/>
              </a:ln>
              <a:effectLst/>
            </p:spPr>
            <p:txBody>
              <a:bodyPr>
                <a:prstTxWarp prst="textNoShape">
                  <a:avLst/>
                </a:prstTxWarp>
              </a:bodyPr>
              <a:lstStyle/>
              <a:p>
                <a:pPr>
                  <a:defRPr/>
                </a:pPr>
                <a:endParaRPr lang="fr-FR">
                  <a:latin typeface="Calibri"/>
                  <a:cs typeface="Calibri"/>
                </a:endParaRPr>
              </a:p>
            </p:txBody>
          </p:sp>
          <p:sp>
            <p:nvSpPr>
              <p:cNvPr id="38" name="Line 36"/>
              <p:cNvSpPr>
                <a:spLocks noChangeShapeType="1"/>
              </p:cNvSpPr>
              <p:nvPr/>
            </p:nvSpPr>
            <p:spPr bwMode="auto">
              <a:xfrm>
                <a:off x="4657" y="2489"/>
                <a:ext cx="952" cy="0"/>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pPr>
                  <a:defRPr/>
                </a:pPr>
                <a:endParaRPr lang="fr-FR">
                  <a:latin typeface="Calibri"/>
                  <a:cs typeface="Calibri"/>
                </a:endParaRPr>
              </a:p>
            </p:txBody>
          </p:sp>
          <p:sp>
            <p:nvSpPr>
              <p:cNvPr id="39" name="Line 37"/>
              <p:cNvSpPr>
                <a:spLocks noChangeShapeType="1"/>
              </p:cNvSpPr>
              <p:nvPr/>
            </p:nvSpPr>
            <p:spPr bwMode="auto">
              <a:xfrm>
                <a:off x="5609" y="2417"/>
                <a:ext cx="0" cy="144"/>
              </a:xfrm>
              <a:prstGeom prst="line">
                <a:avLst/>
              </a:prstGeom>
              <a:noFill/>
              <a:ln w="38100">
                <a:solidFill>
                  <a:schemeClr val="tx1"/>
                </a:solidFill>
                <a:round/>
                <a:headEnd/>
                <a:tailEnd/>
              </a:ln>
              <a:effectLst/>
            </p:spPr>
            <p:txBody>
              <a:bodyPr>
                <a:prstTxWarp prst="textNoShape">
                  <a:avLst/>
                </a:prstTxWarp>
              </a:bodyPr>
              <a:lstStyle/>
              <a:p>
                <a:pPr>
                  <a:defRPr/>
                </a:pPr>
                <a:endParaRPr lang="fr-FR">
                  <a:latin typeface="Calibri"/>
                  <a:cs typeface="Calibri"/>
                </a:endParaRPr>
              </a:p>
            </p:txBody>
          </p:sp>
        </p:grpSp>
        <p:sp>
          <p:nvSpPr>
            <p:cNvPr id="27" name="Text Box 39"/>
            <p:cNvSpPr txBox="1">
              <a:spLocks noChangeAspect="1" noChangeArrowheads="1"/>
            </p:cNvSpPr>
            <p:nvPr/>
          </p:nvSpPr>
          <p:spPr bwMode="auto">
            <a:xfrm>
              <a:off x="2319" y="3672"/>
              <a:ext cx="2536" cy="288"/>
            </a:xfrm>
            <a:prstGeom prst="rect">
              <a:avLst/>
            </a:prstGeom>
            <a:noFill/>
            <a:ln w="28575">
              <a:noFill/>
              <a:miter lim="800000"/>
              <a:headEnd/>
              <a:tailEnd/>
            </a:ln>
          </p:spPr>
          <p:txBody>
            <a:bodyPr>
              <a:prstTxWarp prst="textNoShape">
                <a:avLst/>
              </a:prstTxWarp>
            </a:bodyPr>
            <a:lstStyle/>
            <a:p>
              <a:pPr>
                <a:defRPr/>
              </a:pPr>
              <a:r>
                <a:rPr lang="en-GB" sz="2000" dirty="0">
                  <a:solidFill>
                    <a:schemeClr val="tx1"/>
                  </a:solidFill>
                  <a:effectLst/>
                  <a:latin typeface="Calibri"/>
                  <a:cs typeface="Calibri"/>
                </a:rPr>
                <a:t>Non-dimensional slenderness</a:t>
              </a:r>
              <a:r>
                <a:rPr lang="en-GB" sz="1600" dirty="0">
                  <a:solidFill>
                    <a:schemeClr val="tx1"/>
                  </a:solidFill>
                  <a:effectLst/>
                  <a:latin typeface="Calibri"/>
                  <a:cs typeface="Calibri"/>
                </a:rPr>
                <a:t> </a:t>
              </a:r>
              <a:endParaRPr lang="en-GB" sz="1600" baseline="-25000" dirty="0">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latin typeface="Calibri"/>
                <a:cs typeface="Calibri"/>
              </a:endParaRPr>
            </a:p>
          </p:txBody>
        </p:sp>
      </p:grpSp>
      <p:sp>
        <p:nvSpPr>
          <p:cNvPr id="40" name="Text Box 35"/>
          <p:cNvSpPr txBox="1">
            <a:spLocks noChangeArrowheads="1"/>
          </p:cNvSpPr>
          <p:nvPr/>
        </p:nvSpPr>
        <p:spPr bwMode="auto">
          <a:xfrm>
            <a:off x="1422360" y="5145674"/>
            <a:ext cx="1181100" cy="366713"/>
          </a:xfrm>
          <a:prstGeom prst="rect">
            <a:avLst/>
          </a:prstGeom>
          <a:noFill/>
          <a:ln w="9525">
            <a:noFill/>
            <a:miter lim="800000"/>
            <a:headEnd/>
            <a:tailEnd/>
          </a:ln>
        </p:spPr>
        <p:txBody>
          <a:bodyPr>
            <a:prstTxWarp prst="textNoShape">
              <a:avLst/>
            </a:prstTxWarp>
            <a:spAutoFit/>
          </a:bodyPr>
          <a:lstStyle/>
          <a:p>
            <a:pPr algn="r">
              <a:spcBef>
                <a:spcPct val="50000"/>
              </a:spcBef>
            </a:pPr>
            <a:r>
              <a:rPr lang="en-GB" sz="1800" b="1" dirty="0">
                <a:solidFill>
                  <a:srgbClr val="FE9914"/>
                </a:solidFill>
                <a:effectLst/>
                <a:latin typeface="Calibri" charset="0"/>
                <a:ea typeface="Calibri" charset="0"/>
                <a:cs typeface="Calibri" charset="0"/>
              </a:rPr>
              <a:t>Yielding</a:t>
            </a:r>
            <a:endParaRPr lang="en-GB" sz="1800" b="1" dirty="0">
              <a:solidFill>
                <a:schemeClr val="tx1"/>
              </a:solidFill>
              <a:effectLst/>
              <a:latin typeface="Calibri" charset="0"/>
              <a:ea typeface="Calibri" charset="0"/>
              <a:cs typeface="Calibri" charset="0"/>
            </a:endParaRPr>
          </a:p>
        </p:txBody>
      </p:sp>
      <p:sp>
        <p:nvSpPr>
          <p:cNvPr id="41" name="Text Box 36"/>
          <p:cNvSpPr txBox="1">
            <a:spLocks noChangeArrowheads="1"/>
          </p:cNvSpPr>
          <p:nvPr/>
        </p:nvSpPr>
        <p:spPr bwMode="auto">
          <a:xfrm>
            <a:off x="2731436" y="5158374"/>
            <a:ext cx="1447800" cy="366713"/>
          </a:xfrm>
          <a:prstGeom prst="rect">
            <a:avLst/>
          </a:prstGeom>
          <a:noFill/>
          <a:ln w="9525">
            <a:noFill/>
            <a:miter lim="800000"/>
            <a:headEnd/>
            <a:tailEnd/>
          </a:ln>
        </p:spPr>
        <p:txBody>
          <a:bodyPr>
            <a:prstTxWarp prst="textNoShape">
              <a:avLst/>
            </a:prstTxWarp>
            <a:spAutoFit/>
          </a:bodyPr>
          <a:lstStyle/>
          <a:p>
            <a:pPr>
              <a:spcBef>
                <a:spcPct val="50000"/>
              </a:spcBef>
            </a:pPr>
            <a:r>
              <a:rPr lang="en-GB" sz="1800" b="1">
                <a:solidFill>
                  <a:srgbClr val="FE9914"/>
                </a:solidFill>
                <a:effectLst/>
                <a:latin typeface="Calibri" charset="0"/>
                <a:ea typeface="Calibri" charset="0"/>
                <a:cs typeface="Calibri" charset="0"/>
              </a:rPr>
              <a:t>Buckling</a:t>
            </a:r>
            <a:endParaRPr lang="en-GB" sz="1800" b="1">
              <a:solidFill>
                <a:schemeClr val="tx1"/>
              </a:solidFill>
              <a:effectLst/>
              <a:latin typeface="Calibri" charset="0"/>
              <a:ea typeface="Calibri" charset="0"/>
              <a:cs typeface="Calibri" charset="0"/>
            </a:endParaRPr>
          </a:p>
        </p:txBody>
      </p:sp>
      <p:sp>
        <p:nvSpPr>
          <p:cNvPr id="42" name="Line 11"/>
          <p:cNvSpPr>
            <a:spLocks noChangeAspect="1" noChangeShapeType="1"/>
          </p:cNvSpPr>
          <p:nvPr/>
        </p:nvSpPr>
        <p:spPr bwMode="auto">
          <a:xfrm>
            <a:off x="2588103" y="3237664"/>
            <a:ext cx="0" cy="2402656"/>
          </a:xfrm>
          <a:prstGeom prst="line">
            <a:avLst/>
          </a:prstGeom>
          <a:noFill/>
          <a:ln w="47625">
            <a:solidFill>
              <a:srgbClr val="FE9914"/>
            </a:solidFill>
            <a:round/>
            <a:headEnd/>
            <a:tailEnd/>
          </a:ln>
        </p:spPr>
        <p:txBody>
          <a:bodyPr>
            <a:prstTxWarp prst="textNoShape">
              <a:avLst/>
            </a:prstTxWarp>
          </a:bodyPr>
          <a:lstStyle/>
          <a:p>
            <a:pPr>
              <a:defRPr/>
            </a:pPr>
            <a:endParaRPr lang="fr-FR">
              <a:latin typeface="Calibri"/>
              <a:cs typeface="Calibri"/>
            </a:endParaRPr>
          </a:p>
        </p:txBody>
      </p:sp>
      <mc:AlternateContent xmlns:mc="http://schemas.openxmlformats.org/markup-compatibility/2006" xmlns:a14="http://schemas.microsoft.com/office/drawing/2010/main">
        <mc:Choice Requires="a14">
          <p:sp>
            <p:nvSpPr>
              <p:cNvPr id="4" name="Rechthoek 3"/>
              <p:cNvSpPr/>
              <p:nvPr/>
            </p:nvSpPr>
            <p:spPr>
              <a:xfrm>
                <a:off x="5810053" y="5666879"/>
                <a:ext cx="609719" cy="407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𝜆</m:t>
                              </m:r>
                            </m:e>
                          </m:acc>
                        </m:e>
                        <m:sub>
                          <m:r>
                            <a:rPr lang="fr-BE" sz="2000" i="1">
                              <a:latin typeface="Cambria Math" panose="02040503050406030204" pitchFamily="18" charset="0"/>
                            </a:rPr>
                            <m:t>𝐿𝑇</m:t>
                          </m:r>
                        </m:sub>
                      </m:sSub>
                    </m:oMath>
                  </m:oMathPara>
                </a14:m>
                <a:endParaRPr lang="nl-BE" sz="2000" dirty="0"/>
              </a:p>
            </p:txBody>
          </p:sp>
        </mc:Choice>
        <mc:Fallback xmlns="">
          <p:sp>
            <p:nvSpPr>
              <p:cNvPr id="4" name="Rechthoek 3"/>
              <p:cNvSpPr>
                <a:spLocks noRot="1" noChangeAspect="1" noMove="1" noResize="1" noEditPoints="1" noAdjustHandles="1" noChangeArrowheads="1" noChangeShapeType="1" noTextEdit="1"/>
              </p:cNvSpPr>
              <p:nvPr/>
            </p:nvSpPr>
            <p:spPr>
              <a:xfrm>
                <a:off x="5810053" y="5666879"/>
                <a:ext cx="609719" cy="407099"/>
              </a:xfrm>
              <a:prstGeom prst="rect">
                <a:avLst/>
              </a:prstGeom>
              <a:blipFill rotWithShape="0">
                <a:blip r:embed="rId2"/>
                <a:stretch>
                  <a:fillRect r="-6000" b="-3030"/>
                </a:stretch>
              </a:blipFill>
            </p:spPr>
            <p:txBody>
              <a:bodyPr/>
              <a:lstStyle/>
              <a:p>
                <a:r>
                  <a:rPr lang="fr-FR">
                    <a:noFill/>
                  </a:rPr>
                  <a:t> </a:t>
                </a:r>
              </a:p>
            </p:txBody>
          </p:sp>
        </mc:Fallback>
      </mc:AlternateContent>
    </p:spTree>
    <p:extLst>
      <p:ext uri="{BB962C8B-B14F-4D97-AF65-F5344CB8AC3E}">
        <p14:creationId xmlns:p14="http://schemas.microsoft.com/office/powerpoint/2010/main" val="3138080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a:t>Lateral</a:t>
            </a:r>
            <a:r>
              <a:rPr lang="fr-BE" dirty="0"/>
              <a:t> </a:t>
            </a:r>
            <a:r>
              <a:rPr lang="fr-BE" dirty="0" err="1"/>
              <a:t>Torsional</a:t>
            </a:r>
            <a:r>
              <a:rPr lang="fr-BE" dirty="0"/>
              <a:t> </a:t>
            </a:r>
            <a:r>
              <a:rPr lang="fr-BE" dirty="0" err="1"/>
              <a:t>Buckling</a:t>
            </a:r>
            <a:r>
              <a:rPr lang="fr-BE" dirty="0"/>
              <a:t> (LTB)</a:t>
            </a:r>
            <a:endParaRPr lang="nl-BE"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pPr marL="0" indent="0">
                  <a:buNone/>
                </a:pPr>
                <a:r>
                  <a:rPr lang="en-US" sz="2000" dirty="0" smtClean="0"/>
                  <a:t>The design buckling resistance </a:t>
                </a:r>
                <a14:m>
                  <m:oMath xmlns:m="http://schemas.openxmlformats.org/officeDocument/2006/math">
                    <m:sSub>
                      <m:sSubPr>
                        <m:ctrlPr>
                          <a:rPr lang="en-US" sz="2000" i="1" smtClean="0">
                            <a:latin typeface="Cambria Math" panose="02040503050406030204" pitchFamily="18" charset="0"/>
                          </a:rPr>
                        </m:ctrlPr>
                      </m:sSubPr>
                      <m:e>
                        <m:r>
                          <a:rPr lang="fr-BE" sz="2000" b="0" i="1" smtClean="0">
                            <a:latin typeface="Cambria Math" panose="02040503050406030204" pitchFamily="18" charset="0"/>
                          </a:rPr>
                          <m:t>𝑀</m:t>
                        </m:r>
                      </m:e>
                      <m:sub>
                        <m:r>
                          <a:rPr lang="fr-BE" sz="2000" b="0" i="1" smtClean="0">
                            <a:latin typeface="Cambria Math" panose="02040503050406030204" pitchFamily="18" charset="0"/>
                          </a:rPr>
                          <m:t>𝑏</m:t>
                        </m:r>
                        <m:r>
                          <a:rPr lang="fr-BE" sz="2000" b="0" i="1" smtClean="0">
                            <a:latin typeface="Cambria Math" panose="02040503050406030204" pitchFamily="18" charset="0"/>
                          </a:rPr>
                          <m:t>,</m:t>
                        </m:r>
                        <m:r>
                          <a:rPr lang="fr-BE" sz="2000" b="0" i="1" smtClean="0">
                            <a:latin typeface="Cambria Math" panose="02040503050406030204" pitchFamily="18" charset="0"/>
                          </a:rPr>
                          <m:t>𝑅𝑑</m:t>
                        </m:r>
                      </m:sub>
                    </m:sSub>
                  </m:oMath>
                </a14:m>
                <a:r>
                  <a:rPr lang="en-US" sz="2000" dirty="0" smtClean="0"/>
                  <a:t> of </a:t>
                </a:r>
                <a:r>
                  <a:rPr lang="en-US" sz="2000" dirty="0"/>
                  <a:t>a laterally unrestrained beam (or segment of beam) should be taken as</a:t>
                </a:r>
                <a:r>
                  <a:rPr lang="en-US" sz="2000" dirty="0" smtClean="0"/>
                  <a:t>:</a:t>
                </a:r>
              </a:p>
              <a:p>
                <a:pPr>
                  <a:buFont typeface="Calibri" panose="020F0502020204030204" pitchFamily="34" charset="0"/>
                  <a:buChar char="‒"/>
                </a:pPr>
                <a:endParaRPr lang="en-US" sz="2000" dirty="0"/>
              </a:p>
              <a:p>
                <a:pPr>
                  <a:buFont typeface="Calibri" panose="020F0502020204030204" pitchFamily="34" charset="0"/>
                  <a:buChar char="‒"/>
                </a:pPr>
                <a:endParaRPr lang="en-US" sz="2000" dirty="0" smtClean="0"/>
              </a:p>
              <a:p>
                <a:pPr marL="0" indent="0">
                  <a:buNone/>
                </a:pPr>
                <a:r>
                  <a:rPr lang="en-US" sz="2000" dirty="0" smtClean="0"/>
                  <a:t>In which </a:t>
                </a:r>
                <a14:m>
                  <m:oMath xmlns:m="http://schemas.openxmlformats.org/officeDocument/2006/math">
                    <m:sSub>
                      <m:sSubPr>
                        <m:ctrlPr>
                          <a:rPr lang="fr-BE" sz="2000" i="1">
                            <a:latin typeface="Cambria Math" panose="02040503050406030204" pitchFamily="18" charset="0"/>
                          </a:rPr>
                        </m:ctrlPr>
                      </m:sSubPr>
                      <m:e>
                        <m:r>
                          <m:rPr>
                            <m:sty m:val="p"/>
                          </m:rPr>
                          <a:rPr lang="el-GR" sz="2000" i="1">
                            <a:latin typeface="Cambria Math" panose="02040503050406030204" pitchFamily="18" charset="0"/>
                          </a:rPr>
                          <m:t>χ</m:t>
                        </m:r>
                      </m:e>
                      <m:sub>
                        <m:r>
                          <a:rPr lang="fr-BE" sz="2000" i="1">
                            <a:latin typeface="Cambria Math" panose="02040503050406030204" pitchFamily="18" charset="0"/>
                          </a:rPr>
                          <m:t>𝐿𝑇</m:t>
                        </m:r>
                      </m:sub>
                    </m:sSub>
                  </m:oMath>
                </a14:m>
                <a:r>
                  <a:rPr lang="en-US" sz="2000" dirty="0" smtClean="0"/>
                  <a:t> is the reduction factor for LTB:</a:t>
                </a:r>
              </a:p>
              <a:p>
                <a:pPr marL="0" indent="0">
                  <a:buNone/>
                </a:pPr>
                <a:endParaRPr lang="en-US" sz="2400"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a:stretch>
                  <a:fillRect l="-753" t="-1136"/>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7" name="Tekstvak 6"/>
              <p:cNvSpPr txBox="1"/>
              <p:nvPr/>
            </p:nvSpPr>
            <p:spPr>
              <a:xfrm>
                <a:off x="3286808" y="1886407"/>
                <a:ext cx="2146870" cy="6438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BE" sz="2000" i="1" smtClean="0">
                              <a:solidFill>
                                <a:schemeClr val="accent1">
                                  <a:lumMod val="50000"/>
                                </a:schemeClr>
                              </a:solidFill>
                              <a:latin typeface="Cambria Math" panose="02040503050406030204" pitchFamily="18" charset="0"/>
                            </a:rPr>
                          </m:ctrlPr>
                        </m:sSubPr>
                        <m:e>
                          <m:r>
                            <a:rPr lang="fr-BE" sz="2000" b="0" i="1" smtClean="0">
                              <a:solidFill>
                                <a:schemeClr val="accent1">
                                  <a:lumMod val="50000"/>
                                </a:schemeClr>
                              </a:solidFill>
                              <a:latin typeface="Cambria Math" panose="02040503050406030204" pitchFamily="18" charset="0"/>
                            </a:rPr>
                            <m:t>𝑀</m:t>
                          </m:r>
                        </m:e>
                        <m:sub>
                          <m:r>
                            <a:rPr lang="fr-BE" sz="2000" b="0" i="1" smtClean="0">
                              <a:solidFill>
                                <a:schemeClr val="accent1">
                                  <a:lumMod val="50000"/>
                                </a:schemeClr>
                              </a:solidFill>
                              <a:latin typeface="Cambria Math" panose="02040503050406030204" pitchFamily="18" charset="0"/>
                            </a:rPr>
                            <m:t>𝑏</m:t>
                          </m:r>
                          <m:r>
                            <a:rPr lang="fr-BE" sz="2000" b="0" i="1" smtClean="0">
                              <a:solidFill>
                                <a:schemeClr val="accent1">
                                  <a:lumMod val="50000"/>
                                </a:schemeClr>
                              </a:solidFill>
                              <a:latin typeface="Cambria Math" panose="02040503050406030204" pitchFamily="18" charset="0"/>
                            </a:rPr>
                            <m:t>,</m:t>
                          </m:r>
                          <m:r>
                            <a:rPr lang="fr-BE" sz="2000" b="0" i="1" smtClean="0">
                              <a:solidFill>
                                <a:schemeClr val="accent1">
                                  <a:lumMod val="50000"/>
                                </a:schemeClr>
                              </a:solidFill>
                              <a:latin typeface="Cambria Math" panose="02040503050406030204" pitchFamily="18" charset="0"/>
                            </a:rPr>
                            <m:t>𝑅𝑑</m:t>
                          </m:r>
                        </m:sub>
                      </m:sSub>
                      <m:r>
                        <a:rPr lang="fr-BE" sz="2000" b="0" i="1" smtClean="0">
                          <a:solidFill>
                            <a:schemeClr val="accent1">
                              <a:lumMod val="50000"/>
                            </a:schemeClr>
                          </a:solidFill>
                          <a:latin typeface="Cambria Math" panose="02040503050406030204" pitchFamily="18" charset="0"/>
                        </a:rPr>
                        <m:t>=</m:t>
                      </m:r>
                      <m:sSub>
                        <m:sSubPr>
                          <m:ctrlPr>
                            <a:rPr lang="fr-BE" sz="2000" b="0" i="1" smtClean="0">
                              <a:solidFill>
                                <a:schemeClr val="accent1">
                                  <a:lumMod val="50000"/>
                                </a:schemeClr>
                              </a:solidFill>
                              <a:latin typeface="Cambria Math" panose="02040503050406030204" pitchFamily="18" charset="0"/>
                            </a:rPr>
                          </m:ctrlPr>
                        </m:sSubPr>
                        <m:e>
                          <m:r>
                            <m:rPr>
                              <m:sty m:val="p"/>
                            </m:rPr>
                            <a:rPr lang="el-GR" sz="2000" b="0" i="1" smtClean="0">
                              <a:solidFill>
                                <a:schemeClr val="accent1">
                                  <a:lumMod val="50000"/>
                                </a:schemeClr>
                              </a:solidFill>
                              <a:latin typeface="Cambria Math" panose="02040503050406030204" pitchFamily="18" charset="0"/>
                            </a:rPr>
                            <m:t>χ</m:t>
                          </m:r>
                        </m:e>
                        <m:sub>
                          <m:r>
                            <a:rPr lang="fr-BE" sz="2000" b="0" i="1" smtClean="0">
                              <a:solidFill>
                                <a:schemeClr val="accent1">
                                  <a:lumMod val="50000"/>
                                </a:schemeClr>
                              </a:solidFill>
                              <a:latin typeface="Cambria Math" panose="02040503050406030204" pitchFamily="18" charset="0"/>
                            </a:rPr>
                            <m:t>𝐿𝑇</m:t>
                          </m:r>
                        </m:sub>
                      </m:sSub>
                      <m:sSub>
                        <m:sSubPr>
                          <m:ctrlPr>
                            <a:rPr lang="fr-BE" sz="2000" i="1" smtClean="0">
                              <a:solidFill>
                                <a:schemeClr val="accent1">
                                  <a:lumMod val="50000"/>
                                </a:schemeClr>
                              </a:solidFill>
                              <a:latin typeface="Cambria Math" panose="02040503050406030204" pitchFamily="18" charset="0"/>
                            </a:rPr>
                          </m:ctrlPr>
                        </m:sSubPr>
                        <m:e>
                          <m:r>
                            <a:rPr lang="fr-BE" sz="2000" b="0" i="1" smtClean="0">
                              <a:solidFill>
                                <a:schemeClr val="accent1">
                                  <a:lumMod val="50000"/>
                                </a:schemeClr>
                              </a:solidFill>
                              <a:latin typeface="Cambria Math" panose="02040503050406030204" pitchFamily="18" charset="0"/>
                            </a:rPr>
                            <m:t>𝑊</m:t>
                          </m:r>
                        </m:e>
                        <m:sub>
                          <m:r>
                            <a:rPr lang="fr-BE" sz="2000" b="0" i="1" smtClean="0">
                              <a:solidFill>
                                <a:schemeClr val="accent1">
                                  <a:lumMod val="50000"/>
                                </a:schemeClr>
                              </a:solidFill>
                              <a:latin typeface="Cambria Math" panose="02040503050406030204" pitchFamily="18" charset="0"/>
                            </a:rPr>
                            <m:t>𝑦</m:t>
                          </m:r>
                        </m:sub>
                      </m:sSub>
                      <m:f>
                        <m:fPr>
                          <m:ctrlPr>
                            <a:rPr lang="fr-BE" sz="2000" i="1" smtClean="0">
                              <a:solidFill>
                                <a:schemeClr val="accent1">
                                  <a:lumMod val="50000"/>
                                </a:schemeClr>
                              </a:solidFill>
                              <a:latin typeface="Cambria Math" panose="02040503050406030204" pitchFamily="18" charset="0"/>
                            </a:rPr>
                          </m:ctrlPr>
                        </m:fPr>
                        <m:num>
                          <m:sSub>
                            <m:sSubPr>
                              <m:ctrlPr>
                                <a:rPr lang="fr-BE" sz="2000" i="1" smtClean="0">
                                  <a:solidFill>
                                    <a:schemeClr val="accent1">
                                      <a:lumMod val="50000"/>
                                    </a:schemeClr>
                                  </a:solidFill>
                                  <a:latin typeface="Cambria Math" panose="02040503050406030204" pitchFamily="18" charset="0"/>
                                </a:rPr>
                              </m:ctrlPr>
                            </m:sSubPr>
                            <m:e>
                              <m:r>
                                <a:rPr lang="fr-BE" sz="2000" b="0" i="1" smtClean="0">
                                  <a:solidFill>
                                    <a:schemeClr val="accent1">
                                      <a:lumMod val="50000"/>
                                    </a:schemeClr>
                                  </a:solidFill>
                                  <a:latin typeface="Cambria Math" panose="02040503050406030204" pitchFamily="18" charset="0"/>
                                </a:rPr>
                                <m:t>𝑓</m:t>
                              </m:r>
                            </m:e>
                            <m:sub>
                              <m:r>
                                <a:rPr lang="fr-BE" sz="2000" b="0" i="1" smtClean="0">
                                  <a:solidFill>
                                    <a:schemeClr val="accent1">
                                      <a:lumMod val="50000"/>
                                    </a:schemeClr>
                                  </a:solidFill>
                                  <a:latin typeface="Cambria Math" panose="02040503050406030204" pitchFamily="18" charset="0"/>
                                </a:rPr>
                                <m:t>𝑦</m:t>
                              </m:r>
                            </m:sub>
                          </m:sSub>
                        </m:num>
                        <m:den>
                          <m:sSub>
                            <m:sSubPr>
                              <m:ctrlPr>
                                <a:rPr lang="fr-BE" sz="2000" i="1" smtClean="0">
                                  <a:solidFill>
                                    <a:schemeClr val="accent1">
                                      <a:lumMod val="50000"/>
                                    </a:schemeClr>
                                  </a:solidFill>
                                  <a:latin typeface="Cambria Math" panose="02040503050406030204" pitchFamily="18" charset="0"/>
                                </a:rPr>
                              </m:ctrlPr>
                            </m:sSubPr>
                            <m:e>
                              <m:r>
                                <a:rPr lang="fr-BE" sz="2000" i="1" smtClean="0">
                                  <a:solidFill>
                                    <a:schemeClr val="accent1">
                                      <a:lumMod val="50000"/>
                                    </a:schemeClr>
                                  </a:solidFill>
                                  <a:latin typeface="Cambria Math" panose="02040503050406030204" pitchFamily="18" charset="0"/>
                                  <a:ea typeface="Cambria Math" panose="02040503050406030204" pitchFamily="18" charset="0"/>
                                </a:rPr>
                                <m:t>𝛾</m:t>
                              </m:r>
                            </m:e>
                            <m:sub>
                              <m:r>
                                <a:rPr lang="fr-BE" sz="2000" b="0" i="1" smtClean="0">
                                  <a:solidFill>
                                    <a:schemeClr val="accent1">
                                      <a:lumMod val="50000"/>
                                    </a:schemeClr>
                                  </a:solidFill>
                                  <a:latin typeface="Cambria Math" panose="02040503050406030204" pitchFamily="18" charset="0"/>
                                </a:rPr>
                                <m:t>𝑀</m:t>
                              </m:r>
                              <m:r>
                                <a:rPr lang="fr-BE" sz="2000" b="0" i="1" smtClean="0">
                                  <a:solidFill>
                                    <a:schemeClr val="accent1">
                                      <a:lumMod val="50000"/>
                                    </a:schemeClr>
                                  </a:solidFill>
                                  <a:latin typeface="Cambria Math" panose="02040503050406030204" pitchFamily="18" charset="0"/>
                                </a:rPr>
                                <m:t>1</m:t>
                              </m:r>
                            </m:sub>
                          </m:sSub>
                        </m:den>
                      </m:f>
                    </m:oMath>
                  </m:oMathPara>
                </a14:m>
                <a:endParaRPr lang="nl-BE" sz="2000" dirty="0">
                  <a:solidFill>
                    <a:schemeClr val="accent1">
                      <a:lumMod val="50000"/>
                    </a:schemeClr>
                  </a:solidFill>
                </a:endParaRPr>
              </a:p>
            </p:txBody>
          </p:sp>
        </mc:Choice>
        <mc:Fallback xmlns="">
          <p:sp>
            <p:nvSpPr>
              <p:cNvPr id="7" name="Tekstvak 6"/>
              <p:cNvSpPr txBox="1">
                <a:spLocks noRot="1" noChangeAspect="1" noMove="1" noResize="1" noEditPoints="1" noAdjustHandles="1" noChangeArrowheads="1" noChangeShapeType="1" noTextEdit="1"/>
              </p:cNvSpPr>
              <p:nvPr/>
            </p:nvSpPr>
            <p:spPr>
              <a:xfrm>
                <a:off x="3286808" y="1886407"/>
                <a:ext cx="2146870" cy="643831"/>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6" name="Rechthoek 25"/>
              <p:cNvSpPr/>
              <p:nvPr/>
            </p:nvSpPr>
            <p:spPr>
              <a:xfrm>
                <a:off x="525992" y="3110588"/>
                <a:ext cx="4132991" cy="7483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smtClean="0">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𝜒</m:t>
                          </m:r>
                        </m:e>
                        <m:sub>
                          <m:r>
                            <m:rPr>
                              <m:nor/>
                            </m:rPr>
                            <a:rPr lang="nl-BE" i="1">
                              <a:solidFill>
                                <a:schemeClr val="accent1">
                                  <a:lumMod val="50000"/>
                                </a:schemeClr>
                              </a:solidFill>
                              <a:latin typeface="Cambria Math" panose="02040503050406030204" pitchFamily="18" charset="0"/>
                            </a:rPr>
                            <m:t>LT</m:t>
                          </m:r>
                        </m:sub>
                      </m:sSub>
                      <m:r>
                        <a:rPr lang="nl-BE" i="0">
                          <a:solidFill>
                            <a:schemeClr val="accent1">
                              <a:lumMod val="50000"/>
                            </a:schemeClr>
                          </a:solidFill>
                          <a:latin typeface="Cambria Math" panose="02040503050406030204" pitchFamily="18" charset="0"/>
                        </a:rPr>
                        <m:t>=</m:t>
                      </m:r>
                      <m:f>
                        <m:fPr>
                          <m:ctrlPr>
                            <a:rPr lang="nl-BE" i="1">
                              <a:solidFill>
                                <a:schemeClr val="accent1">
                                  <a:lumMod val="50000"/>
                                </a:schemeClr>
                              </a:solidFill>
                              <a:latin typeface="Cambria Math" panose="02040503050406030204" pitchFamily="18" charset="0"/>
                            </a:rPr>
                          </m:ctrlPr>
                        </m:fPr>
                        <m:num>
                          <m:r>
                            <a:rPr lang="nl-BE" i="0">
                              <a:solidFill>
                                <a:schemeClr val="accent1">
                                  <a:lumMod val="50000"/>
                                </a:schemeClr>
                              </a:solidFill>
                              <a:latin typeface="Cambria Math" panose="02040503050406030204" pitchFamily="18" charset="0"/>
                            </a:rPr>
                            <m:t>1</m:t>
                          </m:r>
                        </m:num>
                        <m:den>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𝜙</m:t>
                              </m:r>
                            </m:e>
                            <m:sub>
                              <m:r>
                                <m:rPr>
                                  <m:nor/>
                                </m:rPr>
                                <a:rPr lang="nl-BE" i="1">
                                  <a:solidFill>
                                    <a:schemeClr val="accent1">
                                      <a:lumMod val="50000"/>
                                    </a:schemeClr>
                                  </a:solidFill>
                                  <a:latin typeface="Cambria Math" panose="02040503050406030204" pitchFamily="18" charset="0"/>
                                </a:rPr>
                                <m:t>LT</m:t>
                              </m:r>
                            </m:sub>
                          </m:sSub>
                          <m:r>
                            <m:rPr>
                              <m:nor/>
                            </m:rPr>
                            <a:rPr lang="nl-BE" i="1">
                              <a:solidFill>
                                <a:schemeClr val="accent1">
                                  <a:lumMod val="50000"/>
                                </a:schemeClr>
                              </a:solidFill>
                              <a:latin typeface="Cambria Math" panose="02040503050406030204" pitchFamily="18" charset="0"/>
                            </a:rPr>
                            <m:t> </m:t>
                          </m:r>
                          <m:r>
                            <a:rPr lang="nl-BE" i="0">
                              <a:solidFill>
                                <a:schemeClr val="accent1">
                                  <a:lumMod val="50000"/>
                                </a:schemeClr>
                              </a:solidFill>
                              <a:latin typeface="Cambria Math" panose="02040503050406030204" pitchFamily="18" charset="0"/>
                            </a:rPr>
                            <m:t>+</m:t>
                          </m:r>
                          <m:r>
                            <m:rPr>
                              <m:nor/>
                            </m:rPr>
                            <a:rPr lang="nl-BE" i="1">
                              <a:solidFill>
                                <a:schemeClr val="accent1">
                                  <a:lumMod val="50000"/>
                                </a:schemeClr>
                              </a:solidFill>
                              <a:latin typeface="Cambria Math" panose="02040503050406030204" pitchFamily="18" charset="0"/>
                            </a:rPr>
                            <m:t> </m:t>
                          </m:r>
                          <m:r>
                            <a:rPr lang="nl-BE" i="0">
                              <a:solidFill>
                                <a:schemeClr val="accent1">
                                  <a:lumMod val="50000"/>
                                </a:schemeClr>
                              </a:solidFill>
                              <a:latin typeface="Cambria Math" panose="02040503050406030204" pitchFamily="18" charset="0"/>
                            </a:rPr>
                            <m:t>[</m:t>
                          </m:r>
                          <m:sSup>
                            <m:sSupPr>
                              <m:ctrlPr>
                                <a:rPr lang="nl-BE" i="1">
                                  <a:solidFill>
                                    <a:schemeClr val="accent1">
                                      <a:lumMod val="50000"/>
                                    </a:schemeClr>
                                  </a:solidFill>
                                  <a:latin typeface="Cambria Math" panose="02040503050406030204" pitchFamily="18" charset="0"/>
                                </a:rPr>
                              </m:ctrlPr>
                            </m:sSupPr>
                            <m:e>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𝜙</m:t>
                                  </m:r>
                                </m:e>
                                <m:sub>
                                  <m:r>
                                    <m:rPr>
                                      <m:nor/>
                                    </m:rPr>
                                    <a:rPr lang="nl-BE" i="1">
                                      <a:solidFill>
                                        <a:schemeClr val="accent1">
                                          <a:lumMod val="50000"/>
                                        </a:schemeClr>
                                      </a:solidFill>
                                      <a:latin typeface="Cambria Math" panose="02040503050406030204" pitchFamily="18" charset="0"/>
                                    </a:rPr>
                                    <m:t>LT</m:t>
                                  </m:r>
                                </m:sub>
                              </m:sSub>
                            </m:e>
                            <m:sup>
                              <m:r>
                                <a:rPr lang="nl-BE" i="0">
                                  <a:solidFill>
                                    <a:schemeClr val="accent1">
                                      <a:lumMod val="50000"/>
                                    </a:schemeClr>
                                  </a:solidFill>
                                  <a:latin typeface="Cambria Math" panose="02040503050406030204" pitchFamily="18" charset="0"/>
                                </a:rPr>
                                <m:t>2</m:t>
                              </m:r>
                            </m:sup>
                          </m:sSup>
                          <m:r>
                            <m:rPr>
                              <m:nor/>
                            </m:rPr>
                            <a:rPr lang="nl-BE" i="1">
                              <a:solidFill>
                                <a:schemeClr val="accent1">
                                  <a:lumMod val="50000"/>
                                </a:schemeClr>
                              </a:solidFill>
                              <a:latin typeface="Cambria Math" panose="02040503050406030204" pitchFamily="18" charset="0"/>
                            </a:rPr>
                            <m:t> </m:t>
                          </m:r>
                          <m:r>
                            <a:rPr lang="nl-BE" i="0">
                              <a:solidFill>
                                <a:schemeClr val="accent1">
                                  <a:lumMod val="50000"/>
                                </a:schemeClr>
                              </a:solidFill>
                              <a:latin typeface="Cambria Math" panose="02040503050406030204" pitchFamily="18" charset="0"/>
                            </a:rPr>
                            <m:t>−</m:t>
                          </m:r>
                          <m:r>
                            <m:rPr>
                              <m:nor/>
                            </m:rPr>
                            <a:rPr lang="nl-BE" i="1">
                              <a:solidFill>
                                <a:schemeClr val="accent1">
                                  <a:lumMod val="50000"/>
                                </a:schemeClr>
                              </a:solidFill>
                              <a:latin typeface="Cambria Math" panose="02040503050406030204" pitchFamily="18" charset="0"/>
                            </a:rPr>
                            <m:t> </m:t>
                          </m:r>
                          <m:sSup>
                            <m:sSupPr>
                              <m:ctrlPr>
                                <a:rPr lang="nl-BE" i="1">
                                  <a:solidFill>
                                    <a:schemeClr val="accent1">
                                      <a:lumMod val="50000"/>
                                    </a:schemeClr>
                                  </a:solidFill>
                                  <a:latin typeface="Cambria Math" panose="02040503050406030204" pitchFamily="18" charset="0"/>
                                </a:rPr>
                              </m:ctrlPr>
                            </m:sSupPr>
                            <m:e>
                              <m:sSub>
                                <m:sSubPr>
                                  <m:ctrlPr>
                                    <a:rPr lang="nl-BE" i="1">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m:rPr>
                                      <m:nor/>
                                    </m:rPr>
                                    <a:rPr lang="nl-BE" i="1">
                                      <a:solidFill>
                                        <a:schemeClr val="accent1">
                                          <a:lumMod val="50000"/>
                                        </a:schemeClr>
                                      </a:solidFill>
                                      <a:latin typeface="Cambria Math" panose="02040503050406030204" pitchFamily="18" charset="0"/>
                                    </a:rPr>
                                    <m:t>LT</m:t>
                                  </m:r>
                                </m:sub>
                              </m:sSub>
                            </m:e>
                            <m:sup>
                              <m:r>
                                <a:rPr lang="nl-BE" i="0">
                                  <a:solidFill>
                                    <a:schemeClr val="accent1">
                                      <a:lumMod val="50000"/>
                                    </a:schemeClr>
                                  </a:solidFill>
                                  <a:latin typeface="Cambria Math" panose="02040503050406030204" pitchFamily="18" charset="0"/>
                                </a:rPr>
                                <m:t>2</m:t>
                              </m:r>
                            </m:sup>
                          </m:sSup>
                          <m:r>
                            <a:rPr lang="nl-BE" i="0">
                              <a:solidFill>
                                <a:schemeClr val="accent1">
                                  <a:lumMod val="50000"/>
                                </a:schemeClr>
                              </a:solidFill>
                              <a:latin typeface="Cambria Math" panose="02040503050406030204" pitchFamily="18" charset="0"/>
                            </a:rPr>
                            <m:t>]</m:t>
                          </m:r>
                          <m:sSup>
                            <m:sSupPr>
                              <m:ctrlPr>
                                <a:rPr lang="nl-BE" i="1">
                                  <a:solidFill>
                                    <a:schemeClr val="accent1">
                                      <a:lumMod val="50000"/>
                                    </a:schemeClr>
                                  </a:solidFill>
                                  <a:latin typeface="Cambria Math" panose="02040503050406030204" pitchFamily="18" charset="0"/>
                                </a:rPr>
                              </m:ctrlPr>
                            </m:sSupPr>
                            <m:e>
                              <m:r>
                                <m:rPr>
                                  <m:nor/>
                                </m:rPr>
                                <a:rPr lang="nl-BE" i="1">
                                  <a:solidFill>
                                    <a:schemeClr val="accent1">
                                      <a:lumMod val="50000"/>
                                    </a:schemeClr>
                                  </a:solidFill>
                                  <a:latin typeface="Cambria Math" panose="02040503050406030204" pitchFamily="18" charset="0"/>
                                </a:rPr>
                                <m:t> </m:t>
                              </m:r>
                            </m:e>
                            <m:sup>
                              <m:r>
                                <a:rPr lang="nl-BE" i="0">
                                  <a:solidFill>
                                    <a:schemeClr val="accent1">
                                      <a:lumMod val="50000"/>
                                    </a:schemeClr>
                                  </a:solidFill>
                                  <a:latin typeface="Cambria Math" panose="02040503050406030204" pitchFamily="18" charset="0"/>
                                </a:rPr>
                                <m:t>0,5</m:t>
                              </m:r>
                            </m:sup>
                          </m:sSup>
                        </m:den>
                      </m:f>
                      <m:r>
                        <a:rPr lang="nl-BE" i="0">
                          <a:solidFill>
                            <a:schemeClr val="accent1">
                              <a:lumMod val="50000"/>
                            </a:schemeClr>
                          </a:solidFill>
                          <a:latin typeface="Cambria Math" panose="02040503050406030204" pitchFamily="18" charset="0"/>
                        </a:rPr>
                        <m:t>  ≤ 1</m:t>
                      </m:r>
                    </m:oMath>
                  </m:oMathPara>
                </a14:m>
                <a:endParaRPr lang="nl-BE" dirty="0">
                  <a:solidFill>
                    <a:schemeClr val="accent1">
                      <a:lumMod val="50000"/>
                    </a:schemeClr>
                  </a:solidFill>
                </a:endParaRPr>
              </a:p>
            </p:txBody>
          </p:sp>
        </mc:Choice>
        <mc:Fallback xmlns="">
          <p:sp>
            <p:nvSpPr>
              <p:cNvPr id="26" name="Rechthoek 25"/>
              <p:cNvSpPr>
                <a:spLocks noRot="1" noChangeAspect="1" noMove="1" noResize="1" noEditPoints="1" noAdjustHandles="1" noChangeArrowheads="1" noChangeShapeType="1" noTextEdit="1"/>
              </p:cNvSpPr>
              <p:nvPr/>
            </p:nvSpPr>
            <p:spPr>
              <a:xfrm>
                <a:off x="525992" y="3110588"/>
                <a:ext cx="4132991" cy="748346"/>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8" name="Rechthoek 27"/>
              <p:cNvSpPr/>
              <p:nvPr/>
            </p:nvSpPr>
            <p:spPr>
              <a:xfrm>
                <a:off x="525992" y="4056400"/>
                <a:ext cx="4416594"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smtClean="0">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𝜙</m:t>
                          </m:r>
                        </m:e>
                        <m:sub>
                          <m:r>
                            <m:rPr>
                              <m:nor/>
                            </m:rPr>
                            <a:rPr lang="nl-BE" i="1">
                              <a:solidFill>
                                <a:schemeClr val="accent1">
                                  <a:lumMod val="50000"/>
                                </a:schemeClr>
                              </a:solidFill>
                              <a:latin typeface="Cambria Math" panose="02040503050406030204" pitchFamily="18" charset="0"/>
                            </a:rPr>
                            <m:t>LT</m:t>
                          </m:r>
                        </m:sub>
                      </m:sSub>
                      <m:r>
                        <a:rPr lang="nl-BE" i="0">
                          <a:solidFill>
                            <a:schemeClr val="accent1">
                              <a:lumMod val="50000"/>
                            </a:schemeClr>
                          </a:solidFill>
                          <a:latin typeface="Cambria Math" panose="02040503050406030204" pitchFamily="18" charset="0"/>
                        </a:rPr>
                        <m:t>=0,5</m:t>
                      </m:r>
                      <m:d>
                        <m:dPr>
                          <m:ctrlPr>
                            <a:rPr lang="nl-BE" i="1">
                              <a:solidFill>
                                <a:schemeClr val="accent1">
                                  <a:lumMod val="50000"/>
                                </a:schemeClr>
                              </a:solidFill>
                              <a:latin typeface="Cambria Math" panose="02040503050406030204" pitchFamily="18" charset="0"/>
                            </a:rPr>
                          </m:ctrlPr>
                        </m:dPr>
                        <m:e>
                          <m:r>
                            <a:rPr lang="nl-BE" i="0">
                              <a:solidFill>
                                <a:schemeClr val="accent1">
                                  <a:lumMod val="50000"/>
                                </a:schemeClr>
                              </a:solidFill>
                              <a:latin typeface="Cambria Math" panose="02040503050406030204" pitchFamily="18" charset="0"/>
                            </a:rPr>
                            <m:t>1</m:t>
                          </m:r>
                          <m:r>
                            <m:rPr>
                              <m:nor/>
                            </m:rPr>
                            <a:rPr lang="nl-BE" i="1">
                              <a:solidFill>
                                <a:schemeClr val="accent1">
                                  <a:lumMod val="50000"/>
                                </a:schemeClr>
                              </a:solidFill>
                              <a:latin typeface="Cambria Math" panose="02040503050406030204" pitchFamily="18" charset="0"/>
                            </a:rPr>
                            <m:t> </m:t>
                          </m:r>
                          <m:r>
                            <a:rPr lang="nl-BE" i="0">
                              <a:solidFill>
                                <a:schemeClr val="accent1">
                                  <a:lumMod val="50000"/>
                                </a:schemeClr>
                              </a:solidFill>
                              <a:latin typeface="Cambria Math" panose="02040503050406030204" pitchFamily="18" charset="0"/>
                            </a:rPr>
                            <m:t>+</m:t>
                          </m:r>
                          <m:r>
                            <m:rPr>
                              <m:nor/>
                            </m:rPr>
                            <a:rPr lang="nl-BE" i="1">
                              <a:solidFill>
                                <a:schemeClr val="accent1">
                                  <a:lumMod val="50000"/>
                                </a:schemeClr>
                              </a:solidFill>
                              <a:latin typeface="Cambria Math" panose="02040503050406030204" pitchFamily="18" charset="0"/>
                            </a:rPr>
                            <m:t> </m:t>
                          </m:r>
                          <m:sSub>
                            <m:sSubPr>
                              <m:ctrlPr>
                                <a:rPr lang="nl-BE" i="1">
                                  <a:solidFill>
                                    <a:schemeClr val="accent1">
                                      <a:lumMod val="50000"/>
                                    </a:schemeClr>
                                  </a:solidFill>
                                  <a:latin typeface="Cambria Math" panose="02040503050406030204" pitchFamily="18" charset="0"/>
                                </a:rPr>
                              </m:ctrlPr>
                            </m:sSubPr>
                            <m:e>
                              <m:r>
                                <m:rPr>
                                  <m:sty m:val="p"/>
                                </m:rPr>
                                <a:rPr lang="nl-BE" i="0">
                                  <a:solidFill>
                                    <a:schemeClr val="accent1">
                                      <a:lumMod val="50000"/>
                                    </a:schemeClr>
                                  </a:solidFill>
                                  <a:latin typeface="Cambria Math" panose="02040503050406030204" pitchFamily="18" charset="0"/>
                                </a:rPr>
                                <m:t>α</m:t>
                              </m:r>
                            </m:e>
                            <m:sub>
                              <m:r>
                                <m:rPr>
                                  <m:sty m:val="p"/>
                                </m:rPr>
                                <a:rPr lang="nl-BE" i="0">
                                  <a:solidFill>
                                    <a:schemeClr val="accent1">
                                      <a:lumMod val="50000"/>
                                    </a:schemeClr>
                                  </a:solidFill>
                                  <a:latin typeface="Cambria Math" panose="02040503050406030204" pitchFamily="18" charset="0"/>
                                </a:rPr>
                                <m:t>LT</m:t>
                              </m:r>
                            </m:sub>
                          </m:sSub>
                          <m:r>
                            <a:rPr lang="nl-BE" i="0">
                              <a:solidFill>
                                <a:schemeClr val="accent1">
                                  <a:lumMod val="50000"/>
                                </a:schemeClr>
                              </a:solidFill>
                              <a:latin typeface="Cambria Math" panose="02040503050406030204" pitchFamily="18" charset="0"/>
                            </a:rPr>
                            <m:t>(</m:t>
                          </m:r>
                          <m:sSub>
                            <m:sSubPr>
                              <m:ctrlPr>
                                <a:rPr lang="nl-BE" i="1">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m:rPr>
                                  <m:nor/>
                                </m:rPr>
                                <a:rPr lang="nl-BE" i="1">
                                  <a:solidFill>
                                    <a:schemeClr val="accent1">
                                      <a:lumMod val="50000"/>
                                    </a:schemeClr>
                                  </a:solidFill>
                                  <a:latin typeface="Cambria Math" panose="02040503050406030204" pitchFamily="18" charset="0"/>
                                </a:rPr>
                                <m:t>LT</m:t>
                              </m:r>
                            </m:sub>
                          </m:sSub>
                          <m:r>
                            <m:rPr>
                              <m:nor/>
                            </m:rPr>
                            <a:rPr lang="nl-BE" i="1">
                              <a:solidFill>
                                <a:schemeClr val="accent1">
                                  <a:lumMod val="50000"/>
                                </a:schemeClr>
                              </a:solidFill>
                              <a:latin typeface="Cambria Math" panose="02040503050406030204" pitchFamily="18" charset="0"/>
                            </a:rPr>
                            <m:t> </m:t>
                          </m:r>
                          <m:r>
                            <a:rPr lang="nl-BE" i="0">
                              <a:solidFill>
                                <a:schemeClr val="accent1">
                                  <a:lumMod val="50000"/>
                                </a:schemeClr>
                              </a:solidFill>
                              <a:latin typeface="Cambria Math" panose="02040503050406030204" pitchFamily="18" charset="0"/>
                            </a:rPr>
                            <m:t>−0,4)</m:t>
                          </m:r>
                          <m:r>
                            <m:rPr>
                              <m:nor/>
                            </m:rPr>
                            <a:rPr lang="nl-BE" i="1">
                              <a:solidFill>
                                <a:schemeClr val="accent1">
                                  <a:lumMod val="50000"/>
                                </a:schemeClr>
                              </a:solidFill>
                              <a:latin typeface="Cambria Math" panose="02040503050406030204" pitchFamily="18" charset="0"/>
                            </a:rPr>
                            <m:t> </m:t>
                          </m:r>
                          <m:r>
                            <a:rPr lang="nl-BE" i="0">
                              <a:solidFill>
                                <a:schemeClr val="accent1">
                                  <a:lumMod val="50000"/>
                                </a:schemeClr>
                              </a:solidFill>
                              <a:latin typeface="Cambria Math" panose="02040503050406030204" pitchFamily="18" charset="0"/>
                            </a:rPr>
                            <m:t>+</m:t>
                          </m:r>
                          <m:r>
                            <m:rPr>
                              <m:nor/>
                            </m:rPr>
                            <a:rPr lang="nl-BE" i="1">
                              <a:solidFill>
                                <a:schemeClr val="accent1">
                                  <a:lumMod val="50000"/>
                                </a:schemeClr>
                              </a:solidFill>
                              <a:latin typeface="Cambria Math" panose="02040503050406030204" pitchFamily="18" charset="0"/>
                            </a:rPr>
                            <m:t> </m:t>
                          </m:r>
                          <m:sSup>
                            <m:sSupPr>
                              <m:ctrlPr>
                                <a:rPr lang="nl-BE" i="1">
                                  <a:solidFill>
                                    <a:schemeClr val="accent1">
                                      <a:lumMod val="50000"/>
                                    </a:schemeClr>
                                  </a:solidFill>
                                  <a:latin typeface="Cambria Math" panose="02040503050406030204" pitchFamily="18" charset="0"/>
                                </a:rPr>
                              </m:ctrlPr>
                            </m:sSupPr>
                            <m:e>
                              <m:sSub>
                                <m:sSubPr>
                                  <m:ctrlPr>
                                    <a:rPr lang="nl-BE" i="1">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m:rPr>
                                      <m:nor/>
                                    </m:rPr>
                                    <a:rPr lang="nl-BE" i="1">
                                      <a:solidFill>
                                        <a:schemeClr val="accent1">
                                          <a:lumMod val="50000"/>
                                        </a:schemeClr>
                                      </a:solidFill>
                                      <a:latin typeface="Cambria Math" panose="02040503050406030204" pitchFamily="18" charset="0"/>
                                    </a:rPr>
                                    <m:t>LT</m:t>
                                  </m:r>
                                </m:sub>
                              </m:sSub>
                            </m:e>
                            <m:sup>
                              <m:r>
                                <a:rPr lang="nl-BE" i="0">
                                  <a:solidFill>
                                    <a:schemeClr val="accent1">
                                      <a:lumMod val="50000"/>
                                    </a:schemeClr>
                                  </a:solidFill>
                                  <a:latin typeface="Cambria Math" panose="02040503050406030204" pitchFamily="18" charset="0"/>
                                </a:rPr>
                                <m:t>2</m:t>
                              </m:r>
                            </m:sup>
                          </m:sSup>
                        </m:e>
                      </m:d>
                    </m:oMath>
                  </m:oMathPara>
                </a14:m>
                <a:endParaRPr lang="nl-BE" dirty="0">
                  <a:solidFill>
                    <a:schemeClr val="accent1">
                      <a:lumMod val="50000"/>
                    </a:schemeClr>
                  </a:solidFill>
                </a:endParaRPr>
              </a:p>
            </p:txBody>
          </p:sp>
        </mc:Choice>
        <mc:Fallback xmlns="">
          <p:sp>
            <p:nvSpPr>
              <p:cNvPr id="28" name="Rechthoek 27"/>
              <p:cNvSpPr>
                <a:spLocks noRot="1" noChangeAspect="1" noMove="1" noResize="1" noEditPoints="1" noAdjustHandles="1" noChangeArrowheads="1" noChangeShapeType="1" noTextEdit="1"/>
              </p:cNvSpPr>
              <p:nvPr/>
            </p:nvSpPr>
            <p:spPr>
              <a:xfrm>
                <a:off x="525992" y="4056400"/>
                <a:ext cx="4416594" cy="506870"/>
              </a:xfrm>
              <a:prstGeom prst="rect">
                <a:avLst/>
              </a:prstGeom>
              <a:blipFill rotWithShape="0">
                <a:blip r:embed="rId5"/>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3" name="Rechthoek 42"/>
              <p:cNvSpPr/>
              <p:nvPr/>
            </p:nvSpPr>
            <p:spPr>
              <a:xfrm>
                <a:off x="525992" y="4760736"/>
                <a:ext cx="168892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smtClean="0">
                              <a:solidFill>
                                <a:schemeClr val="accent1">
                                  <a:lumMod val="50000"/>
                                </a:schemeClr>
                              </a:solidFill>
                              <a:latin typeface="Cambria Math" panose="02040503050406030204" pitchFamily="18" charset="0"/>
                            </a:rPr>
                          </m:ctrlPr>
                        </m:sSubPr>
                        <m:e>
                          <m:acc>
                            <m:accPr>
                              <m:chr m:val="̅"/>
                              <m:ctrlPr>
                                <a:rPr lang="nl-BE" i="1">
                                  <a:solidFill>
                                    <a:schemeClr val="accent1">
                                      <a:lumMod val="50000"/>
                                    </a:schemeClr>
                                  </a:solidFill>
                                  <a:latin typeface="Cambria Math" panose="02040503050406030204" pitchFamily="18" charset="0"/>
                                </a:rPr>
                              </m:ctrlPr>
                            </m:accPr>
                            <m:e>
                              <m:r>
                                <a:rPr lang="nl-BE" i="1">
                                  <a:solidFill>
                                    <a:schemeClr val="accent1">
                                      <a:lumMod val="50000"/>
                                    </a:schemeClr>
                                  </a:solidFill>
                                  <a:latin typeface="Cambria Math" panose="02040503050406030204" pitchFamily="18" charset="0"/>
                                </a:rPr>
                                <m:t>𝜆</m:t>
                              </m:r>
                            </m:e>
                          </m:acc>
                        </m:e>
                        <m:sub>
                          <m:r>
                            <m:rPr>
                              <m:nor/>
                            </m:rPr>
                            <a:rPr lang="nl-BE" i="1">
                              <a:solidFill>
                                <a:schemeClr val="accent1">
                                  <a:lumMod val="50000"/>
                                </a:schemeClr>
                              </a:solidFill>
                              <a:latin typeface="Cambria Math" panose="02040503050406030204" pitchFamily="18" charset="0"/>
                            </a:rPr>
                            <m:t>LT</m:t>
                          </m:r>
                        </m:sub>
                      </m:sSub>
                      <m:r>
                        <a:rPr lang="nl-BE" i="0">
                          <a:solidFill>
                            <a:schemeClr val="accent1">
                              <a:lumMod val="50000"/>
                            </a:schemeClr>
                          </a:solidFill>
                          <a:latin typeface="Cambria Math" panose="02040503050406030204" pitchFamily="18" charset="0"/>
                        </a:rPr>
                        <m:t>=</m:t>
                      </m:r>
                      <m:rad>
                        <m:radPr>
                          <m:degHide m:val="on"/>
                          <m:ctrlPr>
                            <a:rPr lang="nl-BE" i="1">
                              <a:solidFill>
                                <a:schemeClr val="accent1">
                                  <a:lumMod val="50000"/>
                                </a:schemeClr>
                              </a:solidFill>
                              <a:latin typeface="Cambria Math" panose="02040503050406030204" pitchFamily="18" charset="0"/>
                            </a:rPr>
                          </m:ctrlPr>
                        </m:radPr>
                        <m:deg/>
                        <m:e>
                          <m:f>
                            <m:fPr>
                              <m:ctrlPr>
                                <a:rPr lang="nl-BE" i="1">
                                  <a:solidFill>
                                    <a:schemeClr val="accent1">
                                      <a:lumMod val="50000"/>
                                    </a:schemeClr>
                                  </a:solidFill>
                                  <a:latin typeface="Cambria Math" panose="02040503050406030204" pitchFamily="18" charset="0"/>
                                </a:rPr>
                              </m:ctrlPr>
                            </m:fPr>
                            <m:num>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𝑊</m:t>
                                  </m:r>
                                </m:e>
                                <m:sub>
                                  <m:r>
                                    <m:rPr>
                                      <m:nor/>
                                    </m:rPr>
                                    <a:rPr lang="nl-BE" i="1">
                                      <a:solidFill>
                                        <a:schemeClr val="accent1">
                                          <a:lumMod val="50000"/>
                                        </a:schemeClr>
                                      </a:solidFill>
                                      <a:latin typeface="Cambria Math" panose="02040503050406030204" pitchFamily="18" charset="0"/>
                                    </a:rPr>
                                    <m:t>y</m:t>
                                  </m:r>
                                  <m:r>
                                    <m:rPr>
                                      <m:nor/>
                                    </m:rPr>
                                    <a:rPr lang="nl-BE" i="1">
                                      <a:solidFill>
                                        <a:schemeClr val="accent1">
                                          <a:lumMod val="50000"/>
                                        </a:schemeClr>
                                      </a:solidFill>
                                      <a:latin typeface="Cambria Math" panose="02040503050406030204" pitchFamily="18" charset="0"/>
                                    </a:rPr>
                                    <m:t> </m:t>
                                  </m:r>
                                </m:sub>
                              </m:sSub>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𝑓</m:t>
                                  </m:r>
                                </m:e>
                                <m:sub>
                                  <m:r>
                                    <m:rPr>
                                      <m:nor/>
                                    </m:rPr>
                                    <a:rPr lang="nl-BE" i="1">
                                      <a:solidFill>
                                        <a:schemeClr val="accent1">
                                          <a:lumMod val="50000"/>
                                        </a:schemeClr>
                                      </a:solidFill>
                                      <a:latin typeface="Cambria Math" panose="02040503050406030204" pitchFamily="18" charset="0"/>
                                    </a:rPr>
                                    <m:t>y</m:t>
                                  </m:r>
                                </m:sub>
                              </m:sSub>
                            </m:num>
                            <m:den>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𝑀</m:t>
                                  </m:r>
                                </m:e>
                                <m:sub>
                                  <m:r>
                                    <m:rPr>
                                      <m:nor/>
                                    </m:rPr>
                                    <a:rPr lang="nl-BE" i="1">
                                      <a:solidFill>
                                        <a:schemeClr val="accent1">
                                          <a:lumMod val="50000"/>
                                        </a:schemeClr>
                                      </a:solidFill>
                                      <a:latin typeface="Cambria Math" panose="02040503050406030204" pitchFamily="18" charset="0"/>
                                    </a:rPr>
                                    <m:t>cr</m:t>
                                  </m:r>
                                </m:sub>
                              </m:sSub>
                            </m:den>
                          </m:f>
                        </m:e>
                      </m:rad>
                    </m:oMath>
                  </m:oMathPara>
                </a14:m>
                <a:endParaRPr lang="nl-BE" dirty="0">
                  <a:solidFill>
                    <a:schemeClr val="accent1">
                      <a:lumMod val="50000"/>
                    </a:schemeClr>
                  </a:solidFill>
                </a:endParaRPr>
              </a:p>
            </p:txBody>
          </p:sp>
        </mc:Choice>
        <mc:Fallback xmlns="">
          <p:sp>
            <p:nvSpPr>
              <p:cNvPr id="43" name="Rechthoek 42"/>
              <p:cNvSpPr>
                <a:spLocks noRot="1" noChangeAspect="1" noMove="1" noResize="1" noEditPoints="1" noAdjustHandles="1" noChangeArrowheads="1" noChangeShapeType="1" noTextEdit="1"/>
              </p:cNvSpPr>
              <p:nvPr/>
            </p:nvSpPr>
            <p:spPr>
              <a:xfrm>
                <a:off x="525992" y="4760736"/>
                <a:ext cx="1688924" cy="910699"/>
              </a:xfrm>
              <a:prstGeom prst="rect">
                <a:avLst/>
              </a:prstGeom>
              <a:blipFill rotWithShape="0">
                <a:blip r:embed="rId6"/>
                <a:stretch>
                  <a:fillRect/>
                </a:stretch>
              </a:blipFill>
            </p:spPr>
            <p:txBody>
              <a:bodyPr/>
              <a:lstStyle/>
              <a:p>
                <a:r>
                  <a:rPr lang="nl-BE">
                    <a:noFill/>
                  </a:rPr>
                  <a:t> </a:t>
                </a:r>
              </a:p>
            </p:txBody>
          </p:sp>
        </mc:Fallback>
      </mc:AlternateContent>
      <p:cxnSp>
        <p:nvCxnSpPr>
          <p:cNvPr id="44" name="Rechte verbindingslijn 43"/>
          <p:cNvCxnSpPr/>
          <p:nvPr/>
        </p:nvCxnSpPr>
        <p:spPr>
          <a:xfrm flipH="1">
            <a:off x="3623667" y="4505317"/>
            <a:ext cx="3444" cy="3398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a:off x="3623667" y="4850674"/>
            <a:ext cx="3048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Rechthoek 45"/>
          <p:cNvSpPr/>
          <p:nvPr/>
        </p:nvSpPr>
        <p:spPr>
          <a:xfrm>
            <a:off x="3928467" y="4672637"/>
            <a:ext cx="2405144" cy="375487"/>
          </a:xfrm>
          <a:prstGeom prst="rect">
            <a:avLst/>
          </a:prstGeom>
        </p:spPr>
        <p:txBody>
          <a:bodyPr wrap="square">
            <a:spAutoFit/>
          </a:bodyPr>
          <a:lstStyle/>
          <a:p>
            <a:r>
              <a:rPr lang="en-US" dirty="0" smtClean="0">
                <a:solidFill>
                  <a:schemeClr val="accent2"/>
                </a:solidFill>
              </a:rPr>
              <a:t>Plateau length</a:t>
            </a:r>
            <a:endParaRPr lang="nl-BE" dirty="0">
              <a:solidFill>
                <a:schemeClr val="accent2"/>
              </a:solidFill>
            </a:endParaRPr>
          </a:p>
        </p:txBody>
      </p:sp>
      <p:cxnSp>
        <p:nvCxnSpPr>
          <p:cNvPr id="51" name="Rechte verbindingslijn 50"/>
          <p:cNvCxnSpPr/>
          <p:nvPr/>
        </p:nvCxnSpPr>
        <p:spPr>
          <a:xfrm>
            <a:off x="2493957" y="4505317"/>
            <a:ext cx="7206" cy="68497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p:nvPr/>
        </p:nvCxnSpPr>
        <p:spPr>
          <a:xfrm>
            <a:off x="2493957" y="5190291"/>
            <a:ext cx="3048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3" name="Rechthoek 52"/>
          <p:cNvSpPr/>
          <p:nvPr/>
        </p:nvSpPr>
        <p:spPr>
          <a:xfrm>
            <a:off x="2868194" y="5002548"/>
            <a:ext cx="2405144" cy="375487"/>
          </a:xfrm>
          <a:prstGeom prst="rect">
            <a:avLst/>
          </a:prstGeom>
        </p:spPr>
        <p:txBody>
          <a:bodyPr wrap="square">
            <a:spAutoFit/>
          </a:bodyPr>
          <a:lstStyle/>
          <a:p>
            <a:r>
              <a:rPr lang="en-US" dirty="0" smtClean="0">
                <a:solidFill>
                  <a:schemeClr val="accent2"/>
                </a:solidFill>
              </a:rPr>
              <a:t>Imperfection factor</a:t>
            </a:r>
            <a:endParaRPr lang="nl-BE" dirty="0">
              <a:solidFill>
                <a:schemeClr val="accent2"/>
              </a:solidFill>
            </a:endParaRPr>
          </a:p>
        </p:txBody>
      </p:sp>
      <mc:AlternateContent xmlns:mc="http://schemas.openxmlformats.org/markup-compatibility/2006" xmlns:a14="http://schemas.microsoft.com/office/drawing/2010/main">
        <mc:Choice Requires="a14">
          <p:sp>
            <p:nvSpPr>
              <p:cNvPr id="58" name="Tekstvak 57"/>
              <p:cNvSpPr txBox="1"/>
              <p:nvPr/>
            </p:nvSpPr>
            <p:spPr>
              <a:xfrm>
                <a:off x="5505858" y="3219032"/>
                <a:ext cx="3479181" cy="2800767"/>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1">
                                <a:lumMod val="50000"/>
                              </a:schemeClr>
                            </a:solidFill>
                            <a:latin typeface="Cambria Math" panose="02040503050406030204" pitchFamily="18" charset="0"/>
                          </a:rPr>
                        </m:ctrlPr>
                      </m:sSubPr>
                      <m:e>
                        <m:r>
                          <m:rPr>
                            <m:sty m:val="p"/>
                          </m:rPr>
                          <a:rPr lang="el-GR" sz="1600" i="1" smtClean="0">
                            <a:solidFill>
                              <a:schemeClr val="accent1">
                                <a:lumMod val="50000"/>
                              </a:schemeClr>
                            </a:solidFill>
                            <a:latin typeface="Cambria Math" panose="02040503050406030204" pitchFamily="18" charset="0"/>
                          </a:rPr>
                          <m:t>α</m:t>
                        </m:r>
                      </m:e>
                      <m:sub>
                        <m:r>
                          <a:rPr lang="fr-BE" sz="1600" b="0" i="1" smtClean="0">
                            <a:solidFill>
                              <a:schemeClr val="accent1">
                                <a:lumMod val="50000"/>
                              </a:schemeClr>
                            </a:solidFill>
                            <a:latin typeface="Cambria Math" panose="02040503050406030204" pitchFamily="18" charset="0"/>
                          </a:rPr>
                          <m:t>𝐿𝑇</m:t>
                        </m:r>
                      </m:sub>
                    </m:sSub>
                  </m:oMath>
                </a14:m>
                <a:r>
                  <a:rPr lang="en-US" sz="1600" dirty="0" smtClean="0">
                    <a:solidFill>
                      <a:schemeClr val="accent1">
                        <a:lumMod val="50000"/>
                      </a:schemeClr>
                    </a:solidFill>
                  </a:rPr>
                  <a:t> is </a:t>
                </a:r>
                <a:r>
                  <a:rPr lang="en-US" sz="1600" dirty="0">
                    <a:solidFill>
                      <a:schemeClr val="accent1">
                        <a:lumMod val="50000"/>
                      </a:schemeClr>
                    </a:solidFill>
                  </a:rPr>
                  <a:t>the imperfection factor	</a:t>
                </a:r>
              </a:p>
              <a:p>
                <a:pPr lvl="1"/>
                <a:r>
                  <a:rPr lang="en-US" sz="1600" dirty="0" smtClean="0">
                    <a:solidFill>
                      <a:schemeClr val="accent1">
                        <a:lumMod val="50000"/>
                      </a:schemeClr>
                    </a:solidFill>
                  </a:rPr>
                  <a:t>= </a:t>
                </a:r>
                <a:r>
                  <a:rPr lang="en-US" sz="1600" dirty="0">
                    <a:solidFill>
                      <a:schemeClr val="accent1">
                        <a:lumMod val="50000"/>
                      </a:schemeClr>
                    </a:solidFill>
                  </a:rPr>
                  <a:t>0,34 for cold formed sections and hollow sections (welded and seamless)</a:t>
                </a:r>
              </a:p>
              <a:p>
                <a:pPr lvl="1"/>
                <a:r>
                  <a:rPr lang="en-US" sz="1600" dirty="0" smtClean="0">
                    <a:solidFill>
                      <a:schemeClr val="accent1">
                        <a:lumMod val="50000"/>
                      </a:schemeClr>
                    </a:solidFill>
                  </a:rPr>
                  <a:t>= </a:t>
                </a:r>
                <a:r>
                  <a:rPr lang="en-US" sz="1600" dirty="0">
                    <a:solidFill>
                      <a:schemeClr val="accent1">
                        <a:lumMod val="50000"/>
                      </a:schemeClr>
                    </a:solidFill>
                  </a:rPr>
                  <a:t>0,76 for welded open sections and other sections for which no test data is available.</a:t>
                </a:r>
              </a:p>
              <a:p>
                <a:endParaRPr lang="fr-BE" sz="1600" i="1" dirty="0" smtClean="0">
                  <a:solidFill>
                    <a:schemeClr val="accent1">
                      <a:lumMod val="50000"/>
                    </a:schemeClr>
                  </a:solidFill>
                  <a:latin typeface="Cambria Math" panose="02040503050406030204" pitchFamily="18" charset="0"/>
                </a:endParaRPr>
              </a:p>
              <a:p>
                <a14:m>
                  <m:oMath xmlns:m="http://schemas.openxmlformats.org/officeDocument/2006/math">
                    <m:sSub>
                      <m:sSubPr>
                        <m:ctrlPr>
                          <a:rPr lang="en-US" sz="1600" i="1" smtClean="0">
                            <a:solidFill>
                              <a:schemeClr val="accent1">
                                <a:lumMod val="50000"/>
                              </a:schemeClr>
                            </a:solidFill>
                            <a:latin typeface="Cambria Math" panose="02040503050406030204" pitchFamily="18" charset="0"/>
                          </a:rPr>
                        </m:ctrlPr>
                      </m:sSubPr>
                      <m:e>
                        <m:r>
                          <a:rPr lang="fr-BE" sz="1600" b="0" i="1" smtClean="0">
                            <a:solidFill>
                              <a:schemeClr val="accent1">
                                <a:lumMod val="50000"/>
                              </a:schemeClr>
                            </a:solidFill>
                            <a:latin typeface="Cambria Math" panose="02040503050406030204" pitchFamily="18" charset="0"/>
                          </a:rPr>
                          <m:t>𝑀</m:t>
                        </m:r>
                      </m:e>
                      <m:sub>
                        <m:r>
                          <a:rPr lang="fr-BE" sz="1600" b="0" i="1" smtClean="0">
                            <a:solidFill>
                              <a:schemeClr val="accent1">
                                <a:lumMod val="50000"/>
                              </a:schemeClr>
                            </a:solidFill>
                            <a:latin typeface="Cambria Math" panose="02040503050406030204" pitchFamily="18" charset="0"/>
                          </a:rPr>
                          <m:t>𝑐𝑟</m:t>
                        </m:r>
                      </m:sub>
                    </m:sSub>
                  </m:oMath>
                </a14:m>
                <a:r>
                  <a:rPr lang="en-US" sz="1600" dirty="0" smtClean="0">
                    <a:solidFill>
                      <a:schemeClr val="accent1">
                        <a:lumMod val="50000"/>
                      </a:schemeClr>
                    </a:solidFill>
                  </a:rPr>
                  <a:t> is </a:t>
                </a:r>
                <a:r>
                  <a:rPr lang="en-US" sz="1600" dirty="0">
                    <a:solidFill>
                      <a:schemeClr val="accent1">
                        <a:lumMod val="50000"/>
                      </a:schemeClr>
                    </a:solidFill>
                  </a:rPr>
                  <a:t>the elastic critical moment for lateral torsional buckling (see ANNEX E).</a:t>
                </a:r>
              </a:p>
            </p:txBody>
          </p:sp>
        </mc:Choice>
        <mc:Fallback xmlns="">
          <p:sp>
            <p:nvSpPr>
              <p:cNvPr id="58" name="Tekstvak 57"/>
              <p:cNvSpPr txBox="1">
                <a:spLocks noRot="1" noChangeAspect="1" noMove="1" noResize="1" noEditPoints="1" noAdjustHandles="1" noChangeArrowheads="1" noChangeShapeType="1" noTextEdit="1"/>
              </p:cNvSpPr>
              <p:nvPr/>
            </p:nvSpPr>
            <p:spPr>
              <a:xfrm>
                <a:off x="5505858" y="3219032"/>
                <a:ext cx="3479181" cy="2800767"/>
              </a:xfrm>
              <a:prstGeom prst="rect">
                <a:avLst/>
              </a:prstGeom>
              <a:blipFill rotWithShape="0">
                <a:blip r:embed="rId7"/>
                <a:stretch>
                  <a:fillRect l="-876" t="-654" b="-1961"/>
                </a:stretch>
              </a:blipFill>
            </p:spPr>
            <p:txBody>
              <a:bodyPr/>
              <a:lstStyle/>
              <a:p>
                <a:r>
                  <a:rPr lang="nl-BE">
                    <a:noFill/>
                  </a:rPr>
                  <a:t> </a:t>
                </a:r>
              </a:p>
            </p:txBody>
          </p:sp>
        </mc:Fallback>
      </mc:AlternateContent>
    </p:spTree>
    <p:extLst>
      <p:ext uri="{BB962C8B-B14F-4D97-AF65-F5344CB8AC3E}">
        <p14:creationId xmlns:p14="http://schemas.microsoft.com/office/powerpoint/2010/main" val="31599145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Shear Buckling Resistance</a:t>
            </a:r>
            <a:endParaRPr lang="en-US"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pPr marL="0" indent="0">
                  <a:buNone/>
                </a:pPr>
                <a:r>
                  <a:rPr lang="en-US" sz="2000" dirty="0" smtClean="0"/>
                  <a:t>With large web heights the risk of introducing shear buckling increases. </a:t>
                </a:r>
                <a:r>
                  <a:rPr lang="en-US" sz="2000" dirty="0"/>
                  <a:t>The shear buckling resistance only requires checking when</a:t>
                </a:r>
                <a:r>
                  <a:rPr lang="en-US" sz="2000" dirty="0" smtClean="0"/>
                  <a:t>:</a:t>
                </a:r>
              </a:p>
              <a:p>
                <a:pPr marL="0" indent="0" algn="ctr">
                  <a:buNone/>
                </a:pPr>
                <a14:m>
                  <m:oMath xmlns:m="http://schemas.openxmlformats.org/officeDocument/2006/math">
                    <m:f>
                      <m:fPr>
                        <m:ctrlPr>
                          <a:rPr lang="fr-BE" sz="2000" i="1">
                            <a:latin typeface="Cambria Math" panose="02040503050406030204" pitchFamily="18" charset="0"/>
                          </a:rPr>
                        </m:ctrlPr>
                      </m:fPr>
                      <m:num>
                        <m:sSub>
                          <m:sSubPr>
                            <m:ctrlPr>
                              <a:rPr lang="fr-BE" sz="2000" i="1">
                                <a:latin typeface="Cambria Math" panose="02040503050406030204" pitchFamily="18" charset="0"/>
                              </a:rPr>
                            </m:ctrlPr>
                          </m:sSubPr>
                          <m:e>
                            <m:r>
                              <a:rPr lang="fr-BE" sz="2000" b="0" i="1" smtClean="0">
                                <a:latin typeface="Cambria Math" panose="02040503050406030204" pitchFamily="18" charset="0"/>
                              </a:rPr>
                              <m:t>h</m:t>
                            </m:r>
                          </m:e>
                          <m:sub>
                            <m:r>
                              <a:rPr lang="fr-BE" sz="2000" b="0" i="1" smtClean="0">
                                <a:latin typeface="Cambria Math" panose="02040503050406030204" pitchFamily="18" charset="0"/>
                              </a:rPr>
                              <m:t>𝑤</m:t>
                            </m:r>
                          </m:sub>
                        </m:sSub>
                      </m:num>
                      <m:den>
                        <m:r>
                          <a:rPr lang="fr-BE" sz="2000" b="0" i="1" smtClean="0">
                            <a:latin typeface="Cambria Math" panose="02040503050406030204" pitchFamily="18" charset="0"/>
                          </a:rPr>
                          <m:t>𝑡</m:t>
                        </m:r>
                      </m:den>
                    </m:f>
                    <m:r>
                      <a:rPr lang="fr-BE" sz="2000" b="0" i="1" smtClean="0">
                        <a:latin typeface="Cambria Math" panose="02040503050406030204" pitchFamily="18" charset="0"/>
                        <a:ea typeface="Cambria Math" panose="02040503050406030204" pitchFamily="18" charset="0"/>
                      </a:rPr>
                      <m:t>≥</m:t>
                    </m:r>
                    <m:f>
                      <m:fPr>
                        <m:ctrlPr>
                          <a:rPr lang="fr-BE" sz="2000" i="1">
                            <a:latin typeface="Cambria Math" panose="02040503050406030204" pitchFamily="18" charset="0"/>
                          </a:rPr>
                        </m:ctrlPr>
                      </m:fPr>
                      <m:num>
                        <m:r>
                          <a:rPr lang="fr-BE" sz="2000" b="0" i="1" smtClean="0">
                            <a:latin typeface="Cambria Math" panose="02040503050406030204" pitchFamily="18" charset="0"/>
                          </a:rPr>
                          <m:t>56,2</m:t>
                        </m:r>
                        <m:r>
                          <m:rPr>
                            <m:sty m:val="p"/>
                          </m:rPr>
                          <a:rPr lang="el-GR" sz="2000" b="0" i="1" smtClean="0">
                            <a:latin typeface="Cambria Math" panose="02040503050406030204" pitchFamily="18" charset="0"/>
                          </a:rPr>
                          <m:t>ε</m:t>
                        </m:r>
                      </m:num>
                      <m:den>
                        <m:r>
                          <a:rPr lang="fr-BE" sz="2000" i="1" smtClean="0">
                            <a:latin typeface="Cambria Math" panose="02040503050406030204" pitchFamily="18" charset="0"/>
                          </a:rPr>
                          <m:t>𝜂</m:t>
                        </m:r>
                      </m:den>
                    </m:f>
                  </m:oMath>
                </a14:m>
                <a:r>
                  <a:rPr lang="en-US" sz="2000" dirty="0" smtClean="0"/>
                  <a:t> 	for an unstiffened web</a:t>
                </a:r>
              </a:p>
              <a:p>
                <a:pPr marL="0" indent="0" algn="ctr">
                  <a:buNone/>
                </a:pPr>
                <a14:m>
                  <m:oMath xmlns:m="http://schemas.openxmlformats.org/officeDocument/2006/math">
                    <m:f>
                      <m:fPr>
                        <m:ctrlPr>
                          <a:rPr lang="fr-BE" sz="2000" i="1">
                            <a:latin typeface="Cambria Math" panose="02040503050406030204" pitchFamily="18" charset="0"/>
                          </a:rPr>
                        </m:ctrlPr>
                      </m:fPr>
                      <m:num>
                        <m:sSub>
                          <m:sSubPr>
                            <m:ctrlPr>
                              <a:rPr lang="fr-BE" sz="2000" i="1">
                                <a:latin typeface="Cambria Math" panose="02040503050406030204" pitchFamily="18" charset="0"/>
                              </a:rPr>
                            </m:ctrlPr>
                          </m:sSubPr>
                          <m:e>
                            <m:r>
                              <a:rPr lang="fr-BE" sz="2000" i="1">
                                <a:latin typeface="Cambria Math" panose="02040503050406030204" pitchFamily="18" charset="0"/>
                              </a:rPr>
                              <m:t>h</m:t>
                            </m:r>
                          </m:e>
                          <m:sub>
                            <m:r>
                              <a:rPr lang="fr-BE" sz="2000" i="1">
                                <a:latin typeface="Cambria Math" panose="02040503050406030204" pitchFamily="18" charset="0"/>
                              </a:rPr>
                              <m:t>𝑤</m:t>
                            </m:r>
                          </m:sub>
                        </m:sSub>
                      </m:num>
                      <m:den>
                        <m:r>
                          <a:rPr lang="fr-BE" sz="2000" i="1">
                            <a:latin typeface="Cambria Math" panose="02040503050406030204" pitchFamily="18" charset="0"/>
                          </a:rPr>
                          <m:t>𝑡</m:t>
                        </m:r>
                      </m:den>
                    </m:f>
                    <m:r>
                      <a:rPr lang="fr-BE" sz="2000" i="1">
                        <a:latin typeface="Cambria Math" panose="02040503050406030204" pitchFamily="18" charset="0"/>
                        <a:ea typeface="Cambria Math" panose="02040503050406030204" pitchFamily="18" charset="0"/>
                      </a:rPr>
                      <m:t>≥</m:t>
                    </m:r>
                    <m:f>
                      <m:fPr>
                        <m:ctrlPr>
                          <a:rPr lang="fr-BE" sz="2000" i="1" smtClean="0">
                            <a:latin typeface="Cambria Math" panose="02040503050406030204" pitchFamily="18" charset="0"/>
                          </a:rPr>
                        </m:ctrlPr>
                      </m:fPr>
                      <m:num>
                        <m:r>
                          <a:rPr lang="fr-BE" sz="2000" b="0" i="1" smtClean="0">
                            <a:latin typeface="Cambria Math" panose="02040503050406030204" pitchFamily="18" charset="0"/>
                          </a:rPr>
                          <m:t>24,3</m:t>
                        </m:r>
                        <m:r>
                          <m:rPr>
                            <m:sty m:val="p"/>
                          </m:rPr>
                          <a:rPr lang="el-GR" sz="2000" i="1">
                            <a:latin typeface="Cambria Math" panose="02040503050406030204" pitchFamily="18" charset="0"/>
                          </a:rPr>
                          <m:t>ε</m:t>
                        </m:r>
                        <m:rad>
                          <m:radPr>
                            <m:degHide m:val="on"/>
                            <m:ctrlPr>
                              <a:rPr lang="el-GR" sz="2000" i="1" smtClean="0">
                                <a:latin typeface="Cambria Math" panose="02040503050406030204" pitchFamily="18" charset="0"/>
                              </a:rPr>
                            </m:ctrlPr>
                          </m:radPr>
                          <m:deg/>
                          <m:e>
                            <m:sSub>
                              <m:sSubPr>
                                <m:ctrlPr>
                                  <a:rPr lang="fr-BE" sz="2000" i="1">
                                    <a:latin typeface="Cambria Math" panose="02040503050406030204" pitchFamily="18" charset="0"/>
                                  </a:rPr>
                                </m:ctrlPr>
                              </m:sSubPr>
                              <m:e>
                                <m:r>
                                  <a:rPr lang="fr-BE" sz="2000" b="0" i="1" smtClean="0">
                                    <a:latin typeface="Cambria Math" panose="02040503050406030204" pitchFamily="18" charset="0"/>
                                  </a:rPr>
                                  <m:t>𝑘</m:t>
                                </m:r>
                              </m:e>
                              <m:sub>
                                <m:r>
                                  <a:rPr lang="fr-BE" sz="2000" b="0" i="1" smtClean="0">
                                    <a:latin typeface="Cambria Math" panose="02040503050406030204" pitchFamily="18" charset="0"/>
                                  </a:rPr>
                                  <m:t>𝑡</m:t>
                                </m:r>
                              </m:sub>
                            </m:sSub>
                          </m:e>
                        </m:rad>
                      </m:num>
                      <m:den>
                        <m:r>
                          <a:rPr lang="fr-BE" sz="2000" i="1">
                            <a:latin typeface="Cambria Math" panose="02040503050406030204" pitchFamily="18" charset="0"/>
                          </a:rPr>
                          <m:t>𝜂</m:t>
                        </m:r>
                      </m:den>
                    </m:f>
                  </m:oMath>
                </a14:m>
                <a:r>
                  <a:rPr lang="en-US" sz="2000" dirty="0" smtClean="0"/>
                  <a:t>	for a stiffened web</a:t>
                </a:r>
                <a:endParaRPr lang="en-US" sz="2000" dirty="0"/>
              </a:p>
              <a:p>
                <a:pPr marL="0" indent="0">
                  <a:buNone/>
                </a:pPr>
                <a:r>
                  <a:rPr lang="en-US" sz="2000" dirty="0"/>
                  <a:t>The shear buckling resistance for a beam should be obtained from</a:t>
                </a:r>
                <a:r>
                  <a:rPr lang="en-US" sz="2000" dirty="0" smtClean="0"/>
                  <a:t>:</a:t>
                </a:r>
                <a:endParaRPr lang="en-US" sz="2000" dirty="0"/>
              </a:p>
              <a:p>
                <a:pPr marL="0" indent="0">
                  <a:buNone/>
                </a:pPr>
                <a:endParaRPr lang="en-US" sz="2000" dirty="0" smtClean="0"/>
              </a:p>
              <a:p>
                <a:pPr marL="0" indent="0">
                  <a:buNone/>
                </a:pPr>
                <a:endParaRPr lang="en-US" sz="2000" dirty="0"/>
              </a:p>
              <a:p>
                <a:pPr marL="0" indent="0">
                  <a:buNone/>
                </a:pPr>
                <a:r>
                  <a:rPr lang="en-US" sz="2000" dirty="0" smtClean="0"/>
                  <a:t>The total shear buckling resistance is determined from the contribution of the web and contribution of the flanges (flanges may be neglected). </a:t>
                </a:r>
                <a:endParaRPr lang="en-US" sz="2000"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a:stretch>
                  <a:fillRect l="-753" t="-126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 name="Rechthoek 3"/>
              <p:cNvSpPr/>
              <p:nvPr/>
            </p:nvSpPr>
            <p:spPr>
              <a:xfrm>
                <a:off x="2601527" y="3411789"/>
                <a:ext cx="3713389" cy="986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BE" i="1" smtClean="0">
                              <a:solidFill>
                                <a:schemeClr val="accent1">
                                  <a:lumMod val="50000"/>
                                </a:schemeClr>
                              </a:solidFill>
                              <a:latin typeface="Cambria Math" panose="02040503050406030204" pitchFamily="18" charset="0"/>
                            </a:rPr>
                          </m:ctrlPr>
                        </m:sSubPr>
                        <m:e>
                          <m:r>
                            <a:rPr lang="fr-BE" b="0" i="1" smtClean="0">
                              <a:solidFill>
                                <a:schemeClr val="accent1">
                                  <a:lumMod val="50000"/>
                                </a:schemeClr>
                              </a:solidFill>
                              <a:latin typeface="Cambria Math" panose="02040503050406030204" pitchFamily="18" charset="0"/>
                            </a:rPr>
                            <m:t>𝑉</m:t>
                          </m:r>
                        </m:e>
                        <m:sub>
                          <m:r>
                            <a:rPr lang="fr-BE" b="0" i="1" smtClean="0">
                              <a:solidFill>
                                <a:schemeClr val="accent1">
                                  <a:lumMod val="50000"/>
                                </a:schemeClr>
                              </a:solidFill>
                              <a:latin typeface="Cambria Math" panose="02040503050406030204" pitchFamily="18" charset="0"/>
                            </a:rPr>
                            <m:t>𝑏</m:t>
                          </m:r>
                          <m:r>
                            <a:rPr lang="fr-BE" b="0" i="1" smtClean="0">
                              <a:solidFill>
                                <a:schemeClr val="accent1">
                                  <a:lumMod val="50000"/>
                                </a:schemeClr>
                              </a:solidFill>
                              <a:latin typeface="Cambria Math" panose="02040503050406030204" pitchFamily="18" charset="0"/>
                            </a:rPr>
                            <m:t>,</m:t>
                          </m:r>
                          <m:r>
                            <a:rPr lang="fr-BE" b="0" i="1" smtClean="0">
                              <a:solidFill>
                                <a:schemeClr val="accent1">
                                  <a:lumMod val="50000"/>
                                </a:schemeClr>
                              </a:solidFill>
                              <a:latin typeface="Cambria Math" panose="02040503050406030204" pitchFamily="18" charset="0"/>
                            </a:rPr>
                            <m:t>𝑅𝑑</m:t>
                          </m:r>
                        </m:sub>
                      </m:sSub>
                      <m:r>
                        <a:rPr lang="fr-BE" b="0" i="1" smtClean="0">
                          <a:solidFill>
                            <a:schemeClr val="accent1">
                              <a:lumMod val="50000"/>
                            </a:schemeClr>
                          </a:solidFill>
                          <a:latin typeface="Cambria Math" panose="02040503050406030204" pitchFamily="18" charset="0"/>
                        </a:rPr>
                        <m:t>=</m:t>
                      </m:r>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𝑉</m:t>
                          </m:r>
                        </m:e>
                        <m:sub>
                          <m:r>
                            <a:rPr lang="fr-BE" i="1">
                              <a:solidFill>
                                <a:schemeClr val="accent1">
                                  <a:lumMod val="50000"/>
                                </a:schemeClr>
                              </a:solidFill>
                              <a:latin typeface="Cambria Math" panose="02040503050406030204" pitchFamily="18" charset="0"/>
                            </a:rPr>
                            <m:t>𝑏</m:t>
                          </m:r>
                          <m:r>
                            <a:rPr lang="fr-BE" b="0" i="1" smtClean="0">
                              <a:solidFill>
                                <a:schemeClr val="accent1">
                                  <a:lumMod val="50000"/>
                                </a:schemeClr>
                              </a:solidFill>
                              <a:latin typeface="Cambria Math" panose="02040503050406030204" pitchFamily="18" charset="0"/>
                            </a:rPr>
                            <m:t>𝑤</m:t>
                          </m:r>
                          <m:r>
                            <a:rPr lang="fr-BE" i="1">
                              <a:solidFill>
                                <a:schemeClr val="accent1">
                                  <a:lumMod val="50000"/>
                                </a:schemeClr>
                              </a:solidFill>
                              <a:latin typeface="Cambria Math" panose="02040503050406030204" pitchFamily="18" charset="0"/>
                            </a:rPr>
                            <m:t>,</m:t>
                          </m:r>
                          <m:r>
                            <a:rPr lang="fr-BE" i="1">
                              <a:solidFill>
                                <a:schemeClr val="accent1">
                                  <a:lumMod val="50000"/>
                                </a:schemeClr>
                              </a:solidFill>
                              <a:latin typeface="Cambria Math" panose="02040503050406030204" pitchFamily="18" charset="0"/>
                            </a:rPr>
                            <m:t>𝑅𝑑</m:t>
                          </m:r>
                        </m:sub>
                      </m:sSub>
                      <m:r>
                        <a:rPr lang="fr-BE" b="0" i="1" smtClean="0">
                          <a:solidFill>
                            <a:schemeClr val="accent1">
                              <a:lumMod val="50000"/>
                            </a:schemeClr>
                          </a:solidFill>
                          <a:latin typeface="Cambria Math" panose="02040503050406030204" pitchFamily="18" charset="0"/>
                        </a:rPr>
                        <m:t>+</m:t>
                      </m:r>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𝑉</m:t>
                          </m:r>
                        </m:e>
                        <m:sub>
                          <m:r>
                            <a:rPr lang="fr-BE" i="1">
                              <a:solidFill>
                                <a:schemeClr val="accent1">
                                  <a:lumMod val="50000"/>
                                </a:schemeClr>
                              </a:solidFill>
                              <a:latin typeface="Cambria Math" panose="02040503050406030204" pitchFamily="18" charset="0"/>
                            </a:rPr>
                            <m:t>𝑏</m:t>
                          </m:r>
                          <m:r>
                            <a:rPr lang="fr-BE" b="0" i="1" smtClean="0">
                              <a:solidFill>
                                <a:schemeClr val="accent1">
                                  <a:lumMod val="50000"/>
                                </a:schemeClr>
                              </a:solidFill>
                              <a:latin typeface="Cambria Math" panose="02040503050406030204" pitchFamily="18" charset="0"/>
                            </a:rPr>
                            <m:t>𝑓</m:t>
                          </m:r>
                          <m:r>
                            <a:rPr lang="fr-BE" i="1">
                              <a:solidFill>
                                <a:schemeClr val="accent1">
                                  <a:lumMod val="50000"/>
                                </a:schemeClr>
                              </a:solidFill>
                              <a:latin typeface="Cambria Math" panose="02040503050406030204" pitchFamily="18" charset="0"/>
                            </a:rPr>
                            <m:t>,</m:t>
                          </m:r>
                          <m:r>
                            <a:rPr lang="fr-BE" i="1">
                              <a:solidFill>
                                <a:schemeClr val="accent1">
                                  <a:lumMod val="50000"/>
                                </a:schemeClr>
                              </a:solidFill>
                              <a:latin typeface="Cambria Math" panose="02040503050406030204" pitchFamily="18" charset="0"/>
                            </a:rPr>
                            <m:t>𝑅𝑑</m:t>
                          </m:r>
                        </m:sub>
                      </m:sSub>
                      <m:r>
                        <a:rPr lang="fr-BE" i="1" smtClean="0">
                          <a:solidFill>
                            <a:schemeClr val="accent1">
                              <a:lumMod val="50000"/>
                            </a:schemeClr>
                          </a:solidFill>
                          <a:latin typeface="Cambria Math" panose="02040503050406030204" pitchFamily="18" charset="0"/>
                          <a:ea typeface="Cambria Math" panose="02040503050406030204" pitchFamily="18" charset="0"/>
                        </a:rPr>
                        <m:t>≤</m:t>
                      </m:r>
                      <m:f>
                        <m:fPr>
                          <m:ctrlPr>
                            <a:rPr lang="fr-BE" i="1" smtClean="0">
                              <a:solidFill>
                                <a:schemeClr val="accent1">
                                  <a:lumMod val="50000"/>
                                </a:schemeClr>
                              </a:solidFill>
                              <a:latin typeface="Cambria Math" panose="02040503050406030204" pitchFamily="18" charset="0"/>
                              <a:ea typeface="Cambria Math" panose="02040503050406030204" pitchFamily="18" charset="0"/>
                            </a:rPr>
                          </m:ctrlPr>
                        </m:fPr>
                        <m:num>
                          <m:r>
                            <a:rPr lang="fr-BE" i="1">
                              <a:solidFill>
                                <a:schemeClr val="accent1">
                                  <a:lumMod val="50000"/>
                                </a:schemeClr>
                              </a:solidFill>
                              <a:latin typeface="Cambria Math" panose="02040503050406030204" pitchFamily="18" charset="0"/>
                            </a:rPr>
                            <m:t>𝜂</m:t>
                          </m:r>
                          <m:sSub>
                            <m:sSubPr>
                              <m:ctrlPr>
                                <a:rPr lang="fr-BE" i="1">
                                  <a:solidFill>
                                    <a:schemeClr val="accent1">
                                      <a:lumMod val="50000"/>
                                    </a:schemeClr>
                                  </a:solidFill>
                                  <a:latin typeface="Cambria Math" panose="02040503050406030204" pitchFamily="18" charset="0"/>
                                </a:rPr>
                              </m:ctrlPr>
                            </m:sSubPr>
                            <m:e>
                              <m:r>
                                <a:rPr lang="fr-BE" b="0" i="1" smtClean="0">
                                  <a:solidFill>
                                    <a:schemeClr val="accent1">
                                      <a:lumMod val="50000"/>
                                    </a:schemeClr>
                                  </a:solidFill>
                                  <a:latin typeface="Cambria Math" panose="02040503050406030204" pitchFamily="18" charset="0"/>
                                </a:rPr>
                                <m:t>𝑓</m:t>
                              </m:r>
                            </m:e>
                            <m:sub>
                              <m:r>
                                <a:rPr lang="fr-BE" b="0" i="1" smtClean="0">
                                  <a:solidFill>
                                    <a:schemeClr val="accent1">
                                      <a:lumMod val="50000"/>
                                    </a:schemeClr>
                                  </a:solidFill>
                                  <a:latin typeface="Cambria Math" panose="02040503050406030204" pitchFamily="18" charset="0"/>
                                </a:rPr>
                                <m:t>𝑦</m:t>
                              </m:r>
                              <m:r>
                                <a:rPr lang="fr-BE" i="1">
                                  <a:solidFill>
                                    <a:schemeClr val="accent1">
                                      <a:lumMod val="50000"/>
                                    </a:schemeClr>
                                  </a:solidFill>
                                  <a:latin typeface="Cambria Math" panose="02040503050406030204" pitchFamily="18" charset="0"/>
                                </a:rPr>
                                <m:t>𝑤</m:t>
                              </m:r>
                            </m:sub>
                          </m:sSub>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h</m:t>
                              </m:r>
                            </m:e>
                            <m:sub>
                              <m:r>
                                <a:rPr lang="fr-BE" i="1">
                                  <a:solidFill>
                                    <a:schemeClr val="accent1">
                                      <a:lumMod val="50000"/>
                                    </a:schemeClr>
                                  </a:solidFill>
                                  <a:latin typeface="Cambria Math" panose="02040503050406030204" pitchFamily="18" charset="0"/>
                                </a:rPr>
                                <m:t>𝑤</m:t>
                              </m:r>
                            </m:sub>
                          </m:sSub>
                          <m:r>
                            <a:rPr lang="fr-BE" b="0" i="1" smtClean="0">
                              <a:solidFill>
                                <a:schemeClr val="accent1">
                                  <a:lumMod val="50000"/>
                                </a:schemeClr>
                              </a:solidFill>
                              <a:latin typeface="Cambria Math" panose="02040503050406030204" pitchFamily="18" charset="0"/>
                            </a:rPr>
                            <m:t>𝑡</m:t>
                          </m:r>
                        </m:num>
                        <m:den>
                          <m:rad>
                            <m:radPr>
                              <m:degHide m:val="on"/>
                              <m:ctrlPr>
                                <a:rPr lang="fr-BE" i="1" smtClean="0">
                                  <a:solidFill>
                                    <a:schemeClr val="accent1">
                                      <a:lumMod val="50000"/>
                                    </a:schemeClr>
                                  </a:solidFill>
                                  <a:latin typeface="Cambria Math" panose="02040503050406030204" pitchFamily="18" charset="0"/>
                                  <a:ea typeface="Cambria Math" panose="02040503050406030204" pitchFamily="18" charset="0"/>
                                </a:rPr>
                              </m:ctrlPr>
                            </m:radPr>
                            <m:deg/>
                            <m:e>
                              <m:r>
                                <a:rPr lang="fr-BE" b="0" i="1" smtClean="0">
                                  <a:solidFill>
                                    <a:schemeClr val="accent1">
                                      <a:lumMod val="50000"/>
                                    </a:schemeClr>
                                  </a:solidFill>
                                  <a:latin typeface="Cambria Math" panose="02040503050406030204" pitchFamily="18" charset="0"/>
                                  <a:ea typeface="Cambria Math" panose="02040503050406030204" pitchFamily="18" charset="0"/>
                                </a:rPr>
                                <m:t>3</m:t>
                              </m:r>
                            </m:e>
                          </m:rad>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ea typeface="Cambria Math" panose="02040503050406030204" pitchFamily="18" charset="0"/>
                                </a:rPr>
                                <m:t>𝛾</m:t>
                              </m:r>
                            </m:e>
                            <m:sub>
                              <m:r>
                                <a:rPr lang="fr-BE" i="1">
                                  <a:solidFill>
                                    <a:schemeClr val="accent1">
                                      <a:lumMod val="50000"/>
                                    </a:schemeClr>
                                  </a:solidFill>
                                  <a:latin typeface="Cambria Math" panose="02040503050406030204" pitchFamily="18" charset="0"/>
                                </a:rPr>
                                <m:t>𝑀</m:t>
                              </m:r>
                              <m:r>
                                <a:rPr lang="fr-BE" i="1">
                                  <a:solidFill>
                                    <a:schemeClr val="accent1">
                                      <a:lumMod val="50000"/>
                                    </a:schemeClr>
                                  </a:solidFill>
                                  <a:latin typeface="Cambria Math" panose="02040503050406030204" pitchFamily="18" charset="0"/>
                                </a:rPr>
                                <m:t>1</m:t>
                              </m:r>
                            </m:sub>
                          </m:sSub>
                        </m:den>
                      </m:f>
                    </m:oMath>
                  </m:oMathPara>
                </a14:m>
                <a:endParaRPr lang="nl-BE" dirty="0"/>
              </a:p>
              <a:p>
                <a:endParaRPr lang="nl-BE" dirty="0"/>
              </a:p>
            </p:txBody>
          </p:sp>
        </mc:Choice>
        <mc:Fallback xmlns="">
          <p:sp>
            <p:nvSpPr>
              <p:cNvPr id="4" name="Rechthoek 3"/>
              <p:cNvSpPr>
                <a:spLocks noRot="1" noChangeAspect="1" noMove="1" noResize="1" noEditPoints="1" noAdjustHandles="1" noChangeArrowheads="1" noChangeShapeType="1" noTextEdit="1"/>
              </p:cNvSpPr>
              <p:nvPr/>
            </p:nvSpPr>
            <p:spPr>
              <a:xfrm>
                <a:off x="2601527" y="3411789"/>
                <a:ext cx="3713389" cy="986424"/>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 name="Rechthoek 4"/>
              <p:cNvSpPr/>
              <p:nvPr/>
            </p:nvSpPr>
            <p:spPr>
              <a:xfrm>
                <a:off x="638579" y="5122799"/>
                <a:ext cx="2163349" cy="706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BE" i="1" smtClean="0">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𝑉</m:t>
                          </m:r>
                        </m:e>
                        <m:sub>
                          <m:r>
                            <a:rPr lang="fr-BE" i="1">
                              <a:solidFill>
                                <a:schemeClr val="accent1">
                                  <a:lumMod val="50000"/>
                                </a:schemeClr>
                              </a:solidFill>
                              <a:latin typeface="Cambria Math" panose="02040503050406030204" pitchFamily="18" charset="0"/>
                            </a:rPr>
                            <m:t>𝑏𝑤</m:t>
                          </m:r>
                          <m:r>
                            <a:rPr lang="fr-BE" i="1">
                              <a:solidFill>
                                <a:schemeClr val="accent1">
                                  <a:lumMod val="50000"/>
                                </a:schemeClr>
                              </a:solidFill>
                              <a:latin typeface="Cambria Math" panose="02040503050406030204" pitchFamily="18" charset="0"/>
                            </a:rPr>
                            <m:t>,</m:t>
                          </m:r>
                          <m:r>
                            <a:rPr lang="fr-BE" i="1">
                              <a:solidFill>
                                <a:schemeClr val="accent1">
                                  <a:lumMod val="50000"/>
                                </a:schemeClr>
                              </a:solidFill>
                              <a:latin typeface="Cambria Math" panose="02040503050406030204" pitchFamily="18" charset="0"/>
                            </a:rPr>
                            <m:t>𝑅𝑑</m:t>
                          </m:r>
                        </m:sub>
                      </m:sSub>
                      <m:r>
                        <a:rPr lang="fr-BE" b="0" i="1" smtClean="0">
                          <a:solidFill>
                            <a:schemeClr val="accent1">
                              <a:lumMod val="50000"/>
                            </a:schemeClr>
                          </a:solidFill>
                          <a:latin typeface="Cambria Math" panose="02040503050406030204" pitchFamily="18" charset="0"/>
                        </a:rPr>
                        <m:t>=</m:t>
                      </m:r>
                      <m:f>
                        <m:fPr>
                          <m:ctrlPr>
                            <a:rPr lang="fr-BE" i="1">
                              <a:solidFill>
                                <a:schemeClr val="accent1">
                                  <a:lumMod val="50000"/>
                                </a:schemeClr>
                              </a:solidFill>
                              <a:latin typeface="Cambria Math" panose="02040503050406030204" pitchFamily="18" charset="0"/>
                              <a:ea typeface="Cambria Math" panose="02040503050406030204" pitchFamily="18" charset="0"/>
                            </a:rPr>
                          </m:ctrlPr>
                        </m:fPr>
                        <m:num>
                          <m:sSub>
                            <m:sSubPr>
                              <m:ctrlPr>
                                <a:rPr lang="fr-BE" i="1" smtClean="0">
                                  <a:solidFill>
                                    <a:schemeClr val="accent1">
                                      <a:lumMod val="50000"/>
                                    </a:schemeClr>
                                  </a:solidFill>
                                  <a:latin typeface="Cambria Math" panose="02040503050406030204" pitchFamily="18" charset="0"/>
                                  <a:ea typeface="Cambria Math" panose="02040503050406030204" pitchFamily="18" charset="0"/>
                                </a:rPr>
                              </m:ctrlPr>
                            </m:sSubPr>
                            <m:e>
                              <m:r>
                                <a:rPr lang="fr-BE" i="1" smtClean="0">
                                  <a:solidFill>
                                    <a:schemeClr val="accent1">
                                      <a:lumMod val="50000"/>
                                    </a:schemeClr>
                                  </a:solidFill>
                                  <a:latin typeface="Cambria Math" panose="02040503050406030204" pitchFamily="18" charset="0"/>
                                  <a:ea typeface="Cambria Math" panose="02040503050406030204" pitchFamily="18" charset="0"/>
                                </a:rPr>
                                <m:t>𝜒</m:t>
                              </m:r>
                            </m:e>
                            <m:sub>
                              <m:r>
                                <a:rPr lang="fr-BE" b="0" i="1" smtClean="0">
                                  <a:solidFill>
                                    <a:schemeClr val="accent1">
                                      <a:lumMod val="50000"/>
                                    </a:schemeClr>
                                  </a:solidFill>
                                  <a:latin typeface="Cambria Math" panose="02040503050406030204" pitchFamily="18" charset="0"/>
                                  <a:ea typeface="Cambria Math" panose="02040503050406030204" pitchFamily="18" charset="0"/>
                                </a:rPr>
                                <m:t>𝑤</m:t>
                              </m:r>
                            </m:sub>
                          </m:sSub>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𝑓</m:t>
                              </m:r>
                            </m:e>
                            <m:sub>
                              <m:r>
                                <a:rPr lang="fr-BE" i="1">
                                  <a:solidFill>
                                    <a:schemeClr val="accent1">
                                      <a:lumMod val="50000"/>
                                    </a:schemeClr>
                                  </a:solidFill>
                                  <a:latin typeface="Cambria Math" panose="02040503050406030204" pitchFamily="18" charset="0"/>
                                </a:rPr>
                                <m:t>𝑦𝑤</m:t>
                              </m:r>
                            </m:sub>
                          </m:sSub>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h</m:t>
                              </m:r>
                            </m:e>
                            <m:sub>
                              <m:r>
                                <a:rPr lang="fr-BE" i="1">
                                  <a:solidFill>
                                    <a:schemeClr val="accent1">
                                      <a:lumMod val="50000"/>
                                    </a:schemeClr>
                                  </a:solidFill>
                                  <a:latin typeface="Cambria Math" panose="02040503050406030204" pitchFamily="18" charset="0"/>
                                </a:rPr>
                                <m:t>𝑤</m:t>
                              </m:r>
                            </m:sub>
                          </m:sSub>
                          <m:r>
                            <a:rPr lang="fr-BE" i="1">
                              <a:solidFill>
                                <a:schemeClr val="accent1">
                                  <a:lumMod val="50000"/>
                                </a:schemeClr>
                              </a:solidFill>
                              <a:latin typeface="Cambria Math" panose="02040503050406030204" pitchFamily="18" charset="0"/>
                            </a:rPr>
                            <m:t>𝑡</m:t>
                          </m:r>
                        </m:num>
                        <m:den>
                          <m:rad>
                            <m:radPr>
                              <m:degHide m:val="on"/>
                              <m:ctrlPr>
                                <a:rPr lang="fr-BE" i="1">
                                  <a:solidFill>
                                    <a:schemeClr val="accent1">
                                      <a:lumMod val="50000"/>
                                    </a:schemeClr>
                                  </a:solidFill>
                                  <a:latin typeface="Cambria Math" panose="02040503050406030204" pitchFamily="18" charset="0"/>
                                  <a:ea typeface="Cambria Math" panose="02040503050406030204" pitchFamily="18" charset="0"/>
                                </a:rPr>
                              </m:ctrlPr>
                            </m:radPr>
                            <m:deg/>
                            <m:e>
                              <m:r>
                                <a:rPr lang="fr-BE" i="1">
                                  <a:solidFill>
                                    <a:schemeClr val="accent1">
                                      <a:lumMod val="50000"/>
                                    </a:schemeClr>
                                  </a:solidFill>
                                  <a:latin typeface="Cambria Math" panose="02040503050406030204" pitchFamily="18" charset="0"/>
                                  <a:ea typeface="Cambria Math" panose="02040503050406030204" pitchFamily="18" charset="0"/>
                                </a:rPr>
                                <m:t>3</m:t>
                              </m:r>
                            </m:e>
                          </m:rad>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ea typeface="Cambria Math" panose="02040503050406030204" pitchFamily="18" charset="0"/>
                                </a:rPr>
                                <m:t>𝛾</m:t>
                              </m:r>
                            </m:e>
                            <m:sub>
                              <m:r>
                                <a:rPr lang="fr-BE" i="1">
                                  <a:solidFill>
                                    <a:schemeClr val="accent1">
                                      <a:lumMod val="50000"/>
                                    </a:schemeClr>
                                  </a:solidFill>
                                  <a:latin typeface="Cambria Math" panose="02040503050406030204" pitchFamily="18" charset="0"/>
                                </a:rPr>
                                <m:t>𝑀</m:t>
                              </m:r>
                              <m:r>
                                <a:rPr lang="fr-BE" i="1">
                                  <a:solidFill>
                                    <a:schemeClr val="accent1">
                                      <a:lumMod val="50000"/>
                                    </a:schemeClr>
                                  </a:solidFill>
                                  <a:latin typeface="Cambria Math" panose="02040503050406030204" pitchFamily="18" charset="0"/>
                                </a:rPr>
                                <m:t>1</m:t>
                              </m:r>
                            </m:sub>
                          </m:sSub>
                        </m:den>
                      </m:f>
                    </m:oMath>
                  </m:oMathPara>
                </a14:m>
                <a:endParaRPr lang="nl-BE" dirty="0"/>
              </a:p>
            </p:txBody>
          </p:sp>
        </mc:Choice>
        <mc:Fallback xmlns="">
          <p:sp>
            <p:nvSpPr>
              <p:cNvPr id="5" name="Rechthoek 4"/>
              <p:cNvSpPr>
                <a:spLocks noRot="1" noChangeAspect="1" noMove="1" noResize="1" noEditPoints="1" noAdjustHandles="1" noChangeArrowheads="1" noChangeShapeType="1" noTextEdit="1"/>
              </p:cNvSpPr>
              <p:nvPr/>
            </p:nvSpPr>
            <p:spPr>
              <a:xfrm>
                <a:off x="638579" y="5122799"/>
                <a:ext cx="2163349" cy="706284"/>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6" name="Rechthoek 5"/>
              <p:cNvSpPr/>
              <p:nvPr/>
            </p:nvSpPr>
            <p:spPr>
              <a:xfrm>
                <a:off x="4101382" y="5067239"/>
                <a:ext cx="3412794" cy="817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BE" i="1" smtClean="0">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𝑉</m:t>
                          </m:r>
                        </m:e>
                        <m:sub>
                          <m:r>
                            <a:rPr lang="fr-BE" i="1">
                              <a:solidFill>
                                <a:schemeClr val="accent1">
                                  <a:lumMod val="50000"/>
                                </a:schemeClr>
                              </a:solidFill>
                              <a:latin typeface="Cambria Math" panose="02040503050406030204" pitchFamily="18" charset="0"/>
                            </a:rPr>
                            <m:t>𝑏𝑓</m:t>
                          </m:r>
                          <m:r>
                            <a:rPr lang="fr-BE" i="1">
                              <a:solidFill>
                                <a:schemeClr val="accent1">
                                  <a:lumMod val="50000"/>
                                </a:schemeClr>
                              </a:solidFill>
                              <a:latin typeface="Cambria Math" panose="02040503050406030204" pitchFamily="18" charset="0"/>
                            </a:rPr>
                            <m:t>,</m:t>
                          </m:r>
                          <m:r>
                            <a:rPr lang="fr-BE" i="1">
                              <a:solidFill>
                                <a:schemeClr val="accent1">
                                  <a:lumMod val="50000"/>
                                </a:schemeClr>
                              </a:solidFill>
                              <a:latin typeface="Cambria Math" panose="02040503050406030204" pitchFamily="18" charset="0"/>
                            </a:rPr>
                            <m:t>𝑅𝑑</m:t>
                          </m:r>
                        </m:sub>
                      </m:sSub>
                      <m:r>
                        <a:rPr lang="fr-BE" b="0" i="1" smtClean="0">
                          <a:solidFill>
                            <a:schemeClr val="accent1">
                              <a:lumMod val="50000"/>
                            </a:schemeClr>
                          </a:solidFill>
                          <a:latin typeface="Cambria Math" panose="02040503050406030204" pitchFamily="18" charset="0"/>
                        </a:rPr>
                        <m:t>=</m:t>
                      </m:r>
                      <m:f>
                        <m:fPr>
                          <m:ctrlPr>
                            <a:rPr lang="fr-BE" i="1">
                              <a:solidFill>
                                <a:schemeClr val="accent1">
                                  <a:lumMod val="50000"/>
                                </a:schemeClr>
                              </a:solidFill>
                              <a:latin typeface="Cambria Math" panose="02040503050406030204" pitchFamily="18" charset="0"/>
                              <a:ea typeface="Cambria Math" panose="02040503050406030204" pitchFamily="18" charset="0"/>
                            </a:rPr>
                          </m:ctrlPr>
                        </m:fPr>
                        <m:num>
                          <m:sSub>
                            <m:sSubPr>
                              <m:ctrlPr>
                                <a:rPr lang="fr-BE" i="1">
                                  <a:solidFill>
                                    <a:schemeClr val="accent1">
                                      <a:lumMod val="50000"/>
                                    </a:schemeClr>
                                  </a:solidFill>
                                  <a:latin typeface="Cambria Math" panose="02040503050406030204" pitchFamily="18" charset="0"/>
                                  <a:ea typeface="Cambria Math" panose="02040503050406030204" pitchFamily="18" charset="0"/>
                                </a:rPr>
                              </m:ctrlPr>
                            </m:sSubPr>
                            <m:e>
                              <m:r>
                                <a:rPr lang="fr-BE" b="0" i="1" smtClean="0">
                                  <a:solidFill>
                                    <a:schemeClr val="accent1">
                                      <a:lumMod val="50000"/>
                                    </a:schemeClr>
                                  </a:solidFill>
                                  <a:latin typeface="Cambria Math" panose="02040503050406030204" pitchFamily="18" charset="0"/>
                                  <a:ea typeface="Cambria Math" panose="02040503050406030204" pitchFamily="18" charset="0"/>
                                </a:rPr>
                                <m:t>𝑏</m:t>
                              </m:r>
                            </m:e>
                            <m:sub>
                              <m:r>
                                <a:rPr lang="fr-BE" b="0" i="1" smtClean="0">
                                  <a:solidFill>
                                    <a:schemeClr val="accent1">
                                      <a:lumMod val="50000"/>
                                    </a:schemeClr>
                                  </a:solidFill>
                                  <a:latin typeface="Cambria Math" panose="02040503050406030204" pitchFamily="18" charset="0"/>
                                  <a:ea typeface="Cambria Math" panose="02040503050406030204" pitchFamily="18" charset="0"/>
                                </a:rPr>
                                <m:t>𝑓</m:t>
                              </m:r>
                            </m:sub>
                          </m:sSub>
                          <m:sSubSup>
                            <m:sSubSupPr>
                              <m:ctrlPr>
                                <a:rPr lang="fr-BE" i="1" smtClean="0">
                                  <a:solidFill>
                                    <a:schemeClr val="accent1">
                                      <a:lumMod val="50000"/>
                                    </a:schemeClr>
                                  </a:solidFill>
                                  <a:latin typeface="Cambria Math" panose="02040503050406030204" pitchFamily="18" charset="0"/>
                                  <a:ea typeface="Cambria Math" panose="02040503050406030204" pitchFamily="18" charset="0"/>
                                </a:rPr>
                              </m:ctrlPr>
                            </m:sSubSupPr>
                            <m:e>
                              <m:r>
                                <a:rPr lang="fr-BE" b="0" i="1" smtClean="0">
                                  <a:solidFill>
                                    <a:schemeClr val="accent1">
                                      <a:lumMod val="50000"/>
                                    </a:schemeClr>
                                  </a:solidFill>
                                  <a:latin typeface="Cambria Math" panose="02040503050406030204" pitchFamily="18" charset="0"/>
                                  <a:ea typeface="Cambria Math" panose="02040503050406030204" pitchFamily="18" charset="0"/>
                                </a:rPr>
                                <m:t>𝑡</m:t>
                              </m:r>
                            </m:e>
                            <m:sub>
                              <m:r>
                                <a:rPr lang="fr-BE" b="0" i="1" smtClean="0">
                                  <a:solidFill>
                                    <a:schemeClr val="accent1">
                                      <a:lumMod val="50000"/>
                                    </a:schemeClr>
                                  </a:solidFill>
                                  <a:latin typeface="Cambria Math" panose="02040503050406030204" pitchFamily="18" charset="0"/>
                                  <a:ea typeface="Cambria Math" panose="02040503050406030204" pitchFamily="18" charset="0"/>
                                </a:rPr>
                                <m:t>𝑓</m:t>
                              </m:r>
                            </m:sub>
                            <m:sup>
                              <m:r>
                                <a:rPr lang="fr-BE" b="0" i="1" smtClean="0">
                                  <a:solidFill>
                                    <a:schemeClr val="accent1">
                                      <a:lumMod val="50000"/>
                                    </a:schemeClr>
                                  </a:solidFill>
                                  <a:latin typeface="Cambria Math" panose="02040503050406030204" pitchFamily="18" charset="0"/>
                                  <a:ea typeface="Cambria Math" panose="02040503050406030204" pitchFamily="18" charset="0"/>
                                </a:rPr>
                                <m:t>2</m:t>
                              </m:r>
                            </m:sup>
                          </m:sSubSup>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𝑓</m:t>
                              </m:r>
                            </m:e>
                            <m:sub>
                              <m:r>
                                <a:rPr lang="fr-BE" i="1">
                                  <a:solidFill>
                                    <a:schemeClr val="accent1">
                                      <a:lumMod val="50000"/>
                                    </a:schemeClr>
                                  </a:solidFill>
                                  <a:latin typeface="Cambria Math" panose="02040503050406030204" pitchFamily="18" charset="0"/>
                                </a:rPr>
                                <m:t>𝑦</m:t>
                              </m:r>
                              <m:r>
                                <a:rPr lang="fr-BE" b="0" i="1" smtClean="0">
                                  <a:solidFill>
                                    <a:schemeClr val="accent1">
                                      <a:lumMod val="50000"/>
                                    </a:schemeClr>
                                  </a:solidFill>
                                  <a:latin typeface="Cambria Math" panose="02040503050406030204" pitchFamily="18" charset="0"/>
                                </a:rPr>
                                <m:t>𝑓</m:t>
                              </m:r>
                            </m:sub>
                          </m:sSub>
                        </m:num>
                        <m:den>
                          <m:r>
                            <a:rPr lang="fr-BE" b="0" i="1" smtClean="0">
                              <a:solidFill>
                                <a:schemeClr val="accent1">
                                  <a:lumMod val="50000"/>
                                </a:schemeClr>
                              </a:solidFill>
                              <a:latin typeface="Cambria Math" panose="02040503050406030204" pitchFamily="18" charset="0"/>
                              <a:ea typeface="Cambria Math" panose="02040503050406030204" pitchFamily="18" charset="0"/>
                            </a:rPr>
                            <m:t>𝑐</m:t>
                          </m:r>
                          <m:r>
                            <a:rPr lang="fr-BE" b="0" i="1" smtClean="0">
                              <a:solidFill>
                                <a:schemeClr val="accent1">
                                  <a:lumMod val="50000"/>
                                </a:schemeClr>
                              </a:solidFill>
                              <a:latin typeface="Cambria Math" panose="02040503050406030204" pitchFamily="18" charset="0"/>
                              <a:ea typeface="Cambria Math" panose="02040503050406030204" pitchFamily="18" charset="0"/>
                            </a:rPr>
                            <m:t> </m:t>
                          </m:r>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ea typeface="Cambria Math" panose="02040503050406030204" pitchFamily="18" charset="0"/>
                                </a:rPr>
                                <m:t>𝛾</m:t>
                              </m:r>
                            </m:e>
                            <m:sub>
                              <m:r>
                                <a:rPr lang="fr-BE" i="1">
                                  <a:solidFill>
                                    <a:schemeClr val="accent1">
                                      <a:lumMod val="50000"/>
                                    </a:schemeClr>
                                  </a:solidFill>
                                  <a:latin typeface="Cambria Math" panose="02040503050406030204" pitchFamily="18" charset="0"/>
                                </a:rPr>
                                <m:t>𝑀</m:t>
                              </m:r>
                              <m:r>
                                <a:rPr lang="fr-BE" i="1">
                                  <a:solidFill>
                                    <a:schemeClr val="accent1">
                                      <a:lumMod val="50000"/>
                                    </a:schemeClr>
                                  </a:solidFill>
                                  <a:latin typeface="Cambria Math" panose="02040503050406030204" pitchFamily="18" charset="0"/>
                                </a:rPr>
                                <m:t>1</m:t>
                              </m:r>
                            </m:sub>
                          </m:sSub>
                        </m:den>
                      </m:f>
                      <m:d>
                        <m:dPr>
                          <m:begChr m:val="["/>
                          <m:endChr m:val="]"/>
                          <m:ctrlPr>
                            <a:rPr lang="fr-BE" i="1" smtClean="0">
                              <a:solidFill>
                                <a:schemeClr val="accent1">
                                  <a:lumMod val="50000"/>
                                </a:schemeClr>
                              </a:solidFill>
                              <a:latin typeface="Cambria Math" panose="02040503050406030204" pitchFamily="18" charset="0"/>
                            </a:rPr>
                          </m:ctrlPr>
                        </m:dPr>
                        <m:e>
                          <m:r>
                            <a:rPr lang="fr-BE" b="0" i="1" smtClean="0">
                              <a:solidFill>
                                <a:schemeClr val="accent1">
                                  <a:lumMod val="50000"/>
                                </a:schemeClr>
                              </a:solidFill>
                              <a:latin typeface="Cambria Math" panose="02040503050406030204" pitchFamily="18" charset="0"/>
                            </a:rPr>
                            <m:t>1−</m:t>
                          </m:r>
                          <m:sSup>
                            <m:sSupPr>
                              <m:ctrlPr>
                                <a:rPr lang="fr-BE" b="0" i="1" smtClean="0">
                                  <a:solidFill>
                                    <a:schemeClr val="accent1">
                                      <a:lumMod val="50000"/>
                                    </a:schemeClr>
                                  </a:solidFill>
                                  <a:latin typeface="Cambria Math" panose="02040503050406030204" pitchFamily="18" charset="0"/>
                                </a:rPr>
                              </m:ctrlPr>
                            </m:sSupPr>
                            <m:e>
                              <m:d>
                                <m:dPr>
                                  <m:ctrlPr>
                                    <a:rPr lang="fr-BE" i="1">
                                      <a:solidFill>
                                        <a:schemeClr val="accent1">
                                          <a:lumMod val="50000"/>
                                        </a:schemeClr>
                                      </a:solidFill>
                                      <a:latin typeface="Cambria Math" panose="02040503050406030204" pitchFamily="18" charset="0"/>
                                    </a:rPr>
                                  </m:ctrlPr>
                                </m:dPr>
                                <m:e>
                                  <m:f>
                                    <m:fPr>
                                      <m:ctrlPr>
                                        <a:rPr lang="fr-BE" i="1">
                                          <a:solidFill>
                                            <a:schemeClr val="accent1">
                                              <a:lumMod val="50000"/>
                                            </a:schemeClr>
                                          </a:solidFill>
                                          <a:latin typeface="Cambria Math" panose="02040503050406030204" pitchFamily="18" charset="0"/>
                                        </a:rPr>
                                      </m:ctrlPr>
                                    </m:fPr>
                                    <m:num>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𝑀</m:t>
                                          </m:r>
                                        </m:e>
                                        <m:sub>
                                          <m:r>
                                            <a:rPr lang="fr-BE" i="1">
                                              <a:solidFill>
                                                <a:schemeClr val="accent1">
                                                  <a:lumMod val="50000"/>
                                                </a:schemeClr>
                                              </a:solidFill>
                                              <a:latin typeface="Cambria Math" panose="02040503050406030204" pitchFamily="18" charset="0"/>
                                            </a:rPr>
                                            <m:t>𝐸𝑑</m:t>
                                          </m:r>
                                        </m:sub>
                                      </m:sSub>
                                    </m:num>
                                    <m:den>
                                      <m:sSub>
                                        <m:sSubPr>
                                          <m:ctrlPr>
                                            <a:rPr lang="fr-BE" i="1">
                                              <a:solidFill>
                                                <a:schemeClr val="accent1">
                                                  <a:lumMod val="50000"/>
                                                </a:schemeClr>
                                              </a:solidFill>
                                              <a:latin typeface="Cambria Math" panose="02040503050406030204" pitchFamily="18" charset="0"/>
                                            </a:rPr>
                                          </m:ctrlPr>
                                        </m:sSubPr>
                                        <m:e>
                                          <m:r>
                                            <a:rPr lang="fr-BE" i="1">
                                              <a:solidFill>
                                                <a:schemeClr val="accent1">
                                                  <a:lumMod val="50000"/>
                                                </a:schemeClr>
                                              </a:solidFill>
                                              <a:latin typeface="Cambria Math" panose="02040503050406030204" pitchFamily="18" charset="0"/>
                                            </a:rPr>
                                            <m:t>𝑀</m:t>
                                          </m:r>
                                        </m:e>
                                        <m:sub>
                                          <m:r>
                                            <a:rPr lang="fr-BE" i="1">
                                              <a:solidFill>
                                                <a:schemeClr val="accent1">
                                                  <a:lumMod val="50000"/>
                                                </a:schemeClr>
                                              </a:solidFill>
                                              <a:latin typeface="Cambria Math" panose="02040503050406030204" pitchFamily="18" charset="0"/>
                                            </a:rPr>
                                            <m:t>𝑓</m:t>
                                          </m:r>
                                          <m:r>
                                            <a:rPr lang="fr-BE" i="1">
                                              <a:solidFill>
                                                <a:schemeClr val="accent1">
                                                  <a:lumMod val="50000"/>
                                                </a:schemeClr>
                                              </a:solidFill>
                                              <a:latin typeface="Cambria Math" panose="02040503050406030204" pitchFamily="18" charset="0"/>
                                            </a:rPr>
                                            <m:t>,</m:t>
                                          </m:r>
                                          <m:r>
                                            <a:rPr lang="fr-BE" i="1">
                                              <a:solidFill>
                                                <a:schemeClr val="accent1">
                                                  <a:lumMod val="50000"/>
                                                </a:schemeClr>
                                              </a:solidFill>
                                              <a:latin typeface="Cambria Math" panose="02040503050406030204" pitchFamily="18" charset="0"/>
                                            </a:rPr>
                                            <m:t>𝑅𝑑</m:t>
                                          </m:r>
                                        </m:sub>
                                      </m:sSub>
                                    </m:den>
                                  </m:f>
                                </m:e>
                              </m:d>
                            </m:e>
                            <m:sup>
                              <m:r>
                                <a:rPr lang="fr-BE" b="0" i="1" smtClean="0">
                                  <a:solidFill>
                                    <a:schemeClr val="accent1">
                                      <a:lumMod val="50000"/>
                                    </a:schemeClr>
                                  </a:solidFill>
                                  <a:latin typeface="Cambria Math" panose="02040503050406030204" pitchFamily="18" charset="0"/>
                                </a:rPr>
                                <m:t>2</m:t>
                              </m:r>
                            </m:sup>
                          </m:sSup>
                        </m:e>
                      </m:d>
                    </m:oMath>
                  </m:oMathPara>
                </a14:m>
                <a:endParaRPr lang="nl-BE" dirty="0"/>
              </a:p>
            </p:txBody>
          </p:sp>
        </mc:Choice>
        <mc:Fallback xmlns="">
          <p:sp>
            <p:nvSpPr>
              <p:cNvPr id="6" name="Rechthoek 5"/>
              <p:cNvSpPr>
                <a:spLocks noRot="1" noChangeAspect="1" noMove="1" noResize="1" noEditPoints="1" noAdjustHandles="1" noChangeArrowheads="1" noChangeShapeType="1" noTextEdit="1"/>
              </p:cNvSpPr>
              <p:nvPr/>
            </p:nvSpPr>
            <p:spPr>
              <a:xfrm>
                <a:off x="4101382" y="5067239"/>
                <a:ext cx="3412794" cy="817403"/>
              </a:xfrm>
              <a:prstGeom prst="rect">
                <a:avLst/>
              </a:prstGeom>
              <a:blipFill rotWithShape="0">
                <a:blip r:embed="rId5"/>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3159566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Deflections</a:t>
            </a:r>
            <a:endParaRPr lang="en-US"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14407059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Deflections</a:t>
            </a:r>
            <a:endParaRPr lang="nl-BE" dirty="0"/>
          </a:p>
        </p:txBody>
      </p:sp>
      <p:sp>
        <p:nvSpPr>
          <p:cNvPr id="3" name="Tijdelijke aanduiding voor inhoud 2"/>
          <p:cNvSpPr>
            <a:spLocks noGrp="1"/>
          </p:cNvSpPr>
          <p:nvPr>
            <p:ph idx="1"/>
          </p:nvPr>
        </p:nvSpPr>
        <p:spPr/>
        <p:txBody>
          <a:bodyPr/>
          <a:lstStyle/>
          <a:p>
            <a:pPr>
              <a:buFont typeface="Calibri" panose="020F0502020204030204" pitchFamily="34" charset="0"/>
              <a:buChar char="‒"/>
            </a:pPr>
            <a:endParaRPr lang="en-US" sz="1600" dirty="0" smtClean="0"/>
          </a:p>
          <a:p>
            <a:pPr>
              <a:buFont typeface="Calibri" panose="020F0502020204030204" pitchFamily="34" charset="0"/>
              <a:buChar char="‒"/>
            </a:pPr>
            <a:r>
              <a:rPr lang="en-US" sz="2400" dirty="0" smtClean="0"/>
              <a:t>Non-linear </a:t>
            </a:r>
            <a:r>
              <a:rPr lang="en-US" sz="2400" dirty="0"/>
              <a:t>stress-strain curve means that the stiffness of stainless steel decreases as stress increases, and so deflections are slightly greater in stainless steel than in carbon steel</a:t>
            </a:r>
          </a:p>
          <a:p>
            <a:pPr>
              <a:buFont typeface="Calibri" panose="020F0502020204030204" pitchFamily="34" charset="0"/>
              <a:buChar char="‒"/>
            </a:pPr>
            <a:r>
              <a:rPr lang="en-US" sz="2400" dirty="0"/>
              <a:t>Instead of using an elastic, perfectly-plastic material model, the </a:t>
            </a:r>
            <a:r>
              <a:rPr lang="en-US" sz="2400" b="1" dirty="0" err="1"/>
              <a:t>Ramberg</a:t>
            </a:r>
            <a:r>
              <a:rPr lang="en-US" sz="2400" b="1" dirty="0"/>
              <a:t>-Osgood</a:t>
            </a:r>
            <a:r>
              <a:rPr lang="en-US" sz="2400" dirty="0"/>
              <a:t> material model is used</a:t>
            </a:r>
          </a:p>
          <a:p>
            <a:pPr>
              <a:buFont typeface="Calibri" panose="020F0502020204030204" pitchFamily="34" charset="0"/>
              <a:buChar char="‒"/>
            </a:pPr>
            <a:r>
              <a:rPr lang="en-US" sz="2400" dirty="0"/>
              <a:t>In the material model, the most important parameter is the </a:t>
            </a:r>
            <a:r>
              <a:rPr lang="en-US" sz="2400" b="1" dirty="0"/>
              <a:t>exponent n</a:t>
            </a:r>
            <a:r>
              <a:rPr lang="en-US" sz="2400" dirty="0"/>
              <a:t>, which defines </a:t>
            </a:r>
            <a:r>
              <a:rPr lang="en-US" sz="2400" b="1" dirty="0"/>
              <a:t>degree of roundness </a:t>
            </a:r>
            <a:r>
              <a:rPr lang="en-US" sz="2400" dirty="0"/>
              <a:t>of the material curve, at low strain.</a:t>
            </a:r>
          </a:p>
          <a:p>
            <a:pPr>
              <a:buFont typeface="Calibri" panose="020F0502020204030204" pitchFamily="34" charset="0"/>
              <a:buChar char="‒"/>
            </a:pPr>
            <a:r>
              <a:rPr lang="en-US" sz="2400" dirty="0"/>
              <a:t>Deflections are calculated using the </a:t>
            </a:r>
            <a:r>
              <a:rPr lang="en-US" sz="2400" b="1" dirty="0"/>
              <a:t>secant modulus </a:t>
            </a:r>
            <a:r>
              <a:rPr lang="en-US" sz="2400" dirty="0"/>
              <a:t>at the stress in the member at the serviceability limit state (SLS)</a:t>
            </a:r>
          </a:p>
          <a:p>
            <a:pPr marL="0" indent="0">
              <a:buNone/>
            </a:pPr>
            <a:endParaRPr lang="en-US" sz="2400" dirty="0"/>
          </a:p>
        </p:txBody>
      </p:sp>
    </p:spTree>
    <p:extLst>
      <p:ext uri="{BB962C8B-B14F-4D97-AF65-F5344CB8AC3E}">
        <p14:creationId xmlns:p14="http://schemas.microsoft.com/office/powerpoint/2010/main" val="41172079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Deflections</a:t>
            </a:r>
            <a:endParaRPr lang="nl-BE" dirty="0"/>
          </a:p>
        </p:txBody>
      </p:sp>
      <p:sp>
        <p:nvSpPr>
          <p:cNvPr id="3" name="Tijdelijke aanduiding voor inhoud 2"/>
          <p:cNvSpPr>
            <a:spLocks noGrp="1"/>
          </p:cNvSpPr>
          <p:nvPr>
            <p:ph idx="1"/>
          </p:nvPr>
        </p:nvSpPr>
        <p:spPr/>
        <p:txBody>
          <a:bodyPr/>
          <a:lstStyle/>
          <a:p>
            <a:pPr marL="0" indent="0">
              <a:buNone/>
            </a:pPr>
            <a:r>
              <a:rPr lang="en-GB" altLang="en-US" sz="2400" dirty="0"/>
              <a:t>Secant modulus </a:t>
            </a:r>
            <a:r>
              <a:rPr lang="en-GB" altLang="en-US" sz="2400" i="1" dirty="0"/>
              <a:t>E</a:t>
            </a:r>
            <a:r>
              <a:rPr lang="en-GB" altLang="en-US" sz="2400" i="1" baseline="-25000" dirty="0"/>
              <a:t>S</a:t>
            </a:r>
            <a:r>
              <a:rPr lang="en-GB" altLang="en-US" sz="2400" dirty="0"/>
              <a:t> for the stress in the member at the SLS (determined from the </a:t>
            </a:r>
            <a:r>
              <a:rPr lang="en-GB" altLang="en-US" sz="2400" dirty="0" err="1"/>
              <a:t>Ramberg</a:t>
            </a:r>
            <a:r>
              <a:rPr lang="en-GB" altLang="en-US" sz="2400" dirty="0"/>
              <a:t>-Osgood model):</a:t>
            </a:r>
          </a:p>
          <a:p>
            <a:pPr marL="0" indent="0">
              <a:buNone/>
            </a:pPr>
            <a:endParaRPr lang="en-US" sz="2400" dirty="0"/>
          </a:p>
        </p:txBody>
      </p:sp>
      <mc:AlternateContent xmlns:mc="http://schemas.openxmlformats.org/markup-compatibility/2006" xmlns:a14="http://schemas.microsoft.com/office/drawing/2010/main">
        <mc:Choice Requires="a14">
          <p:sp>
            <p:nvSpPr>
              <p:cNvPr id="5" name="Rechthoek 4"/>
              <p:cNvSpPr/>
              <p:nvPr/>
            </p:nvSpPr>
            <p:spPr>
              <a:xfrm>
                <a:off x="429051" y="2149981"/>
                <a:ext cx="3755066" cy="1046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smtClean="0">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𝐸</m:t>
                          </m:r>
                        </m:e>
                        <m:sub>
                          <m:r>
                            <m:rPr>
                              <m:sty m:val="p"/>
                            </m:rPr>
                            <a:rPr lang="nl-BE" i="0">
                              <a:solidFill>
                                <a:schemeClr val="accent1">
                                  <a:lumMod val="50000"/>
                                </a:schemeClr>
                              </a:solidFill>
                              <a:latin typeface="Cambria Math" panose="02040503050406030204" pitchFamily="18" charset="0"/>
                            </a:rPr>
                            <m:t>S</m:t>
                          </m:r>
                          <m:r>
                            <a:rPr lang="nl-BE" i="0">
                              <a:solidFill>
                                <a:schemeClr val="accent1">
                                  <a:lumMod val="50000"/>
                                </a:schemeClr>
                              </a:solidFill>
                              <a:latin typeface="Cambria Math" panose="02040503050406030204" pitchFamily="18" charset="0"/>
                            </a:rPr>
                            <m:t>,</m:t>
                          </m:r>
                          <m:r>
                            <m:rPr>
                              <m:sty m:val="p"/>
                            </m:rPr>
                            <a:rPr lang="nl-BE" i="0">
                              <a:solidFill>
                                <a:schemeClr val="accent1">
                                  <a:lumMod val="50000"/>
                                </a:schemeClr>
                              </a:solidFill>
                              <a:latin typeface="Cambria Math" panose="02040503050406030204" pitchFamily="18" charset="0"/>
                            </a:rPr>
                            <m:t>i</m:t>
                          </m:r>
                        </m:sub>
                      </m:sSub>
                      <m:r>
                        <a:rPr lang="nl-BE" i="0">
                          <a:solidFill>
                            <a:schemeClr val="accent1">
                              <a:lumMod val="50000"/>
                            </a:schemeClr>
                          </a:solidFill>
                          <a:latin typeface="Cambria Math" panose="02040503050406030204" pitchFamily="18" charset="0"/>
                        </a:rPr>
                        <m:t>=</m:t>
                      </m:r>
                      <m:f>
                        <m:fPr>
                          <m:ctrlPr>
                            <a:rPr lang="nl-BE" i="1">
                              <a:solidFill>
                                <a:schemeClr val="accent1">
                                  <a:lumMod val="50000"/>
                                </a:schemeClr>
                              </a:solidFill>
                              <a:latin typeface="Cambria Math" panose="02040503050406030204" pitchFamily="18" charset="0"/>
                            </a:rPr>
                          </m:ctrlPr>
                        </m:fPr>
                        <m:num>
                          <m:r>
                            <a:rPr lang="nl-BE" i="1">
                              <a:solidFill>
                                <a:schemeClr val="accent1">
                                  <a:lumMod val="50000"/>
                                </a:schemeClr>
                              </a:solidFill>
                              <a:latin typeface="Cambria Math" panose="02040503050406030204" pitchFamily="18" charset="0"/>
                            </a:rPr>
                            <m:t>𝐸</m:t>
                          </m:r>
                        </m:num>
                        <m:den>
                          <m:r>
                            <a:rPr lang="nl-BE" i="0">
                              <a:solidFill>
                                <a:schemeClr val="accent1">
                                  <a:lumMod val="50000"/>
                                </a:schemeClr>
                              </a:solidFill>
                              <a:latin typeface="Cambria Math" panose="02040503050406030204" pitchFamily="18" charset="0"/>
                            </a:rPr>
                            <m:t>1+0,002</m:t>
                          </m:r>
                          <m:f>
                            <m:fPr>
                              <m:ctrlPr>
                                <a:rPr lang="nl-BE" i="1">
                                  <a:solidFill>
                                    <a:schemeClr val="accent1">
                                      <a:lumMod val="50000"/>
                                    </a:schemeClr>
                                  </a:solidFill>
                                  <a:latin typeface="Cambria Math" panose="02040503050406030204" pitchFamily="18" charset="0"/>
                                </a:rPr>
                              </m:ctrlPr>
                            </m:fPr>
                            <m:num>
                              <m:r>
                                <a:rPr lang="nl-BE" i="1">
                                  <a:solidFill>
                                    <a:schemeClr val="accent1">
                                      <a:lumMod val="50000"/>
                                    </a:schemeClr>
                                  </a:solidFill>
                                  <a:latin typeface="Cambria Math" panose="02040503050406030204" pitchFamily="18" charset="0"/>
                                </a:rPr>
                                <m:t>𝐸</m:t>
                              </m:r>
                            </m:num>
                            <m:den>
                              <m:sSub>
                                <m:sSubPr>
                                  <m:ctrlPr>
                                    <a:rPr lang="nl-BE" i="1">
                                      <a:solidFill>
                                        <a:schemeClr val="accent1">
                                          <a:lumMod val="50000"/>
                                        </a:schemeClr>
                                      </a:solidFill>
                                      <a:latin typeface="Cambria Math" panose="02040503050406030204" pitchFamily="18" charset="0"/>
                                    </a:rPr>
                                  </m:ctrlPr>
                                </m:sSubPr>
                                <m:e>
                                  <m:r>
                                    <m:rPr>
                                      <m:sty m:val="p"/>
                                    </m:rPr>
                                    <a:rPr lang="nl-BE" i="0">
                                      <a:solidFill>
                                        <a:schemeClr val="accent1">
                                          <a:lumMod val="50000"/>
                                        </a:schemeClr>
                                      </a:solidFill>
                                      <a:latin typeface="Cambria Math" panose="02040503050406030204" pitchFamily="18" charset="0"/>
                                    </a:rPr>
                                    <m:t>σ</m:t>
                                  </m:r>
                                </m:e>
                                <m:sub>
                                  <m:r>
                                    <m:rPr>
                                      <m:sty m:val="p"/>
                                    </m:rPr>
                                    <a:rPr lang="nl-BE" i="0">
                                      <a:solidFill>
                                        <a:schemeClr val="accent1">
                                          <a:lumMod val="50000"/>
                                        </a:schemeClr>
                                      </a:solidFill>
                                      <a:latin typeface="Cambria Math" panose="02040503050406030204" pitchFamily="18" charset="0"/>
                                    </a:rPr>
                                    <m:t>i</m:t>
                                  </m:r>
                                  <m:r>
                                    <a:rPr lang="nl-BE" i="0">
                                      <a:solidFill>
                                        <a:schemeClr val="accent1">
                                          <a:lumMod val="50000"/>
                                        </a:schemeClr>
                                      </a:solidFill>
                                      <a:latin typeface="Cambria Math" panose="02040503050406030204" pitchFamily="18" charset="0"/>
                                    </a:rPr>
                                    <m:t>,</m:t>
                                  </m:r>
                                  <m:r>
                                    <m:rPr>
                                      <m:sty m:val="p"/>
                                    </m:rPr>
                                    <a:rPr lang="nl-BE" i="0">
                                      <a:solidFill>
                                        <a:schemeClr val="accent1">
                                          <a:lumMod val="50000"/>
                                        </a:schemeClr>
                                      </a:solidFill>
                                      <a:latin typeface="Cambria Math" panose="02040503050406030204" pitchFamily="18" charset="0"/>
                                    </a:rPr>
                                    <m:t>Ed</m:t>
                                  </m:r>
                                  <m:r>
                                    <a:rPr lang="nl-BE" i="0">
                                      <a:solidFill>
                                        <a:schemeClr val="accent1">
                                          <a:lumMod val="50000"/>
                                        </a:schemeClr>
                                      </a:solidFill>
                                      <a:latin typeface="Cambria Math" panose="02040503050406030204" pitchFamily="18" charset="0"/>
                                    </a:rPr>
                                    <m:t>,</m:t>
                                  </m:r>
                                  <m:r>
                                    <m:rPr>
                                      <m:sty m:val="p"/>
                                    </m:rPr>
                                    <a:rPr lang="nl-BE" i="0">
                                      <a:solidFill>
                                        <a:schemeClr val="accent1">
                                          <a:lumMod val="50000"/>
                                        </a:schemeClr>
                                      </a:solidFill>
                                      <a:latin typeface="Cambria Math" panose="02040503050406030204" pitchFamily="18" charset="0"/>
                                    </a:rPr>
                                    <m:t>ser</m:t>
                                  </m:r>
                                </m:sub>
                              </m:sSub>
                            </m:den>
                          </m:f>
                          <m:sSup>
                            <m:sSupPr>
                              <m:ctrlPr>
                                <a:rPr lang="nl-BE" i="1">
                                  <a:solidFill>
                                    <a:schemeClr val="accent1">
                                      <a:lumMod val="50000"/>
                                    </a:schemeClr>
                                  </a:solidFill>
                                  <a:latin typeface="Cambria Math" panose="02040503050406030204" pitchFamily="18" charset="0"/>
                                </a:rPr>
                              </m:ctrlPr>
                            </m:sSupPr>
                            <m:e>
                              <m:d>
                                <m:dPr>
                                  <m:ctrlPr>
                                    <a:rPr lang="nl-BE" i="1">
                                      <a:solidFill>
                                        <a:schemeClr val="accent1">
                                          <a:lumMod val="50000"/>
                                        </a:schemeClr>
                                      </a:solidFill>
                                      <a:latin typeface="Cambria Math" panose="02040503050406030204" pitchFamily="18" charset="0"/>
                                    </a:rPr>
                                  </m:ctrlPr>
                                </m:dPr>
                                <m:e>
                                  <m:f>
                                    <m:fPr>
                                      <m:ctrlPr>
                                        <a:rPr lang="nl-BE" i="1">
                                          <a:solidFill>
                                            <a:schemeClr val="accent1">
                                              <a:lumMod val="50000"/>
                                            </a:schemeClr>
                                          </a:solidFill>
                                          <a:latin typeface="Cambria Math" panose="02040503050406030204" pitchFamily="18" charset="0"/>
                                        </a:rPr>
                                      </m:ctrlPr>
                                    </m:fPr>
                                    <m:num>
                                      <m:sSub>
                                        <m:sSubPr>
                                          <m:ctrlPr>
                                            <a:rPr lang="nl-BE" i="1">
                                              <a:solidFill>
                                                <a:schemeClr val="accent1">
                                                  <a:lumMod val="50000"/>
                                                </a:schemeClr>
                                              </a:solidFill>
                                              <a:latin typeface="Cambria Math" panose="02040503050406030204" pitchFamily="18" charset="0"/>
                                            </a:rPr>
                                          </m:ctrlPr>
                                        </m:sSubPr>
                                        <m:e>
                                          <m:r>
                                            <m:rPr>
                                              <m:sty m:val="p"/>
                                            </m:rPr>
                                            <a:rPr lang="nl-BE" i="0">
                                              <a:solidFill>
                                                <a:schemeClr val="accent1">
                                                  <a:lumMod val="50000"/>
                                                </a:schemeClr>
                                              </a:solidFill>
                                              <a:latin typeface="Cambria Math" panose="02040503050406030204" pitchFamily="18" charset="0"/>
                                            </a:rPr>
                                            <m:t>σ</m:t>
                                          </m:r>
                                        </m:e>
                                        <m:sub>
                                          <m:r>
                                            <m:rPr>
                                              <m:sty m:val="p"/>
                                            </m:rPr>
                                            <a:rPr lang="nl-BE" i="0">
                                              <a:solidFill>
                                                <a:schemeClr val="accent1">
                                                  <a:lumMod val="50000"/>
                                                </a:schemeClr>
                                              </a:solidFill>
                                              <a:latin typeface="Cambria Math" panose="02040503050406030204" pitchFamily="18" charset="0"/>
                                            </a:rPr>
                                            <m:t>i</m:t>
                                          </m:r>
                                          <m:r>
                                            <a:rPr lang="nl-BE" i="0">
                                              <a:solidFill>
                                                <a:schemeClr val="accent1">
                                                  <a:lumMod val="50000"/>
                                                </a:schemeClr>
                                              </a:solidFill>
                                              <a:latin typeface="Cambria Math" panose="02040503050406030204" pitchFamily="18" charset="0"/>
                                            </a:rPr>
                                            <m:t>,</m:t>
                                          </m:r>
                                          <m:r>
                                            <m:rPr>
                                              <m:sty m:val="p"/>
                                            </m:rPr>
                                            <a:rPr lang="nl-BE" i="0">
                                              <a:solidFill>
                                                <a:schemeClr val="accent1">
                                                  <a:lumMod val="50000"/>
                                                </a:schemeClr>
                                              </a:solidFill>
                                              <a:latin typeface="Cambria Math" panose="02040503050406030204" pitchFamily="18" charset="0"/>
                                            </a:rPr>
                                            <m:t>Ed</m:t>
                                          </m:r>
                                          <m:r>
                                            <a:rPr lang="nl-BE" i="0">
                                              <a:solidFill>
                                                <a:schemeClr val="accent1">
                                                  <a:lumMod val="50000"/>
                                                </a:schemeClr>
                                              </a:solidFill>
                                              <a:latin typeface="Cambria Math" panose="02040503050406030204" pitchFamily="18" charset="0"/>
                                            </a:rPr>
                                            <m:t>,</m:t>
                                          </m:r>
                                          <m:r>
                                            <m:rPr>
                                              <m:sty m:val="p"/>
                                            </m:rPr>
                                            <a:rPr lang="nl-BE" i="0">
                                              <a:solidFill>
                                                <a:schemeClr val="accent1">
                                                  <a:lumMod val="50000"/>
                                                </a:schemeClr>
                                              </a:solidFill>
                                              <a:latin typeface="Cambria Math" panose="02040503050406030204" pitchFamily="18" charset="0"/>
                                            </a:rPr>
                                            <m:t>ser</m:t>
                                          </m:r>
                                        </m:sub>
                                      </m:sSub>
                                    </m:num>
                                    <m:den>
                                      <m:sSub>
                                        <m:sSubPr>
                                          <m:ctrlPr>
                                            <a:rPr lang="nl-BE" i="1">
                                              <a:solidFill>
                                                <a:schemeClr val="accent1">
                                                  <a:lumMod val="50000"/>
                                                </a:schemeClr>
                                              </a:solidFill>
                                              <a:latin typeface="Cambria Math" panose="02040503050406030204" pitchFamily="18" charset="0"/>
                                            </a:rPr>
                                          </m:ctrlPr>
                                        </m:sSubPr>
                                        <m:e>
                                          <m:r>
                                            <a:rPr lang="nl-BE" i="1">
                                              <a:solidFill>
                                                <a:schemeClr val="accent1">
                                                  <a:lumMod val="50000"/>
                                                </a:schemeClr>
                                              </a:solidFill>
                                              <a:latin typeface="Cambria Math" panose="02040503050406030204" pitchFamily="18" charset="0"/>
                                            </a:rPr>
                                            <m:t>𝑓</m:t>
                                          </m:r>
                                        </m:e>
                                        <m:sub>
                                          <m:r>
                                            <m:rPr>
                                              <m:sty m:val="p"/>
                                            </m:rPr>
                                            <a:rPr lang="nl-BE" i="0">
                                              <a:solidFill>
                                                <a:schemeClr val="accent1">
                                                  <a:lumMod val="50000"/>
                                                </a:schemeClr>
                                              </a:solidFill>
                                              <a:latin typeface="Cambria Math" panose="02040503050406030204" pitchFamily="18" charset="0"/>
                                            </a:rPr>
                                            <m:t>y</m:t>
                                          </m:r>
                                        </m:sub>
                                      </m:sSub>
                                    </m:den>
                                  </m:f>
                                </m:e>
                              </m:d>
                            </m:e>
                            <m:sup>
                              <m:r>
                                <m:rPr>
                                  <m:sty m:val="p"/>
                                </m:rPr>
                                <a:rPr lang="nl-BE" i="0">
                                  <a:solidFill>
                                    <a:schemeClr val="accent1">
                                      <a:lumMod val="50000"/>
                                    </a:schemeClr>
                                  </a:solidFill>
                                  <a:latin typeface="Cambria Math" panose="02040503050406030204" pitchFamily="18" charset="0"/>
                                </a:rPr>
                                <m:t>n</m:t>
                              </m:r>
                            </m:sup>
                          </m:sSup>
                        </m:den>
                      </m:f>
                    </m:oMath>
                  </m:oMathPara>
                </a14:m>
                <a:endParaRPr lang="nl-BE" dirty="0"/>
              </a:p>
            </p:txBody>
          </p:sp>
        </mc:Choice>
        <mc:Fallback xmlns="">
          <p:sp>
            <p:nvSpPr>
              <p:cNvPr id="5" name="Rechthoek 4"/>
              <p:cNvSpPr>
                <a:spLocks noRot="1" noChangeAspect="1" noMove="1" noResize="1" noEditPoints="1" noAdjustHandles="1" noChangeArrowheads="1" noChangeShapeType="1" noTextEdit="1"/>
              </p:cNvSpPr>
              <p:nvPr/>
            </p:nvSpPr>
            <p:spPr>
              <a:xfrm>
                <a:off x="429051" y="2149981"/>
                <a:ext cx="3755066" cy="1046248"/>
              </a:xfrm>
              <a:prstGeom prst="rect">
                <a:avLst/>
              </a:prstGeom>
              <a:blipFill rotWithShape="0">
                <a:blip r:embed="rId2"/>
                <a:stretch>
                  <a:fillRect/>
                </a:stretch>
              </a:blipFill>
            </p:spPr>
            <p:txBody>
              <a:bodyPr/>
              <a:lstStyle/>
              <a:p>
                <a:r>
                  <a:rPr lang="nl-BE">
                    <a:noFill/>
                  </a:rPr>
                  <a:t> </a:t>
                </a:r>
              </a:p>
            </p:txBody>
          </p:sp>
        </mc:Fallback>
      </mc:AlternateContent>
      <p:graphicFrame>
        <p:nvGraphicFramePr>
          <p:cNvPr id="6" name="Grafiek 5"/>
          <p:cNvGraphicFramePr>
            <a:graphicFrameLocks noGrp="1"/>
          </p:cNvGraphicFramePr>
          <p:nvPr>
            <p:extLst/>
          </p:nvPr>
        </p:nvGraphicFramePr>
        <p:xfrm>
          <a:off x="4676964" y="2349843"/>
          <a:ext cx="4254527" cy="33327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15"/>
          <p:cNvSpPr txBox="1"/>
          <p:nvPr/>
        </p:nvSpPr>
        <p:spPr>
          <a:xfrm>
            <a:off x="8160523" y="5581887"/>
            <a:ext cx="94297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err="1" smtClean="0">
                <a:ln>
                  <a:noFill/>
                </a:ln>
                <a:effectLst/>
                <a:uLnTx/>
                <a:uFillTx/>
              </a:rPr>
              <a:t>Strain</a:t>
            </a:r>
            <a:r>
              <a:rPr kumimoji="0" lang="nl-BE" sz="1600" b="0" i="0" u="none" strike="noStrike" kern="0" cap="none" spc="0" normalizeH="0" baseline="0" noProof="0" dirty="0" smtClean="0">
                <a:ln>
                  <a:noFill/>
                </a:ln>
                <a:effectLst/>
                <a:uLnTx/>
                <a:uFillTx/>
              </a:rPr>
              <a:t> </a:t>
            </a:r>
            <a:r>
              <a:rPr kumimoji="0" lang="el-GR" sz="16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ε</a:t>
            </a:r>
            <a:endParaRPr kumimoji="0" lang="nl-BE" sz="1600" b="0" i="0" u="none" strike="noStrike" kern="0" cap="none" spc="0" normalizeH="0" baseline="0" noProof="0" dirty="0">
              <a:ln>
                <a:noFill/>
              </a:ln>
              <a:effectLst/>
              <a:uLnTx/>
              <a:uFillTx/>
            </a:endParaRPr>
          </a:p>
        </p:txBody>
      </p:sp>
      <p:sp>
        <p:nvSpPr>
          <p:cNvPr id="8" name="Tekstvak 16"/>
          <p:cNvSpPr txBox="1"/>
          <p:nvPr/>
        </p:nvSpPr>
        <p:spPr>
          <a:xfrm rot="16200000">
            <a:off x="4084461" y="2482727"/>
            <a:ext cx="94297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smtClean="0">
                <a:ln>
                  <a:noFill/>
                </a:ln>
                <a:solidFill>
                  <a:srgbClr val="000000"/>
                </a:solidFill>
                <a:effectLst/>
                <a:uLnTx/>
                <a:uFillTx/>
              </a:rPr>
              <a:t>Stress </a:t>
            </a:r>
            <a:r>
              <a:rPr kumimoji="0" lang="el-GR" sz="1600" b="0" i="0" u="none" strike="noStrike" kern="0" cap="none" spc="0" normalizeH="0" baseline="0" noProof="0" dirty="0" smtClean="0">
                <a:ln>
                  <a:noFill/>
                </a:ln>
                <a:solidFill>
                  <a:srgbClr val="000000"/>
                </a:solidFill>
                <a:effectLst/>
                <a:uLnTx/>
                <a:uFillTx/>
                <a:latin typeface="Calibri" panose="020F0502020204030204" pitchFamily="34" charset="0"/>
              </a:rPr>
              <a:t>σ</a:t>
            </a:r>
            <a:endParaRPr kumimoji="0" lang="nl-BE" sz="1600" b="0" i="0" u="none" strike="noStrike" kern="0" cap="none" spc="0" normalizeH="0" baseline="0" noProof="0" dirty="0">
              <a:ln>
                <a:noFill/>
              </a:ln>
              <a:solidFill>
                <a:srgbClr val="000000"/>
              </a:solidFill>
              <a:effectLst/>
              <a:uLnTx/>
              <a:uFillTx/>
            </a:endParaRPr>
          </a:p>
        </p:txBody>
      </p:sp>
      <p:sp>
        <p:nvSpPr>
          <p:cNvPr id="9" name="Gelijkbenige driehoek 8"/>
          <p:cNvSpPr/>
          <p:nvPr/>
        </p:nvSpPr>
        <p:spPr>
          <a:xfrm rot="5400000">
            <a:off x="8794697" y="5488828"/>
            <a:ext cx="108000" cy="108000"/>
          </a:xfrm>
          <a:prstGeom prst="triangl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Gelijkbenige driehoek 9"/>
          <p:cNvSpPr/>
          <p:nvPr/>
        </p:nvSpPr>
        <p:spPr>
          <a:xfrm>
            <a:off x="4760863" y="2376529"/>
            <a:ext cx="108000" cy="108000"/>
          </a:xfrm>
          <a:prstGeom prst="triangle">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Tekstvak 19"/>
          <p:cNvSpPr txBox="1"/>
          <p:nvPr/>
        </p:nvSpPr>
        <p:spPr>
          <a:xfrm>
            <a:off x="4037612" y="3559296"/>
            <a:ext cx="95809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σ</a:t>
            </a:r>
            <a:r>
              <a:rPr lang="nl-BE" sz="1600" kern="0" baseline="-25000" dirty="0" smtClean="0">
                <a:solidFill>
                  <a:sysClr val="windowText" lastClr="000000"/>
                </a:solidFill>
                <a:latin typeface="Arial" panose="020B0604020202020204" pitchFamily="34" charset="0"/>
                <a:cs typeface="Arial" panose="020B0604020202020204" pitchFamily="34" charset="0"/>
              </a:rPr>
              <a:t> at SLS</a:t>
            </a:r>
            <a:endParaRPr kumimoji="0" lang="nl-BE" sz="1600" b="0" i="0" u="none" strike="noStrike" kern="0" cap="none" spc="0" normalizeH="0" baseline="0" noProof="0" dirty="0">
              <a:ln>
                <a:noFill/>
              </a:ln>
              <a:solidFill>
                <a:sysClr val="windowText" lastClr="000000"/>
              </a:solidFill>
              <a:effectLst/>
              <a:uLnTx/>
              <a:uFillTx/>
            </a:endParaRPr>
          </a:p>
        </p:txBody>
      </p:sp>
      <p:grpSp>
        <p:nvGrpSpPr>
          <p:cNvPr id="18" name="Groep 17"/>
          <p:cNvGrpSpPr/>
          <p:nvPr/>
        </p:nvGrpSpPr>
        <p:grpSpPr>
          <a:xfrm>
            <a:off x="4825995" y="3865636"/>
            <a:ext cx="860491" cy="1670894"/>
            <a:chOff x="-1681899" y="3801562"/>
            <a:chExt cx="860491" cy="1670894"/>
          </a:xfrm>
        </p:grpSpPr>
        <p:cxnSp>
          <p:nvCxnSpPr>
            <p:cNvPr id="16" name="Rechte verbindingslijn 15"/>
            <p:cNvCxnSpPr/>
            <p:nvPr/>
          </p:nvCxnSpPr>
          <p:spPr>
            <a:xfrm flipV="1">
              <a:off x="-1681899" y="3801562"/>
              <a:ext cx="860491" cy="5975"/>
            </a:xfrm>
            <a:prstGeom prst="line">
              <a:avLst/>
            </a:prstGeom>
            <a:noFill/>
            <a:ln w="12700" cap="flat" cmpd="sng" algn="ctr">
              <a:solidFill>
                <a:sysClr val="windowText" lastClr="000000"/>
              </a:solidFill>
              <a:prstDash val="dash"/>
            </a:ln>
            <a:effectLst/>
          </p:spPr>
        </p:cxnSp>
        <p:cxnSp>
          <p:nvCxnSpPr>
            <p:cNvPr id="17" name="Rechte verbindingslijn 16"/>
            <p:cNvCxnSpPr/>
            <p:nvPr/>
          </p:nvCxnSpPr>
          <p:spPr>
            <a:xfrm rot="5400000" flipH="1" flipV="1">
              <a:off x="-2082616" y="4222021"/>
              <a:ext cx="1653782" cy="847088"/>
            </a:xfrm>
            <a:prstGeom prst="line">
              <a:avLst/>
            </a:prstGeom>
            <a:noFill/>
            <a:ln w="12700" cap="flat" cmpd="sng" algn="ctr">
              <a:solidFill>
                <a:sysClr val="windowText" lastClr="000000"/>
              </a:solidFill>
              <a:prstDash val="dash"/>
            </a:ln>
            <a:effectLst/>
          </p:spPr>
        </p:cxnSp>
      </p:grpSp>
      <p:sp>
        <p:nvSpPr>
          <p:cNvPr id="13" name="Tekstvak 25"/>
          <p:cNvSpPr txBox="1"/>
          <p:nvPr/>
        </p:nvSpPr>
        <p:spPr>
          <a:xfrm>
            <a:off x="5686486" y="3919564"/>
            <a:ext cx="724022" cy="369332"/>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Cambria Math" panose="02040503050406030204" pitchFamily="18" charset="0"/>
                <a:cs typeface="Arial" panose="020B0604020202020204" pitchFamily="34" charset="0"/>
              </a:rPr>
              <a:t>E</a:t>
            </a:r>
            <a:r>
              <a:rPr lang="nl-BE" kern="0" baseline="-25000" dirty="0" smtClean="0">
                <a:solidFill>
                  <a:sysClr val="windowText" lastClr="000000"/>
                </a:solidFill>
                <a:latin typeface="Cambria Math" panose="02040503050406030204" pitchFamily="18" charset="0"/>
                <a:ea typeface="Cambria Math" panose="02040503050406030204" pitchFamily="18" charset="0"/>
                <a:cs typeface="Arial" panose="020B0604020202020204" pitchFamily="34" charset="0"/>
              </a:rPr>
              <a:t>S</a:t>
            </a:r>
            <a:endParaRPr kumimoji="0" lang="nl-BE" b="0" u="none" strike="noStrike" kern="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endParaRPr>
          </a:p>
        </p:txBody>
      </p:sp>
      <p:sp>
        <p:nvSpPr>
          <p:cNvPr id="14" name="Tekstvak 25"/>
          <p:cNvSpPr txBox="1"/>
          <p:nvPr/>
        </p:nvSpPr>
        <p:spPr>
          <a:xfrm>
            <a:off x="5306244" y="2991702"/>
            <a:ext cx="724022" cy="369332"/>
          </a:xfrm>
          <a:prstGeom prst="rect">
            <a:avLst/>
          </a:prstGeom>
          <a:solidFill>
            <a:sysClr val="window" lastClr="FFFF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nl-BE" i="1" kern="0" dirty="0" smtClean="0">
                <a:solidFill>
                  <a:sysClr val="windowText" lastClr="000000"/>
                </a:solidFill>
                <a:latin typeface="Cambria Math" panose="02040503050406030204" pitchFamily="18" charset="0"/>
                <a:ea typeface="Cambria Math" panose="02040503050406030204" pitchFamily="18" charset="0"/>
                <a:cs typeface="Arial" panose="020B0604020202020204" pitchFamily="34" charset="0"/>
              </a:rPr>
              <a:t>E</a:t>
            </a:r>
            <a:r>
              <a:rPr lang="nl-BE" kern="0" baseline="-25000" dirty="0" smtClean="0">
                <a:solidFill>
                  <a:sysClr val="windowText" lastClr="000000"/>
                </a:solidFill>
                <a:latin typeface="Cambria Math" panose="02040503050406030204" pitchFamily="18" charset="0"/>
                <a:ea typeface="Cambria Math" panose="02040503050406030204" pitchFamily="18" charset="0"/>
                <a:cs typeface="Arial" panose="020B0604020202020204" pitchFamily="34" charset="0"/>
              </a:rPr>
              <a:t>t</a:t>
            </a:r>
            <a:endParaRPr lang="nl-BE" kern="0" dirty="0">
              <a:solidFill>
                <a:sysClr val="windowText" lastClr="000000"/>
              </a:solidFill>
              <a:latin typeface="Cambria Math" panose="02040503050406030204" pitchFamily="18" charset="0"/>
              <a:ea typeface="Cambria Math" panose="02040503050406030204" pitchFamily="18" charset="0"/>
            </a:endParaRPr>
          </a:p>
        </p:txBody>
      </p:sp>
      <p:cxnSp>
        <p:nvCxnSpPr>
          <p:cNvPr id="15" name="Rechte verbindingslijn 14"/>
          <p:cNvCxnSpPr/>
          <p:nvPr/>
        </p:nvCxnSpPr>
        <p:spPr>
          <a:xfrm rot="5400000" flipH="1" flipV="1">
            <a:off x="3970871" y="4129636"/>
            <a:ext cx="2257842" cy="549485"/>
          </a:xfrm>
          <a:prstGeom prst="line">
            <a:avLst/>
          </a:prstGeom>
          <a:noFill/>
          <a:ln w="12700" cap="flat" cmpd="sng" algn="ctr">
            <a:solidFill>
              <a:sysClr val="windowText" lastClr="000000"/>
            </a:solidFill>
            <a:prstDash val="dash"/>
          </a:ln>
          <a:effectLst/>
        </p:spPr>
      </p:cxnSp>
      <mc:AlternateContent xmlns:mc="http://schemas.openxmlformats.org/markup-compatibility/2006" xmlns:a14="http://schemas.microsoft.com/office/drawing/2010/main">
        <mc:Choice Requires="a14">
          <p:graphicFrame>
            <p:nvGraphicFramePr>
              <p:cNvPr id="19" name="Tabel 18"/>
              <p:cNvGraphicFramePr>
                <a:graphicFrameLocks noGrp="1"/>
              </p:cNvGraphicFramePr>
              <p:nvPr>
                <p:extLst/>
              </p:nvPr>
            </p:nvGraphicFramePr>
            <p:xfrm>
              <a:off x="525992" y="4355609"/>
              <a:ext cx="2852566" cy="1181845"/>
            </p:xfrm>
            <a:graphic>
              <a:graphicData uri="http://schemas.openxmlformats.org/drawingml/2006/table">
                <a:tbl>
                  <a:tblPr firstRow="1" firstCol="1" bandRow="1">
                    <a:tableStyleId>{F5AB1C69-6EDB-4FF4-983F-18BD219EF322}</a:tableStyleId>
                  </a:tblPr>
                  <a:tblGrid>
                    <a:gridCol w="1424450"/>
                    <a:gridCol w="1428116"/>
                  </a:tblGrid>
                  <a:tr h="354553">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Steel grade</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Coefficient  </a:t>
                          </a:r>
                          <a14:m>
                            <m:oMath xmlns:m="http://schemas.openxmlformats.org/officeDocument/2006/math">
                              <m:r>
                                <a:rPr lang="en-GB" sz="1600" kern="800">
                                  <a:effectLst/>
                                  <a:latin typeface="Cambria Math" panose="02040503050406030204" pitchFamily="18" charset="0"/>
                                </a:rPr>
                                <m:t>𝑛</m:t>
                              </m:r>
                            </m:oMath>
                          </a14:m>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r h="275764">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Ferritic</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14</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r h="275764">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Austenitic</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7</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r h="275764">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Duplex</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8</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bl>
              </a:graphicData>
            </a:graphic>
          </p:graphicFrame>
        </mc:Choice>
        <mc:Fallback xmlns="">
          <p:graphicFrame>
            <p:nvGraphicFramePr>
              <p:cNvPr id="19" name="Tabel 18"/>
              <p:cNvGraphicFramePr>
                <a:graphicFrameLocks noGrp="1"/>
              </p:cNvGraphicFramePr>
              <p:nvPr>
                <p:extLst>
                  <p:ext uri="{D42A27DB-BD31-4B8C-83A1-F6EECF244321}">
                    <p14:modId xmlns:p14="http://schemas.microsoft.com/office/powerpoint/2010/main" val="4204544097"/>
                  </p:ext>
                </p:extLst>
              </p:nvPr>
            </p:nvGraphicFramePr>
            <p:xfrm>
              <a:off x="525992" y="4355609"/>
              <a:ext cx="2852566" cy="1181845"/>
            </p:xfrm>
            <a:graphic>
              <a:graphicData uri="http://schemas.openxmlformats.org/drawingml/2006/table">
                <a:tbl>
                  <a:tblPr firstRow="1" firstCol="1" bandRow="1">
                    <a:tableStyleId>{F5AB1C69-6EDB-4FF4-983F-18BD219EF322}</a:tableStyleId>
                  </a:tblPr>
                  <a:tblGrid>
                    <a:gridCol w="1424450"/>
                    <a:gridCol w="1428116"/>
                  </a:tblGrid>
                  <a:tr h="354553">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Steel grade</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c>
                      <a:txBody>
                        <a:bodyPr/>
                        <a:lstStyle/>
                        <a:p>
                          <a:endParaRPr lang="nl-BE"/>
                        </a:p>
                      </a:txBody>
                      <a:tcPr marL="88638" marR="88638" marT="0" marB="0" anchor="ctr">
                        <a:blipFill rotWithShape="0">
                          <a:blip r:embed="rId4"/>
                          <a:stretch>
                            <a:fillRect l="-100000" t="-1724" r="-1702" b="-265517"/>
                          </a:stretch>
                        </a:blipFill>
                      </a:tcPr>
                    </a:tc>
                  </a:tr>
                  <a:tr h="275764">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Ferritic</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14</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r h="275764">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Austenitic</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7</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r h="275764">
                    <a:tc>
                      <a:txBody>
                        <a:bodyPr/>
                        <a:lstStyle/>
                        <a:p>
                          <a:pPr algn="just">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Duplex</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tc>
                    <a:tc>
                      <a:txBody>
                        <a:bodyPr/>
                        <a:lstStyle/>
                        <a:p>
                          <a:pPr algn="ctr">
                            <a:spcBef>
                              <a:spcPts val="200"/>
                            </a:spcBef>
                            <a:spcAft>
                              <a:spcPts val="20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600" kern="800" spc="-10" dirty="0">
                              <a:effectLst/>
                            </a:rPr>
                            <a:t>8</a:t>
                          </a:r>
                          <a:endParaRPr lang="nl-BE" sz="1600" kern="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88638" marR="88638" marT="0" marB="0" anchor="ctr"/>
                    </a:tc>
                  </a:tr>
                </a:tbl>
              </a:graphicData>
            </a:graphic>
          </p:graphicFrame>
        </mc:Fallback>
      </mc:AlternateContent>
      <p:sp>
        <p:nvSpPr>
          <p:cNvPr id="20" name="Tekstvak 19"/>
          <p:cNvSpPr txBox="1"/>
          <p:nvPr/>
        </p:nvSpPr>
        <p:spPr>
          <a:xfrm>
            <a:off x="429051" y="3865636"/>
            <a:ext cx="3161411" cy="738664"/>
          </a:xfrm>
          <a:prstGeom prst="rect">
            <a:avLst/>
          </a:prstGeom>
          <a:noFill/>
        </p:spPr>
        <p:txBody>
          <a:bodyPr wrap="square" rtlCol="0">
            <a:spAutoFit/>
          </a:bodyPr>
          <a:lstStyle/>
          <a:p>
            <a:r>
              <a:rPr lang="fr-BE" sz="1200" i="1" dirty="0" smtClean="0">
                <a:solidFill>
                  <a:schemeClr val="accent1">
                    <a:lumMod val="50000"/>
                  </a:schemeClr>
                </a:solidFill>
              </a:rPr>
              <a:t>Table 6.4: </a:t>
            </a:r>
            <a:r>
              <a:rPr lang="en-US" sz="1200" i="1" dirty="0">
                <a:solidFill>
                  <a:schemeClr val="accent1">
                    <a:lumMod val="50000"/>
                  </a:schemeClr>
                </a:solidFill>
              </a:rPr>
              <a:t>Values of n to be used for determining secant </a:t>
            </a:r>
            <a:r>
              <a:rPr lang="en-US" sz="1200" i="1" dirty="0" smtClean="0">
                <a:solidFill>
                  <a:schemeClr val="accent1">
                    <a:lumMod val="50000"/>
                  </a:schemeClr>
                </a:solidFill>
              </a:rPr>
              <a:t>moduli Design Manual</a:t>
            </a:r>
            <a:endParaRPr lang="nl-BE" sz="1200" i="1" dirty="0">
              <a:solidFill>
                <a:schemeClr val="accent1">
                  <a:lumMod val="50000"/>
                </a:schemeClr>
              </a:solidFill>
            </a:endParaRPr>
          </a:p>
          <a:p>
            <a:endParaRPr lang="nl-BE" dirty="0"/>
          </a:p>
        </p:txBody>
      </p:sp>
    </p:spTree>
    <p:extLst>
      <p:ext uri="{BB962C8B-B14F-4D97-AF65-F5344CB8AC3E}">
        <p14:creationId xmlns:p14="http://schemas.microsoft.com/office/powerpoint/2010/main" val="12606916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smtClean="0"/>
              <a:t>Deflections</a:t>
            </a:r>
            <a:endParaRPr lang="nl-BE"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pPr>
                  <a:buFont typeface="Calibri" panose="020F0502020204030204" pitchFamily="34" charset="0"/>
                  <a:buChar char="‒"/>
                </a:pPr>
                <a:r>
                  <a:rPr lang="en-GB" altLang="en-US" sz="2400" dirty="0"/>
                  <a:t>Mean value of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𝐸</m:t>
                        </m:r>
                      </m:e>
                      <m:sub>
                        <m:r>
                          <m:rPr>
                            <m:sty m:val="p"/>
                          </m:rPr>
                          <a:rPr lang="en-GB" sz="2400">
                            <a:latin typeface="Cambria Math" panose="02040503050406030204" pitchFamily="18" charset="0"/>
                          </a:rPr>
                          <m:t>S</m:t>
                        </m:r>
                      </m:sub>
                    </m:sSub>
                  </m:oMath>
                </a14:m>
                <a:r>
                  <a:rPr lang="en-GB" altLang="en-US" sz="2400" dirty="0"/>
                  <a:t> </a:t>
                </a:r>
                <a:r>
                  <a:rPr lang="fr-FR" sz="2400" dirty="0" err="1"/>
                  <a:t>corresponding</a:t>
                </a:r>
                <a:r>
                  <a:rPr lang="fr-FR" sz="2400" dirty="0"/>
                  <a:t> to the stress </a:t>
                </a:r>
                <a:r>
                  <a:rPr lang="en-GB" altLang="en-US" sz="2400" dirty="0">
                    <a:latin typeface="Cambria Math" panose="02040503050406030204" pitchFamily="18" charset="0"/>
                    <a:ea typeface="Cambria Math" panose="02040503050406030204" pitchFamily="18" charset="0"/>
                    <a:sym typeface="Symbol" panose="05050102010706020507" pitchFamily="18" charset="2"/>
                  </a:rPr>
                  <a:t></a:t>
                </a:r>
                <a:r>
                  <a:rPr lang="en-GB" altLang="en-US" sz="2400" baseline="-25000" dirty="0">
                    <a:latin typeface="Cambria Math" panose="02040503050406030204" pitchFamily="18" charset="0"/>
                    <a:ea typeface="Cambria Math" panose="02040503050406030204" pitchFamily="18" charset="0"/>
                  </a:rPr>
                  <a:t>1</a:t>
                </a:r>
                <a:r>
                  <a:rPr lang="en-GB" altLang="en-US" sz="2400" dirty="0"/>
                  <a:t> </a:t>
                </a:r>
                <a:r>
                  <a:rPr lang="fr-FR" sz="2400" dirty="0"/>
                  <a:t> in the tension </a:t>
                </a:r>
                <a:r>
                  <a:rPr lang="fr-FR" sz="2400" dirty="0" err="1"/>
                  <a:t>flange</a:t>
                </a:r>
                <a:r>
                  <a:rPr lang="fr-FR" sz="2400" dirty="0"/>
                  <a:t> and </a:t>
                </a:r>
                <a:r>
                  <a:rPr lang="en-GB" altLang="en-US" sz="2400" dirty="0">
                    <a:latin typeface="Cambria Math" panose="02040503050406030204" pitchFamily="18" charset="0"/>
                    <a:ea typeface="Cambria Math" panose="02040503050406030204" pitchFamily="18" charset="0"/>
                    <a:sym typeface="Symbol" panose="05050102010706020507" pitchFamily="18" charset="2"/>
                  </a:rPr>
                  <a:t></a:t>
                </a:r>
                <a:r>
                  <a:rPr lang="en-GB" altLang="en-US" sz="2400" baseline="-25000" dirty="0"/>
                  <a:t>2</a:t>
                </a:r>
                <a:r>
                  <a:rPr lang="en-GB" altLang="en-US" sz="2400" dirty="0"/>
                  <a:t> </a:t>
                </a:r>
                <a:r>
                  <a:rPr lang="fr-FR" sz="2400" dirty="0"/>
                  <a:t> in the compression </a:t>
                </a:r>
                <a:r>
                  <a:rPr lang="fr-FR" sz="2400" dirty="0" err="1"/>
                  <a:t>flange</a:t>
                </a:r>
                <a:r>
                  <a:rPr lang="fr-FR" sz="2400" dirty="0" smtClean="0"/>
                  <a:t>:</a:t>
                </a:r>
              </a:p>
              <a:p>
                <a:pPr>
                  <a:buFont typeface="Calibri" panose="020F0502020204030204" pitchFamily="34" charset="0"/>
                  <a:buChar char="‒"/>
                </a:pPr>
                <a:endParaRPr lang="fr-FR" sz="2400" dirty="0"/>
              </a:p>
              <a:p>
                <a:pPr>
                  <a:buFont typeface="Calibri" panose="020F0502020204030204" pitchFamily="34" charset="0"/>
                  <a:buChar char="‒"/>
                </a:pPr>
                <a:endParaRPr lang="fr-FR" sz="2400" dirty="0" smtClean="0"/>
              </a:p>
              <a:p>
                <a:pPr>
                  <a:buFont typeface="Calibri" panose="020F0502020204030204" pitchFamily="34" charset="0"/>
                  <a:buChar char="‒"/>
                </a:pPr>
                <a:endParaRPr lang="fr-FR" sz="2400" dirty="0"/>
              </a:p>
              <a:p>
                <a:pPr>
                  <a:buFont typeface="Calibri" panose="020F0502020204030204" pitchFamily="34" charset="0"/>
                  <a:buChar char="‒"/>
                </a:pPr>
                <a:r>
                  <a:rPr lang="fr-FR" sz="2400" dirty="0" smtClean="0"/>
                  <a:t>As </a:t>
                </a:r>
                <a:r>
                  <a:rPr lang="fr-FR" sz="2400" dirty="0"/>
                  <a:t>a simplification, the variation of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𝐸</m:t>
                        </m:r>
                      </m:e>
                      <m:sub>
                        <m:r>
                          <m:rPr>
                            <m:sty m:val="p"/>
                          </m:rPr>
                          <a:rPr lang="en-GB" sz="2400">
                            <a:latin typeface="Cambria Math" panose="02040503050406030204" pitchFamily="18" charset="0"/>
                          </a:rPr>
                          <m:t>S</m:t>
                        </m:r>
                      </m:sub>
                    </m:sSub>
                  </m:oMath>
                </a14:m>
                <a:r>
                  <a:rPr lang="fr-FR" sz="2400" dirty="0"/>
                  <a:t> </a:t>
                </a:r>
                <a:r>
                  <a:rPr lang="fr-FR" sz="2400" dirty="0" err="1"/>
                  <a:t>along</a:t>
                </a:r>
                <a:r>
                  <a:rPr lang="fr-FR" sz="2400" dirty="0"/>
                  <a:t> the </a:t>
                </a:r>
                <a:r>
                  <a:rPr lang="fr-FR" sz="2400" dirty="0" err="1"/>
                  <a:t>length</a:t>
                </a:r>
                <a:r>
                  <a:rPr lang="fr-FR" sz="2400" dirty="0"/>
                  <a:t> of the </a:t>
                </a:r>
                <a:r>
                  <a:rPr lang="fr-FR" sz="2400" dirty="0" err="1"/>
                  <a:t>member</a:t>
                </a:r>
                <a:r>
                  <a:rPr lang="fr-FR" sz="2400" dirty="0"/>
                  <a:t> </a:t>
                </a:r>
                <a:r>
                  <a:rPr lang="fr-FR" sz="2400" dirty="0" err="1"/>
                  <a:t>may</a:t>
                </a:r>
                <a:r>
                  <a:rPr lang="fr-FR" sz="2400" dirty="0"/>
                  <a:t> </a:t>
                </a:r>
                <a:r>
                  <a:rPr lang="fr-FR" sz="2400" dirty="0" err="1"/>
                  <a:t>be</a:t>
                </a:r>
                <a:r>
                  <a:rPr lang="fr-FR" sz="2400" dirty="0"/>
                  <a:t> </a:t>
                </a:r>
                <a:r>
                  <a:rPr lang="fr-FR" sz="2400" dirty="0" err="1"/>
                  <a:t>neglected</a:t>
                </a:r>
                <a:r>
                  <a:rPr lang="fr-FR" sz="2400" dirty="0"/>
                  <a:t> and the minimum value for </a:t>
                </a:r>
                <a:r>
                  <a:rPr lang="fr-FR" sz="2400" dirty="0" err="1"/>
                  <a:t>that</a:t>
                </a:r>
                <a:r>
                  <a:rPr lang="fr-FR" sz="2400" dirty="0"/>
                  <a:t> </a:t>
                </a:r>
                <a:r>
                  <a:rPr lang="fr-FR" sz="2400" dirty="0" err="1"/>
                  <a:t>member</a:t>
                </a:r>
                <a:r>
                  <a:rPr lang="fr-FR" sz="2400" dirty="0"/>
                  <a:t> (</a:t>
                </a:r>
                <a:r>
                  <a:rPr lang="fr-FR" sz="2400" dirty="0" err="1"/>
                  <a:t>corresponding</a:t>
                </a:r>
                <a:r>
                  <a:rPr lang="fr-FR" sz="2400" dirty="0"/>
                  <a:t> to the maximum values of the stresses </a:t>
                </a:r>
                <a:r>
                  <a:rPr lang="en-GB" altLang="en-US" sz="2400" dirty="0">
                    <a:latin typeface="Cambria Math" panose="02040503050406030204" pitchFamily="18" charset="0"/>
                    <a:ea typeface="Cambria Math" panose="02040503050406030204" pitchFamily="18" charset="0"/>
                    <a:sym typeface="Symbol" panose="05050102010706020507" pitchFamily="18" charset="2"/>
                  </a:rPr>
                  <a:t></a:t>
                </a:r>
                <a:r>
                  <a:rPr lang="en-GB" altLang="en-US" sz="2400" baseline="-25000" dirty="0">
                    <a:latin typeface="Cambria Math" panose="02040503050406030204" pitchFamily="18" charset="0"/>
                    <a:ea typeface="Cambria Math" panose="02040503050406030204" pitchFamily="18" charset="0"/>
                  </a:rPr>
                  <a:t>1</a:t>
                </a:r>
                <a:r>
                  <a:rPr lang="en-GB" altLang="en-US" sz="2400" dirty="0"/>
                  <a:t> </a:t>
                </a:r>
                <a:r>
                  <a:rPr lang="fr-FR" sz="2400" dirty="0"/>
                  <a:t> and </a:t>
                </a:r>
                <a:r>
                  <a:rPr lang="en-GB" altLang="en-US" sz="2400" dirty="0">
                    <a:latin typeface="Cambria Math" panose="02040503050406030204" pitchFamily="18" charset="0"/>
                    <a:ea typeface="Cambria Math" panose="02040503050406030204" pitchFamily="18" charset="0"/>
                    <a:sym typeface="Symbol" panose="05050102010706020507" pitchFamily="18" charset="2"/>
                  </a:rPr>
                  <a:t></a:t>
                </a:r>
                <a:r>
                  <a:rPr lang="en-GB" altLang="en-US" sz="2400" baseline="-25000" dirty="0">
                    <a:latin typeface="Cambria Math" panose="02040503050406030204" pitchFamily="18" charset="0"/>
                    <a:ea typeface="Cambria Math" panose="02040503050406030204" pitchFamily="18" charset="0"/>
                  </a:rPr>
                  <a:t>2</a:t>
                </a:r>
                <a:r>
                  <a:rPr lang="en-GB" altLang="en-US" sz="2400" dirty="0"/>
                  <a:t> </a:t>
                </a:r>
                <a:r>
                  <a:rPr lang="fr-FR" sz="2400" dirty="0"/>
                  <a:t> in the </a:t>
                </a:r>
                <a:r>
                  <a:rPr lang="fr-FR" sz="2400" dirty="0" err="1"/>
                  <a:t>member</a:t>
                </a:r>
                <a:r>
                  <a:rPr lang="fr-FR" sz="2400" dirty="0"/>
                  <a:t>) </a:t>
                </a:r>
                <a:r>
                  <a:rPr lang="fr-FR" sz="2400" dirty="0" err="1"/>
                  <a:t>may</a:t>
                </a:r>
                <a:r>
                  <a:rPr lang="fr-FR" sz="2400" dirty="0"/>
                  <a:t> </a:t>
                </a:r>
                <a:r>
                  <a:rPr lang="fr-FR" sz="2400" dirty="0" err="1"/>
                  <a:t>be</a:t>
                </a:r>
                <a:r>
                  <a:rPr lang="fr-FR" sz="2400" dirty="0"/>
                  <a:t> </a:t>
                </a:r>
                <a:r>
                  <a:rPr lang="fr-FR" sz="2400" dirty="0" err="1"/>
                  <a:t>used</a:t>
                </a:r>
                <a:r>
                  <a:rPr lang="fr-FR" sz="2400" dirty="0"/>
                  <a:t> </a:t>
                </a:r>
                <a:r>
                  <a:rPr lang="fr-FR" sz="2400" dirty="0" err="1"/>
                  <a:t>throughout</a:t>
                </a:r>
                <a:r>
                  <a:rPr lang="fr-FR" sz="2400" dirty="0"/>
                  <a:t> </a:t>
                </a:r>
                <a:r>
                  <a:rPr lang="fr-FR" sz="2400" dirty="0" err="1"/>
                  <a:t>its</a:t>
                </a:r>
                <a:r>
                  <a:rPr lang="fr-FR" sz="2400" dirty="0"/>
                  <a:t> </a:t>
                </a:r>
                <a:r>
                  <a:rPr lang="fr-FR" sz="2400" dirty="0" err="1"/>
                  <a:t>length</a:t>
                </a:r>
                <a:r>
                  <a:rPr lang="fr-FR" sz="2400" dirty="0"/>
                  <a:t>. </a:t>
                </a:r>
              </a:p>
              <a:p>
                <a:pPr>
                  <a:buFont typeface="Calibri" panose="020F0502020204030204" pitchFamily="34" charset="0"/>
                  <a:buChar char="‒"/>
                </a:pPr>
                <a:endParaRPr lang="fr-FR" sz="2400" dirty="0"/>
              </a:p>
              <a:p>
                <a:pPr marL="0" indent="0">
                  <a:buNone/>
                </a:pPr>
                <a:endParaRPr lang="en-US" sz="2400"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a:stretch>
                  <a:fillRect l="-1205" t="-2020" r="-301"/>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 name="Rectangle 1"/>
              <p:cNvSpPr/>
              <p:nvPr/>
            </p:nvSpPr>
            <p:spPr>
              <a:xfrm>
                <a:off x="3197040" y="2210391"/>
                <a:ext cx="2749920" cy="8066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GB" sz="2400" i="1" smtClean="0">
                              <a:solidFill>
                                <a:schemeClr val="accent1">
                                  <a:lumMod val="50000"/>
                                </a:schemeClr>
                              </a:solidFill>
                              <a:latin typeface="Cambria Math" panose="02040503050406030204" pitchFamily="18" charset="0"/>
                            </a:rPr>
                          </m:ctrlPr>
                        </m:sSubPr>
                        <m:e>
                          <m:r>
                            <a:rPr lang="en-GB" sz="2400" i="1">
                              <a:solidFill>
                                <a:schemeClr val="accent1">
                                  <a:lumMod val="50000"/>
                                </a:schemeClr>
                              </a:solidFill>
                              <a:latin typeface="Cambria Math" panose="02040503050406030204" pitchFamily="18" charset="0"/>
                            </a:rPr>
                            <m:t>𝐸</m:t>
                          </m:r>
                        </m:e>
                        <m:sub>
                          <m:r>
                            <m:rPr>
                              <m:sty m:val="p"/>
                            </m:rPr>
                            <a:rPr lang="en-GB" sz="2400" i="0">
                              <a:solidFill>
                                <a:schemeClr val="accent1">
                                  <a:lumMod val="50000"/>
                                </a:schemeClr>
                              </a:solidFill>
                              <a:latin typeface="Cambria Math" panose="02040503050406030204" pitchFamily="18" charset="0"/>
                            </a:rPr>
                            <m:t>S</m:t>
                          </m:r>
                        </m:sub>
                      </m:sSub>
                      <m:r>
                        <a:rPr lang="en-GB" sz="2400" i="0">
                          <a:solidFill>
                            <a:schemeClr val="accent1">
                              <a:lumMod val="50000"/>
                            </a:schemeClr>
                          </a:solidFill>
                          <a:latin typeface="Cambria Math" panose="02040503050406030204" pitchFamily="18" charset="0"/>
                        </a:rPr>
                        <m:t> = </m:t>
                      </m:r>
                      <m:f>
                        <m:fPr>
                          <m:ctrlPr>
                            <a:rPr lang="en-GB" sz="2400" i="1">
                              <a:solidFill>
                                <a:schemeClr val="accent1">
                                  <a:lumMod val="50000"/>
                                </a:schemeClr>
                              </a:solidFill>
                              <a:latin typeface="Cambria Math" panose="02040503050406030204" pitchFamily="18" charset="0"/>
                            </a:rPr>
                          </m:ctrlPr>
                        </m:fPr>
                        <m:num>
                          <m:d>
                            <m:dPr>
                              <m:ctrlPr>
                                <a:rPr lang="en-GB" sz="2400" i="1">
                                  <a:solidFill>
                                    <a:schemeClr val="accent1">
                                      <a:lumMod val="50000"/>
                                    </a:schemeClr>
                                  </a:solidFill>
                                  <a:latin typeface="Cambria Math" panose="02040503050406030204" pitchFamily="18" charset="0"/>
                                </a:rPr>
                              </m:ctrlPr>
                            </m:dPr>
                            <m:e>
                              <m:sSub>
                                <m:sSubPr>
                                  <m:ctrlPr>
                                    <a:rPr lang="en-GB" sz="2400" i="1">
                                      <a:solidFill>
                                        <a:schemeClr val="accent1">
                                          <a:lumMod val="50000"/>
                                        </a:schemeClr>
                                      </a:solidFill>
                                      <a:latin typeface="Cambria Math" panose="02040503050406030204" pitchFamily="18" charset="0"/>
                                    </a:rPr>
                                  </m:ctrlPr>
                                </m:sSubPr>
                                <m:e>
                                  <m:r>
                                    <a:rPr lang="en-GB" sz="2400" i="1">
                                      <a:solidFill>
                                        <a:schemeClr val="accent1">
                                          <a:lumMod val="50000"/>
                                        </a:schemeClr>
                                      </a:solidFill>
                                      <a:latin typeface="Cambria Math" panose="02040503050406030204" pitchFamily="18" charset="0"/>
                                    </a:rPr>
                                    <m:t>𝐸</m:t>
                                  </m:r>
                                </m:e>
                                <m:sub>
                                  <m:r>
                                    <m:rPr>
                                      <m:sty m:val="p"/>
                                    </m:rPr>
                                    <a:rPr lang="en-GB" sz="2400" i="0">
                                      <a:solidFill>
                                        <a:schemeClr val="accent1">
                                          <a:lumMod val="50000"/>
                                        </a:schemeClr>
                                      </a:solidFill>
                                      <a:latin typeface="Cambria Math" panose="02040503050406030204" pitchFamily="18" charset="0"/>
                                    </a:rPr>
                                    <m:t>S</m:t>
                                  </m:r>
                                  <m:r>
                                    <a:rPr lang="en-GB" sz="2400" i="0">
                                      <a:solidFill>
                                        <a:schemeClr val="accent1">
                                          <a:lumMod val="50000"/>
                                        </a:schemeClr>
                                      </a:solidFill>
                                      <a:latin typeface="Cambria Math" panose="02040503050406030204" pitchFamily="18" charset="0"/>
                                    </a:rPr>
                                    <m:t>1</m:t>
                                  </m:r>
                                </m:sub>
                              </m:sSub>
                              <m:r>
                                <a:rPr lang="en-GB" sz="2400" i="0">
                                  <a:solidFill>
                                    <a:schemeClr val="accent1">
                                      <a:lumMod val="50000"/>
                                    </a:schemeClr>
                                  </a:solidFill>
                                  <a:latin typeface="Cambria Math" panose="02040503050406030204" pitchFamily="18" charset="0"/>
                                </a:rPr>
                                <m:t> + </m:t>
                              </m:r>
                              <m:sSub>
                                <m:sSubPr>
                                  <m:ctrlPr>
                                    <a:rPr lang="en-GB" sz="2400" i="1">
                                      <a:solidFill>
                                        <a:schemeClr val="accent1">
                                          <a:lumMod val="50000"/>
                                        </a:schemeClr>
                                      </a:solidFill>
                                      <a:latin typeface="Cambria Math" panose="02040503050406030204" pitchFamily="18" charset="0"/>
                                    </a:rPr>
                                  </m:ctrlPr>
                                </m:sSubPr>
                                <m:e>
                                  <m:r>
                                    <a:rPr lang="en-GB" sz="2400" i="1">
                                      <a:solidFill>
                                        <a:schemeClr val="accent1">
                                          <a:lumMod val="50000"/>
                                        </a:schemeClr>
                                      </a:solidFill>
                                      <a:latin typeface="Cambria Math" panose="02040503050406030204" pitchFamily="18" charset="0"/>
                                    </a:rPr>
                                    <m:t>𝐸</m:t>
                                  </m:r>
                                </m:e>
                                <m:sub>
                                  <m:r>
                                    <m:rPr>
                                      <m:sty m:val="p"/>
                                    </m:rPr>
                                    <a:rPr lang="en-GB" sz="2400" i="0">
                                      <a:solidFill>
                                        <a:schemeClr val="accent1">
                                          <a:lumMod val="50000"/>
                                        </a:schemeClr>
                                      </a:solidFill>
                                      <a:latin typeface="Cambria Math" panose="02040503050406030204" pitchFamily="18" charset="0"/>
                                    </a:rPr>
                                    <m:t>S</m:t>
                                  </m:r>
                                  <m:r>
                                    <a:rPr lang="en-GB" sz="2400" i="0">
                                      <a:solidFill>
                                        <a:schemeClr val="accent1">
                                          <a:lumMod val="50000"/>
                                        </a:schemeClr>
                                      </a:solidFill>
                                      <a:latin typeface="Cambria Math" panose="02040503050406030204" pitchFamily="18" charset="0"/>
                                    </a:rPr>
                                    <m:t>2</m:t>
                                  </m:r>
                                </m:sub>
                              </m:sSub>
                            </m:e>
                          </m:d>
                        </m:num>
                        <m:den>
                          <m:r>
                            <a:rPr lang="en-GB" sz="2400" i="0">
                              <a:solidFill>
                                <a:schemeClr val="accent1">
                                  <a:lumMod val="50000"/>
                                </a:schemeClr>
                              </a:solidFill>
                              <a:latin typeface="Cambria Math" panose="02040503050406030204" pitchFamily="18" charset="0"/>
                            </a:rPr>
                            <m:t>2</m:t>
                          </m:r>
                        </m:den>
                      </m:f>
                    </m:oMath>
                  </m:oMathPara>
                </a14:m>
                <a:endParaRPr lang="en-GB" sz="2400" dirty="0">
                  <a:solidFill>
                    <a:schemeClr val="accent1">
                      <a:lumMod val="50000"/>
                    </a:schemeClr>
                  </a:solidFill>
                </a:endParaRPr>
              </a:p>
            </p:txBody>
          </p:sp>
        </mc:Choice>
        <mc:Fallback xmlns="">
          <p:sp>
            <p:nvSpPr>
              <p:cNvPr id="4" name="Rectangle 1"/>
              <p:cNvSpPr>
                <a:spLocks noRot="1" noChangeAspect="1" noMove="1" noResize="1" noEditPoints="1" noAdjustHandles="1" noChangeArrowheads="1" noChangeShapeType="1" noTextEdit="1"/>
              </p:cNvSpPr>
              <p:nvPr/>
            </p:nvSpPr>
            <p:spPr>
              <a:xfrm>
                <a:off x="3197040" y="2210391"/>
                <a:ext cx="2749920" cy="806696"/>
              </a:xfrm>
              <a:prstGeom prst="rect">
                <a:avLst/>
              </a:prstGeom>
              <a:blipFill rotWithShape="0">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80305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019138"/>
            <a:ext cx="7772400" cy="1121305"/>
          </a:xfrm>
        </p:spPr>
        <p:txBody>
          <a:bodyPr/>
          <a:lstStyle/>
          <a:p>
            <a:r>
              <a:rPr lang="en-US" sz="3600" dirty="0"/>
              <a:t>Strength </a:t>
            </a:r>
            <a:r>
              <a:rPr lang="en-US" sz="3600" dirty="0" smtClean="0"/>
              <a:t>Enhancement </a:t>
            </a:r>
            <a:r>
              <a:rPr lang="en-US" sz="3600" dirty="0"/>
              <a:t>of </a:t>
            </a:r>
            <a:r>
              <a:rPr lang="en-US" sz="3600" dirty="0" smtClean="0"/>
              <a:t>Cold Formed Sections</a:t>
            </a:r>
            <a:endParaRPr lang="en-US" sz="3600"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2495846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Strength </a:t>
            </a:r>
            <a:r>
              <a:rPr lang="en-US" sz="3200" dirty="0" smtClean="0"/>
              <a:t>Enhancement </a:t>
            </a:r>
            <a:r>
              <a:rPr lang="en-US" sz="3200" dirty="0"/>
              <a:t>of </a:t>
            </a:r>
            <a:r>
              <a:rPr lang="en-US" sz="3200" dirty="0" smtClean="0"/>
              <a:t>Cold Formed </a:t>
            </a:r>
            <a:r>
              <a:rPr lang="en-US" sz="3200" dirty="0"/>
              <a:t>sections</a:t>
            </a:r>
            <a:endParaRPr lang="nl-BE" sz="3200" dirty="0"/>
          </a:p>
        </p:txBody>
      </p:sp>
      <mc:AlternateContent xmlns:mc="http://schemas.openxmlformats.org/markup-compatibility/2006">
        <mc:Choice xmlns:a14="http://schemas.microsoft.com/office/drawing/2010/main" Requires="a14">
          <p:sp>
            <p:nvSpPr>
              <p:cNvPr id="3" name="Tijdelijke aanduiding voor inhoud 2"/>
              <p:cNvSpPr>
                <a:spLocks noGrp="1"/>
              </p:cNvSpPr>
              <p:nvPr>
                <p:ph idx="1"/>
              </p:nvPr>
            </p:nvSpPr>
            <p:spPr/>
            <p:txBody>
              <a:bodyPr/>
              <a:lstStyle/>
              <a:p>
                <a:pPr>
                  <a:buFont typeface="Calibri" panose="020F0502020204030204" pitchFamily="34" charset="0"/>
                  <a:buChar char="‒"/>
                </a:pPr>
                <a:endParaRPr lang="en-GB" sz="2400" dirty="0" smtClean="0"/>
              </a:p>
              <a:p>
                <a:pPr>
                  <a:buFont typeface="Calibri" panose="020F0502020204030204" pitchFamily="34" charset="0"/>
                  <a:buChar char="‒"/>
                </a:pPr>
                <a:r>
                  <a:rPr lang="en-GB" sz="2400" dirty="0" smtClean="0"/>
                  <a:t>May </a:t>
                </a:r>
                <a:r>
                  <a:rPr lang="en-GB" sz="2400" dirty="0"/>
                  <a:t>be applied for all types of cold formed </a:t>
                </a:r>
                <a:r>
                  <a:rPr lang="en-GB" sz="2400" dirty="0" smtClean="0"/>
                  <a:t>sections</a:t>
                </a:r>
              </a:p>
              <a:p>
                <a:pPr>
                  <a:buFont typeface="Calibri" panose="020F0502020204030204" pitchFamily="34" charset="0"/>
                  <a:buChar char="‒"/>
                </a:pPr>
                <a:r>
                  <a:rPr lang="en-GB" sz="2400" dirty="0" smtClean="0"/>
                  <a:t>Integrate the benefits </a:t>
                </a:r>
                <a:r>
                  <a:rPr lang="en-GB" sz="2400" dirty="0"/>
                  <a:t>of cold working during the fabrication process </a:t>
                </a:r>
              </a:p>
              <a:p>
                <a:pPr>
                  <a:buFont typeface="Calibri" panose="020F0502020204030204" pitchFamily="34" charset="0"/>
                  <a:buChar char="‒"/>
                </a:pPr>
                <a:r>
                  <a:rPr lang="en-US" sz="2400" dirty="0" smtClean="0"/>
                  <a:t>Utilized </a:t>
                </a:r>
                <a:r>
                  <a:rPr lang="en-US" sz="2400" dirty="0"/>
                  <a:t>in cross section and member </a:t>
                </a:r>
                <a:r>
                  <a:rPr lang="en-US" sz="2400" dirty="0" smtClean="0"/>
                  <a:t>design</a:t>
                </a:r>
              </a:p>
              <a:p>
                <a:pPr>
                  <a:buFont typeface="Calibri" panose="020F0502020204030204" pitchFamily="34" charset="0"/>
                  <a:buChar char="‒"/>
                </a:pPr>
                <a:r>
                  <a:rPr lang="en-US" sz="2400" dirty="0" smtClean="0"/>
                  <a:t>Replace </a:t>
                </a:r>
                <a14:m>
                  <m:oMath xmlns:m="http://schemas.openxmlformats.org/officeDocument/2006/math">
                    <m:sSub>
                      <m:sSubPr>
                        <m:ctrlPr>
                          <a:rPr lang="nl-BE" sz="2400" i="1">
                            <a:latin typeface="Cambria Math" panose="02040503050406030204" pitchFamily="18" charset="0"/>
                          </a:rPr>
                        </m:ctrlPr>
                      </m:sSubPr>
                      <m:e>
                        <m:r>
                          <a:rPr lang="en-GB" sz="2400" i="1">
                            <a:latin typeface="Cambria Math" panose="02040503050406030204" pitchFamily="18" charset="0"/>
                          </a:rPr>
                          <m:t>𝑓</m:t>
                        </m:r>
                      </m:e>
                      <m:sub>
                        <m:r>
                          <m:rPr>
                            <m:sty m:val="p"/>
                          </m:rPr>
                          <a:rPr lang="en-GB" sz="2400">
                            <a:latin typeface="Cambria Math" panose="02040503050406030204" pitchFamily="18" charset="0"/>
                          </a:rPr>
                          <m:t>y</m:t>
                        </m:r>
                      </m:sub>
                    </m:sSub>
                  </m:oMath>
                </a14:m>
                <a:r>
                  <a:rPr lang="fr-FR" sz="2400" dirty="0" smtClean="0"/>
                  <a:t> w</a:t>
                </a:r>
                <a:r>
                  <a:rPr lang="en-GB" sz="2400" dirty="0" smtClean="0"/>
                  <a:t>ith </a:t>
                </a:r>
                <a:r>
                  <a:rPr lang="en-GB" sz="2400" dirty="0"/>
                  <a:t>the average enhanced yield strength </a:t>
                </a:r>
                <a14:m>
                  <m:oMath xmlns:m="http://schemas.openxmlformats.org/officeDocument/2006/math">
                    <m:sSub>
                      <m:sSubPr>
                        <m:ctrlPr>
                          <a:rPr lang="nl-BE" sz="2400" i="1">
                            <a:latin typeface="Cambria Math" panose="02040503050406030204" pitchFamily="18" charset="0"/>
                          </a:rPr>
                        </m:ctrlPr>
                      </m:sSubPr>
                      <m:e>
                        <m:r>
                          <a:rPr lang="en-GB" sz="2400" i="1">
                            <a:latin typeface="Cambria Math" panose="02040503050406030204" pitchFamily="18" charset="0"/>
                          </a:rPr>
                          <m:t>𝑓</m:t>
                        </m:r>
                      </m:e>
                      <m:sub>
                        <m:r>
                          <m:rPr>
                            <m:sty m:val="p"/>
                          </m:rPr>
                          <a:rPr lang="en-GB" sz="2400">
                            <a:latin typeface="Cambria Math" panose="02040503050406030204" pitchFamily="18" charset="0"/>
                          </a:rPr>
                          <m:t>ya</m:t>
                        </m:r>
                      </m:sub>
                    </m:sSub>
                  </m:oMath>
                </a14:m>
                <a:endParaRPr lang="fr-FR" sz="2400" dirty="0"/>
              </a:p>
              <a:p>
                <a:pPr marL="0" indent="0">
                  <a:buNone/>
                </a:pPr>
                <a:endParaRPr lang="en-GB" sz="2400" dirty="0" smtClean="0"/>
              </a:p>
              <a:p>
                <a:pPr marL="0" indent="0">
                  <a:buNone/>
                </a:pPr>
                <a:r>
                  <a:rPr lang="en-GB" sz="2400" dirty="0" smtClean="0">
                    <a:solidFill>
                      <a:schemeClr val="accent2"/>
                    </a:solidFill>
                  </a:rPr>
                  <a:t>The </a:t>
                </a:r>
                <a:r>
                  <a:rPr lang="en-GB" sz="2400" dirty="0">
                    <a:solidFill>
                      <a:schemeClr val="accent2"/>
                    </a:solidFill>
                  </a:rPr>
                  <a:t>additional benefit of strength enhancement due to work hardening in service may also be taken into account in design using the Continuous Strength Method, as described in Annex D.</a:t>
                </a:r>
                <a:endParaRPr lang="nl-BE" sz="2400" dirty="0">
                  <a:solidFill>
                    <a:schemeClr val="accent2"/>
                  </a:solidFill>
                </a:endParaRPr>
              </a:p>
              <a:p>
                <a:pPr marL="0" indent="0">
                  <a:buNone/>
                </a:pPr>
                <a:endParaRPr lang="en-US" sz="2400" dirty="0"/>
              </a:p>
            </p:txBody>
          </p:sp>
        </mc:Choice>
        <mc:Fallback>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3"/>
                <a:stretch>
                  <a:fillRect l="-1205"/>
                </a:stretch>
              </a:blipFill>
            </p:spPr>
            <p:txBody>
              <a:bodyPr/>
              <a:lstStyle/>
              <a:p>
                <a:r>
                  <a:rPr lang="nl-BE">
                    <a:noFill/>
                  </a:rPr>
                  <a:t> </a:t>
                </a:r>
              </a:p>
            </p:txBody>
          </p:sp>
        </mc:Fallback>
      </mc:AlternateContent>
    </p:spTree>
    <p:extLst>
      <p:ext uri="{BB962C8B-B14F-4D97-AF65-F5344CB8AC3E}">
        <p14:creationId xmlns:p14="http://schemas.microsoft.com/office/powerpoint/2010/main" val="1717599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cs typeface="Times New Roman" panose="02020603050405020304" pitchFamily="18" charset="0"/>
              </a:rPr>
              <a:t>Strength enhancement of cold formed sections</a:t>
            </a:r>
            <a:endParaRPr lang="en-GB" sz="32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 Box 2"/>
              <p:cNvSpPr txBox="1">
                <a:spLocks noChangeArrowheads="1"/>
              </p:cNvSpPr>
              <p:nvPr/>
            </p:nvSpPr>
            <p:spPr bwMode="auto">
              <a:xfrm>
                <a:off x="397063" y="1259075"/>
                <a:ext cx="8428037" cy="3775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indent="0" algn="just">
                  <a:lnSpc>
                    <a:spcPct val="90000"/>
                  </a:lnSpc>
                  <a:defRPr/>
                </a:pPr>
                <a14:m>
                  <m:oMath xmlns:m="http://schemas.openxmlformats.org/officeDocument/2006/math">
                    <m:sSub>
                      <m:sSubPr>
                        <m:ctrlPr>
                          <a:rPr lang="fr-BE" altLang="zh-TW" sz="2400" i="1" dirty="0" smtClean="0">
                            <a:solidFill>
                              <a:schemeClr val="accent1">
                                <a:lumMod val="50000"/>
                              </a:schemeClr>
                            </a:solidFill>
                            <a:latin typeface="Cambria Math" panose="02040503050406030204" pitchFamily="18" charset="0"/>
                            <a:ea typeface="PMingLiU" pitchFamily="18" charset="-120"/>
                            <a:cs typeface="Times New Roman" panose="02020603050405020304" pitchFamily="18" charset="0"/>
                          </a:rPr>
                        </m:ctrlPr>
                      </m:sSubPr>
                      <m:e>
                        <m:r>
                          <a:rPr lang="fr-BE" altLang="zh-TW" sz="2400" i="1" dirty="0">
                            <a:solidFill>
                              <a:schemeClr val="accent1">
                                <a:lumMod val="50000"/>
                              </a:schemeClr>
                            </a:solidFill>
                            <a:latin typeface="Cambria Math" panose="02040503050406030204" pitchFamily="18" charset="0"/>
                            <a:ea typeface="PMingLiU" pitchFamily="18" charset="-120"/>
                            <a:cs typeface="Times New Roman" panose="02020603050405020304" pitchFamily="18" charset="0"/>
                          </a:rPr>
                          <m:t>𝑓</m:t>
                        </m:r>
                      </m:e>
                      <m:sub>
                        <m:r>
                          <a:rPr lang="fr-BE" altLang="zh-TW" sz="2400" i="1" dirty="0">
                            <a:solidFill>
                              <a:schemeClr val="accent1">
                                <a:lumMod val="50000"/>
                              </a:schemeClr>
                            </a:solidFill>
                            <a:latin typeface="Cambria Math" panose="02040503050406030204" pitchFamily="18" charset="0"/>
                            <a:ea typeface="PMingLiU" pitchFamily="18" charset="-120"/>
                            <a:cs typeface="Times New Roman" panose="02020603050405020304" pitchFamily="18" charset="0"/>
                          </a:rPr>
                          <m:t>𝑦</m:t>
                        </m:r>
                        <m:r>
                          <a:rPr lang="fr-BE" altLang="zh-TW" sz="2400" b="0" i="1" dirty="0" smtClean="0">
                            <a:solidFill>
                              <a:schemeClr val="accent1">
                                <a:lumMod val="50000"/>
                              </a:schemeClr>
                            </a:solidFill>
                            <a:latin typeface="Cambria Math" panose="02040503050406030204" pitchFamily="18" charset="0"/>
                            <a:ea typeface="PMingLiU" pitchFamily="18" charset="-120"/>
                            <a:cs typeface="Times New Roman" panose="02020603050405020304" pitchFamily="18" charset="0"/>
                          </a:rPr>
                          <m:t>𝑎</m:t>
                        </m:r>
                      </m:sub>
                    </m:sSub>
                  </m:oMath>
                </a14:m>
                <a:r>
                  <a:rPr lang="en-US" altLang="zh-TW" sz="2400" dirty="0" smtClean="0">
                    <a:solidFill>
                      <a:schemeClr val="accent1">
                        <a:lumMod val="50000"/>
                      </a:schemeClr>
                    </a:solidFill>
                    <a:latin typeface="+mn-lt"/>
                    <a:ea typeface="PMingLiU" pitchFamily="18" charset="-120"/>
                    <a:cs typeface="Times New Roman" panose="02020603050405020304" pitchFamily="18" charset="0"/>
                  </a:rPr>
                  <a:t> may be determined with:</a:t>
                </a:r>
              </a:p>
              <a:p>
                <a:pPr marL="0" indent="0" algn="just">
                  <a:lnSpc>
                    <a:spcPct val="90000"/>
                  </a:lnSpc>
                  <a:defRPr/>
                </a:pPr>
                <a:endParaRPr lang="en-US" altLang="zh-TW" sz="2400" dirty="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r>
                  <a:rPr lang="en-US" altLang="zh-TW" sz="2400" dirty="0" smtClean="0">
                    <a:solidFill>
                      <a:schemeClr val="accent1">
                        <a:lumMod val="50000"/>
                      </a:schemeClr>
                    </a:solidFill>
                    <a:latin typeface="+mn-lt"/>
                    <a:ea typeface="PMingLiU" pitchFamily="18" charset="-120"/>
                    <a:cs typeface="Times New Roman" panose="02020603050405020304" pitchFamily="18" charset="0"/>
                  </a:rPr>
                  <a:t>RVS sections formed by press braking: </a:t>
                </a:r>
              </a:p>
              <a:p>
                <a:pPr algn="just">
                  <a:lnSpc>
                    <a:spcPct val="90000"/>
                  </a:lnSpc>
                  <a:buFont typeface="Calibri" panose="020F0502020204030204" pitchFamily="34" charset="0"/>
                  <a:buChar char="‒"/>
                  <a:defRPr/>
                </a:pPr>
                <a:endParaRPr lang="en-US" altLang="zh-TW" sz="2400" dirty="0" smtClean="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endParaRPr lang="en-US" altLang="zh-TW" sz="2400" dirty="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endParaRPr lang="en-US" altLang="zh-TW" sz="2400" dirty="0" smtClean="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r>
                  <a:rPr lang="en-US" altLang="zh-TW" sz="2400" dirty="0" smtClean="0">
                    <a:solidFill>
                      <a:schemeClr val="accent1">
                        <a:lumMod val="50000"/>
                      </a:schemeClr>
                    </a:solidFill>
                    <a:latin typeface="+mn-lt"/>
                    <a:ea typeface="PMingLiU" pitchFamily="18" charset="-120"/>
                    <a:cs typeface="Times New Roman" panose="02020603050405020304" pitchFamily="18" charset="0"/>
                  </a:rPr>
                  <a:t>Cold </a:t>
                </a:r>
                <a:r>
                  <a:rPr lang="en-US" altLang="zh-TW" sz="2400" dirty="0">
                    <a:solidFill>
                      <a:schemeClr val="accent1">
                        <a:lumMod val="50000"/>
                      </a:schemeClr>
                    </a:solidFill>
                    <a:latin typeface="+mn-lt"/>
                    <a:ea typeface="PMingLiU" pitchFamily="18" charset="-120"/>
                    <a:cs typeface="Times New Roman" panose="02020603050405020304" pitchFamily="18" charset="0"/>
                  </a:rPr>
                  <a:t>rolled box sections (RHS</a:t>
                </a:r>
                <a:r>
                  <a:rPr lang="en-US" altLang="zh-TW" sz="2400" dirty="0" smtClean="0">
                    <a:solidFill>
                      <a:schemeClr val="accent1">
                        <a:lumMod val="50000"/>
                      </a:schemeClr>
                    </a:solidFill>
                    <a:latin typeface="+mn-lt"/>
                    <a:ea typeface="PMingLiU" pitchFamily="18" charset="-120"/>
                    <a:cs typeface="Times New Roman" panose="02020603050405020304" pitchFamily="18" charset="0"/>
                  </a:rPr>
                  <a:t>):</a:t>
                </a:r>
              </a:p>
              <a:p>
                <a:pPr algn="just">
                  <a:lnSpc>
                    <a:spcPct val="90000"/>
                  </a:lnSpc>
                  <a:buFont typeface="Calibri" panose="020F0502020204030204" pitchFamily="34" charset="0"/>
                  <a:buChar char="‒"/>
                  <a:defRPr/>
                </a:pPr>
                <a:endParaRPr lang="en-US" altLang="zh-TW" sz="2400" dirty="0" smtClean="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endParaRPr lang="en-US" altLang="zh-TW" sz="2400" dirty="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endParaRPr lang="en-US" altLang="zh-TW" sz="2400" dirty="0" smtClean="0">
                  <a:solidFill>
                    <a:schemeClr val="accent1">
                      <a:lumMod val="50000"/>
                    </a:schemeClr>
                  </a:solidFill>
                  <a:latin typeface="+mn-lt"/>
                  <a:ea typeface="PMingLiU" pitchFamily="18" charset="-120"/>
                  <a:cs typeface="Times New Roman" panose="02020603050405020304" pitchFamily="18" charset="0"/>
                </a:endParaRPr>
              </a:p>
              <a:p>
                <a:pPr algn="just">
                  <a:lnSpc>
                    <a:spcPct val="90000"/>
                  </a:lnSpc>
                  <a:buFont typeface="Calibri" panose="020F0502020204030204" pitchFamily="34" charset="0"/>
                  <a:buChar char="‒"/>
                  <a:defRPr/>
                </a:pPr>
                <a:r>
                  <a:rPr lang="en-US" altLang="zh-TW" sz="2400" dirty="0" smtClean="0">
                    <a:solidFill>
                      <a:schemeClr val="accent1">
                        <a:lumMod val="50000"/>
                      </a:schemeClr>
                    </a:solidFill>
                    <a:latin typeface="+mn-lt"/>
                    <a:ea typeface="PMingLiU" pitchFamily="18" charset="-120"/>
                    <a:cs typeface="Times New Roman" panose="02020603050405020304" pitchFamily="18" charset="0"/>
                  </a:rPr>
                  <a:t>Cold </a:t>
                </a:r>
                <a:r>
                  <a:rPr lang="en-US" altLang="zh-TW" sz="2400" dirty="0">
                    <a:solidFill>
                      <a:schemeClr val="accent1">
                        <a:lumMod val="50000"/>
                      </a:schemeClr>
                    </a:solidFill>
                    <a:latin typeface="+mn-lt"/>
                    <a:ea typeface="PMingLiU" pitchFamily="18" charset="-120"/>
                    <a:cs typeface="Times New Roman" panose="02020603050405020304" pitchFamily="18" charset="0"/>
                  </a:rPr>
                  <a:t>rolled </a:t>
                </a:r>
                <a:r>
                  <a:rPr lang="en-US" altLang="zh-TW" sz="2400" dirty="0" smtClean="0">
                    <a:solidFill>
                      <a:schemeClr val="accent1">
                        <a:lumMod val="50000"/>
                      </a:schemeClr>
                    </a:solidFill>
                    <a:latin typeface="+mn-lt"/>
                    <a:ea typeface="PMingLiU" pitchFamily="18" charset="-120"/>
                    <a:cs typeface="Times New Roman" panose="02020603050405020304" pitchFamily="18" charset="0"/>
                  </a:rPr>
                  <a:t>circular </a:t>
                </a:r>
                <a:r>
                  <a:rPr lang="en-US" altLang="zh-TW" sz="2400" dirty="0">
                    <a:solidFill>
                      <a:schemeClr val="accent1">
                        <a:lumMod val="50000"/>
                      </a:schemeClr>
                    </a:solidFill>
                    <a:latin typeface="+mn-lt"/>
                    <a:ea typeface="PMingLiU" pitchFamily="18" charset="-120"/>
                    <a:cs typeface="Times New Roman" panose="02020603050405020304" pitchFamily="18" charset="0"/>
                  </a:rPr>
                  <a:t>hollow sections (CHS</a:t>
                </a:r>
                <a:r>
                  <a:rPr lang="en-US" altLang="zh-TW" sz="2400" dirty="0" smtClean="0">
                    <a:solidFill>
                      <a:schemeClr val="accent1">
                        <a:lumMod val="50000"/>
                      </a:schemeClr>
                    </a:solidFill>
                    <a:latin typeface="+mn-lt"/>
                    <a:ea typeface="PMingLiU" pitchFamily="18" charset="-120"/>
                    <a:cs typeface="Times New Roman" panose="02020603050405020304" pitchFamily="18" charset="0"/>
                  </a:rPr>
                  <a:t>): </a:t>
                </a:r>
              </a:p>
            </p:txBody>
          </p:sp>
        </mc:Choice>
        <mc:Fallback xmlns="">
          <p:sp>
            <p:nvSpPr>
              <p:cNvPr id="14" name="Text Box 2"/>
              <p:cNvSpPr txBox="1">
                <a:spLocks noRot="1" noChangeAspect="1" noMove="1" noResize="1" noEditPoints="1" noAdjustHandles="1" noChangeArrowheads="1" noChangeShapeType="1" noTextEdit="1"/>
              </p:cNvSpPr>
              <p:nvPr/>
            </p:nvSpPr>
            <p:spPr bwMode="auto">
              <a:xfrm>
                <a:off x="397063" y="1259075"/>
                <a:ext cx="8428037" cy="3775008"/>
              </a:xfrm>
              <a:prstGeom prst="rect">
                <a:avLst/>
              </a:prstGeom>
              <a:blipFill rotWithShape="0">
                <a:blip r:embed="rId3"/>
                <a:stretch>
                  <a:fillRect l="-1157" t="-1939" b="-27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 name="Rechthoek 2"/>
              <p:cNvSpPr/>
              <p:nvPr/>
            </p:nvSpPr>
            <p:spPr>
              <a:xfrm>
                <a:off x="2917925" y="2454299"/>
                <a:ext cx="3308150" cy="671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ya</m:t>
                          </m:r>
                        </m:sub>
                      </m:sSub>
                      <m:r>
                        <a:rPr lang="nl-BE" i="0">
                          <a:latin typeface="Cambria Math" panose="02040503050406030204" pitchFamily="18" charset="0"/>
                        </a:rPr>
                        <m:t>=</m:t>
                      </m:r>
                      <m:f>
                        <m:fPr>
                          <m:ctrlPr>
                            <a:rPr lang="nl-BE" i="1">
                              <a:latin typeface="Cambria Math" panose="02040503050406030204" pitchFamily="18" charset="0"/>
                            </a:rPr>
                          </m:ctrlPr>
                        </m:fPr>
                        <m:num>
                          <m:d>
                            <m:dPr>
                              <m:begChr m:val=""/>
                              <m:ctrlPr>
                                <a:rPr lang="nl-BE" i="1">
                                  <a:latin typeface="Cambria Math" panose="02040503050406030204" pitchFamily="18" charset="0"/>
                                </a:rPr>
                              </m:ctrlPr>
                            </m:dPr>
                            <m:e>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yc</m:t>
                                  </m:r>
                                </m:sub>
                              </m:sSub>
                              <m:r>
                                <a:rPr lang="nl-BE" i="0">
                                  <a:latin typeface="Cambria Math" panose="02040503050406030204" pitchFamily="18" charset="0"/>
                                </a:rPr>
                                <m:t> </m:t>
                              </m:r>
                              <m:sSub>
                                <m:sSubPr>
                                  <m:ctrlPr>
                                    <a:rPr lang="nl-BE" i="1">
                                      <a:latin typeface="Cambria Math" panose="02040503050406030204" pitchFamily="18" charset="0"/>
                                    </a:rPr>
                                  </m:ctrlPr>
                                </m:sSubPr>
                                <m:e>
                                  <m:r>
                                    <a:rPr lang="nl-BE" i="1">
                                      <a:latin typeface="Cambria Math" panose="02040503050406030204" pitchFamily="18" charset="0"/>
                                    </a:rPr>
                                    <m:t>𝐴</m:t>
                                  </m:r>
                                </m:e>
                                <m:sub>
                                  <m:r>
                                    <m:rPr>
                                      <m:sty m:val="p"/>
                                    </m:rPr>
                                    <a:rPr lang="nl-BE" i="0">
                                      <a:latin typeface="Cambria Math" panose="02040503050406030204" pitchFamily="18" charset="0"/>
                                    </a:rPr>
                                    <m:t>c</m:t>
                                  </m:r>
                                  <m:r>
                                    <a:rPr lang="nl-BE" i="0">
                                      <a:latin typeface="Cambria Math" panose="02040503050406030204" pitchFamily="18" charset="0"/>
                                    </a:rPr>
                                    <m:t>,</m:t>
                                  </m:r>
                                  <m:r>
                                    <m:rPr>
                                      <m:sty m:val="p"/>
                                    </m:rPr>
                                    <a:rPr lang="nl-BE" i="0">
                                      <a:latin typeface="Cambria Math" panose="02040503050406030204" pitchFamily="18" charset="0"/>
                                    </a:rPr>
                                    <m:t>pb</m:t>
                                  </m:r>
                                </m:sub>
                              </m:sSub>
                              <m:r>
                                <a:rPr lang="nl-BE" i="0">
                                  <a:latin typeface="Cambria Math" panose="02040503050406030204" pitchFamily="18" charset="0"/>
                                </a:rPr>
                                <m:t> +</m:t>
                              </m:r>
                              <m:sSub>
                                <m:sSubPr>
                                  <m:ctrlPr>
                                    <a:rPr lang="nl-BE" i="1">
                                      <a:latin typeface="Cambria Math" panose="02040503050406030204" pitchFamily="18" charset="0"/>
                                    </a:rPr>
                                  </m:ctrlPr>
                                </m:sSubPr>
                                <m:e>
                                  <m:r>
                                    <a:rPr lang="nl-BE" i="0">
                                      <a:latin typeface="Cambria Math" panose="02040503050406030204" pitchFamily="18" charset="0"/>
                                    </a:rPr>
                                    <m:t> </m:t>
                                  </m:r>
                                  <m:r>
                                    <a:rPr lang="nl-BE" i="1">
                                      <a:latin typeface="Cambria Math" panose="02040503050406030204" pitchFamily="18" charset="0"/>
                                    </a:rPr>
                                    <m:t>𝑓</m:t>
                                  </m:r>
                                </m:e>
                                <m:sub>
                                  <m:r>
                                    <m:rPr>
                                      <m:sty m:val="p"/>
                                    </m:rPr>
                                    <a:rPr lang="nl-BE" i="0">
                                      <a:latin typeface="Cambria Math" panose="02040503050406030204" pitchFamily="18" charset="0"/>
                                    </a:rPr>
                                    <m:t>y</m:t>
                                  </m:r>
                                </m:sub>
                              </m:sSub>
                              <m:r>
                                <a:rPr lang="nl-BE" i="0">
                                  <a:latin typeface="Cambria Math" panose="02040503050406030204" pitchFamily="18" charset="0"/>
                                </a:rPr>
                                <m:t>(</m:t>
                              </m:r>
                              <m:r>
                                <a:rPr lang="nl-BE" i="1">
                                  <a:latin typeface="Cambria Math" panose="02040503050406030204" pitchFamily="18" charset="0"/>
                                </a:rPr>
                                <m:t>𝐴</m:t>
                              </m:r>
                              <m:r>
                                <a:rPr lang="nl-BE" i="0">
                                  <a:latin typeface="Cambria Math" panose="02040503050406030204" pitchFamily="18" charset="0"/>
                                </a:rPr>
                                <m:t>−</m:t>
                              </m:r>
                              <m:sSub>
                                <m:sSubPr>
                                  <m:ctrlPr>
                                    <a:rPr lang="nl-BE" i="1">
                                      <a:latin typeface="Cambria Math" panose="02040503050406030204" pitchFamily="18" charset="0"/>
                                    </a:rPr>
                                  </m:ctrlPr>
                                </m:sSubPr>
                                <m:e>
                                  <m:r>
                                    <a:rPr lang="nl-BE" i="1">
                                      <a:latin typeface="Cambria Math" panose="02040503050406030204" pitchFamily="18" charset="0"/>
                                    </a:rPr>
                                    <m:t>𝐴</m:t>
                                  </m:r>
                                </m:e>
                                <m:sub>
                                  <m:r>
                                    <m:rPr>
                                      <m:sty m:val="p"/>
                                    </m:rPr>
                                    <a:rPr lang="nl-BE" i="0">
                                      <a:latin typeface="Cambria Math" panose="02040503050406030204" pitchFamily="18" charset="0"/>
                                    </a:rPr>
                                    <m:t>c</m:t>
                                  </m:r>
                                  <m:r>
                                    <a:rPr lang="nl-BE" i="0">
                                      <a:latin typeface="Cambria Math" panose="02040503050406030204" pitchFamily="18" charset="0"/>
                                    </a:rPr>
                                    <m:t>,</m:t>
                                  </m:r>
                                  <m:r>
                                    <m:rPr>
                                      <m:sty m:val="p"/>
                                    </m:rPr>
                                    <a:rPr lang="nl-BE" i="0">
                                      <a:latin typeface="Cambria Math" panose="02040503050406030204" pitchFamily="18" charset="0"/>
                                    </a:rPr>
                                    <m:t>pb</m:t>
                                  </m:r>
                                </m:sub>
                              </m:sSub>
                            </m:e>
                          </m:d>
                        </m:num>
                        <m:den>
                          <m:r>
                            <a:rPr lang="nl-BE" i="1">
                              <a:latin typeface="Cambria Math" panose="02040503050406030204" pitchFamily="18" charset="0"/>
                            </a:rPr>
                            <m:t>𝐴</m:t>
                          </m:r>
                        </m:den>
                      </m:f>
                    </m:oMath>
                  </m:oMathPara>
                </a14:m>
                <a:endParaRPr lang="nl-BE" dirty="0"/>
              </a:p>
            </p:txBody>
          </p:sp>
        </mc:Choice>
        <mc:Fallback xmlns="">
          <p:sp>
            <p:nvSpPr>
              <p:cNvPr id="3" name="Rechthoek 2"/>
              <p:cNvSpPr>
                <a:spLocks noRot="1" noChangeAspect="1" noMove="1" noResize="1" noEditPoints="1" noAdjustHandles="1" noChangeArrowheads="1" noChangeShapeType="1" noTextEdit="1"/>
              </p:cNvSpPr>
              <p:nvPr/>
            </p:nvSpPr>
            <p:spPr>
              <a:xfrm>
                <a:off x="2917925" y="2454299"/>
                <a:ext cx="3308150" cy="671722"/>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 name="Rechthoek 3"/>
              <p:cNvSpPr/>
              <p:nvPr/>
            </p:nvSpPr>
            <p:spPr>
              <a:xfrm>
                <a:off x="2606590" y="3714566"/>
                <a:ext cx="3930820" cy="671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ya</m:t>
                          </m:r>
                        </m:sub>
                      </m:sSub>
                      <m:r>
                        <a:rPr lang="nl-BE" i="0">
                          <a:latin typeface="Cambria Math" panose="02040503050406030204" pitchFamily="18" charset="0"/>
                        </a:rPr>
                        <m:t>=</m:t>
                      </m:r>
                      <m:f>
                        <m:fPr>
                          <m:ctrlPr>
                            <a:rPr lang="nl-BE" i="1">
                              <a:latin typeface="Cambria Math" panose="02040503050406030204" pitchFamily="18" charset="0"/>
                            </a:rPr>
                          </m:ctrlPr>
                        </m:fPr>
                        <m:num>
                          <m:d>
                            <m:dPr>
                              <m:begChr m:val=""/>
                              <m:ctrlPr>
                                <a:rPr lang="nl-BE" i="1">
                                  <a:latin typeface="Cambria Math" panose="02040503050406030204" pitchFamily="18" charset="0"/>
                                </a:rPr>
                              </m:ctrlPr>
                            </m:dPr>
                            <m:e>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yc</m:t>
                                  </m:r>
                                </m:sub>
                              </m:sSub>
                              <m:sSub>
                                <m:sSubPr>
                                  <m:ctrlPr>
                                    <a:rPr lang="nl-BE" i="1">
                                      <a:latin typeface="Cambria Math" panose="02040503050406030204" pitchFamily="18" charset="0"/>
                                    </a:rPr>
                                  </m:ctrlPr>
                                </m:sSubPr>
                                <m:e>
                                  <m:r>
                                    <a:rPr lang="nl-BE" i="0">
                                      <a:latin typeface="Cambria Math" panose="02040503050406030204" pitchFamily="18" charset="0"/>
                                    </a:rPr>
                                    <m:t> </m:t>
                                  </m:r>
                                  <m:r>
                                    <m:rPr>
                                      <m:sty m:val="p"/>
                                    </m:rPr>
                                    <a:rPr lang="nl-BE" i="0">
                                      <a:latin typeface="Cambria Math" panose="02040503050406030204" pitchFamily="18" charset="0"/>
                                    </a:rPr>
                                    <m:t>A</m:t>
                                  </m:r>
                                </m:e>
                                <m:sub>
                                  <m:r>
                                    <m:rPr>
                                      <m:sty m:val="p"/>
                                    </m:rPr>
                                    <a:rPr lang="nl-BE" i="0">
                                      <a:latin typeface="Cambria Math" panose="02040503050406030204" pitchFamily="18" charset="0"/>
                                    </a:rPr>
                                    <m:t>c</m:t>
                                  </m:r>
                                  <m:r>
                                    <a:rPr lang="nl-BE" i="0">
                                      <a:latin typeface="Cambria Math" panose="02040503050406030204" pitchFamily="18" charset="0"/>
                                    </a:rPr>
                                    <m:t>,</m:t>
                                  </m:r>
                                  <m:r>
                                    <m:rPr>
                                      <m:sty m:val="p"/>
                                    </m:rPr>
                                    <a:rPr lang="nl-BE" i="0">
                                      <a:latin typeface="Cambria Math" panose="02040503050406030204" pitchFamily="18" charset="0"/>
                                    </a:rPr>
                                    <m:t>rolled</m:t>
                                  </m:r>
                                </m:sub>
                              </m:sSub>
                              <m:r>
                                <a:rPr lang="nl-BE" i="0">
                                  <a:latin typeface="Cambria Math" panose="02040503050406030204" pitchFamily="18" charset="0"/>
                                </a:rPr>
                                <m:t> + </m:t>
                              </m:r>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yf</m:t>
                                  </m:r>
                                </m:sub>
                              </m:sSub>
                              <m:r>
                                <a:rPr lang="nl-BE" i="0">
                                  <a:latin typeface="Cambria Math" panose="02040503050406030204" pitchFamily="18" charset="0"/>
                                </a:rPr>
                                <m:t>(</m:t>
                              </m:r>
                              <m:r>
                                <a:rPr lang="nl-BE" i="1">
                                  <a:latin typeface="Cambria Math" panose="02040503050406030204" pitchFamily="18" charset="0"/>
                                </a:rPr>
                                <m:t>𝐴</m:t>
                              </m:r>
                              <m:r>
                                <a:rPr lang="nl-BE" i="0">
                                  <a:latin typeface="Cambria Math" panose="02040503050406030204" pitchFamily="18" charset="0"/>
                                </a:rPr>
                                <m:t>−</m:t>
                              </m:r>
                              <m:sSub>
                                <m:sSubPr>
                                  <m:ctrlPr>
                                    <a:rPr lang="nl-BE" i="1">
                                      <a:latin typeface="Cambria Math" panose="02040503050406030204" pitchFamily="18" charset="0"/>
                                    </a:rPr>
                                  </m:ctrlPr>
                                </m:sSubPr>
                                <m:e>
                                  <m:r>
                                    <a:rPr lang="nl-BE" i="1">
                                      <a:latin typeface="Cambria Math" panose="02040503050406030204" pitchFamily="18" charset="0"/>
                                    </a:rPr>
                                    <m:t>𝐴</m:t>
                                  </m:r>
                                </m:e>
                                <m:sub>
                                  <m:r>
                                    <m:rPr>
                                      <m:sty m:val="p"/>
                                    </m:rPr>
                                    <a:rPr lang="nl-BE" i="0">
                                      <a:latin typeface="Cambria Math" panose="02040503050406030204" pitchFamily="18" charset="0"/>
                                    </a:rPr>
                                    <m:t>c</m:t>
                                  </m:r>
                                  <m:r>
                                    <a:rPr lang="nl-BE" i="0">
                                      <a:latin typeface="Cambria Math" panose="02040503050406030204" pitchFamily="18" charset="0"/>
                                    </a:rPr>
                                    <m:t>,</m:t>
                                  </m:r>
                                  <m:r>
                                    <m:rPr>
                                      <m:sty m:val="p"/>
                                    </m:rPr>
                                    <a:rPr lang="nl-BE" i="0">
                                      <a:latin typeface="Cambria Math" panose="02040503050406030204" pitchFamily="18" charset="0"/>
                                    </a:rPr>
                                    <m:t>rolled</m:t>
                                  </m:r>
                                </m:sub>
                              </m:sSub>
                            </m:e>
                          </m:d>
                        </m:num>
                        <m:den>
                          <m:r>
                            <a:rPr lang="nl-BE" i="1">
                              <a:latin typeface="Cambria Math" panose="02040503050406030204" pitchFamily="18" charset="0"/>
                            </a:rPr>
                            <m:t>𝐴</m:t>
                          </m:r>
                        </m:den>
                      </m:f>
                    </m:oMath>
                  </m:oMathPara>
                </a14:m>
                <a:endParaRPr lang="nl-BE" dirty="0"/>
              </a:p>
            </p:txBody>
          </p:sp>
        </mc:Choice>
        <mc:Fallback xmlns="">
          <p:sp>
            <p:nvSpPr>
              <p:cNvPr id="4" name="Rechthoek 3"/>
              <p:cNvSpPr>
                <a:spLocks noRot="1" noChangeAspect="1" noMove="1" noResize="1" noEditPoints="1" noAdjustHandles="1" noChangeArrowheads="1" noChangeShapeType="1" noTextEdit="1"/>
              </p:cNvSpPr>
              <p:nvPr/>
            </p:nvSpPr>
            <p:spPr>
              <a:xfrm>
                <a:off x="2606590" y="3714566"/>
                <a:ext cx="3930820" cy="671722"/>
              </a:xfrm>
              <a:prstGeom prst="rect">
                <a:avLst/>
              </a:prstGeom>
              <a:blipFill rotWithShape="0">
                <a:blip r:embed="rId5"/>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 name="Rechthoek 4"/>
              <p:cNvSpPr/>
              <p:nvPr/>
            </p:nvSpPr>
            <p:spPr>
              <a:xfrm>
                <a:off x="3898321" y="5105132"/>
                <a:ext cx="1347357"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ya</m:t>
                          </m:r>
                        </m:sub>
                      </m:sSub>
                      <m:r>
                        <a:rPr lang="nl-BE" i="0">
                          <a:latin typeface="Cambria Math" panose="02040503050406030204" pitchFamily="18" charset="0"/>
                        </a:rPr>
                        <m:t>=</m:t>
                      </m:r>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yCHS</m:t>
                          </m:r>
                        </m:sub>
                      </m:sSub>
                    </m:oMath>
                  </m:oMathPara>
                </a14:m>
                <a:endParaRPr lang="nl-BE" dirty="0"/>
              </a:p>
            </p:txBody>
          </p:sp>
        </mc:Choice>
        <mc:Fallback xmlns="">
          <p:sp>
            <p:nvSpPr>
              <p:cNvPr id="5" name="Rechthoek 4"/>
              <p:cNvSpPr>
                <a:spLocks noRot="1" noChangeAspect="1" noMove="1" noResize="1" noEditPoints="1" noAdjustHandles="1" noChangeArrowheads="1" noChangeShapeType="1" noTextEdit="1"/>
              </p:cNvSpPr>
              <p:nvPr/>
            </p:nvSpPr>
            <p:spPr>
              <a:xfrm>
                <a:off x="3898321" y="5105132"/>
                <a:ext cx="1347357" cy="394852"/>
              </a:xfrm>
              <a:prstGeom prst="rect">
                <a:avLst/>
              </a:prstGeom>
              <a:blipFill rotWithShape="0">
                <a:blip r:embed="rId6"/>
                <a:stretch>
                  <a:fillRect b="-9231"/>
                </a:stretch>
              </a:blipFill>
            </p:spPr>
            <p:txBody>
              <a:bodyPr/>
              <a:lstStyle/>
              <a:p>
                <a:r>
                  <a:rPr lang="nl-BE">
                    <a:noFill/>
                  </a:rPr>
                  <a:t> </a:t>
                </a:r>
              </a:p>
            </p:txBody>
          </p:sp>
        </mc:Fallback>
      </mc:AlternateContent>
    </p:spTree>
    <p:extLst>
      <p:ext uri="{BB962C8B-B14F-4D97-AF65-F5344CB8AC3E}">
        <p14:creationId xmlns:p14="http://schemas.microsoft.com/office/powerpoint/2010/main" val="3994667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Chemical Composition of Stainless Steel</a:t>
            </a:r>
            <a:endParaRPr lang="en-GB" sz="4000" dirty="0"/>
          </a:p>
        </p:txBody>
      </p:sp>
      <p:sp>
        <p:nvSpPr>
          <p:cNvPr id="9" name="Content Placeholder 2"/>
          <p:cNvSpPr txBox="1">
            <a:spLocks/>
          </p:cNvSpPr>
          <p:nvPr/>
        </p:nvSpPr>
        <p:spPr>
          <a:xfrm>
            <a:off x="537079" y="4291614"/>
            <a:ext cx="8092016" cy="1499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20000"/>
              </a:spcBef>
              <a:buClr>
                <a:schemeClr val="accent1">
                  <a:lumMod val="50000"/>
                </a:schemeClr>
              </a:buClr>
              <a:buNone/>
              <a:defRPr/>
            </a:pPr>
            <a:endParaRPr lang="en-GB" dirty="0"/>
          </a:p>
        </p:txBody>
      </p:sp>
      <p:sp>
        <p:nvSpPr>
          <p:cNvPr id="5" name="Content Placeholder 2"/>
          <p:cNvSpPr txBox="1">
            <a:spLocks/>
          </p:cNvSpPr>
          <p:nvPr/>
        </p:nvSpPr>
        <p:spPr>
          <a:xfrm>
            <a:off x="537079" y="4291614"/>
            <a:ext cx="8092016" cy="1499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ct val="20000"/>
              </a:spcBef>
              <a:buClr>
                <a:schemeClr val="accent1">
                  <a:lumMod val="50000"/>
                </a:schemeClr>
              </a:buClr>
              <a:buNone/>
              <a:defRPr/>
            </a:pPr>
            <a:endParaRPr lang="en-GB" dirty="0"/>
          </a:p>
        </p:txBody>
      </p:sp>
      <p:sp>
        <p:nvSpPr>
          <p:cNvPr id="6" name="AutoShape 6"/>
          <p:cNvSpPr>
            <a:spLocks noChangeArrowheads="1"/>
          </p:cNvSpPr>
          <p:nvPr/>
        </p:nvSpPr>
        <p:spPr bwMode="auto">
          <a:xfrm>
            <a:off x="1820863" y="1390650"/>
            <a:ext cx="1671637" cy="166688"/>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dirty="0" err="1" smtClean="0">
                <a:solidFill>
                  <a:srgbClr val="C88F42"/>
                </a:solidFill>
              </a:rPr>
              <a:t>Martensitic</a:t>
            </a:r>
            <a:endParaRPr lang="fr-FR" altLang="fr-FR" sz="1400" b="1" dirty="0">
              <a:solidFill>
                <a:srgbClr val="C88F42"/>
              </a:solidFill>
            </a:endParaRPr>
          </a:p>
        </p:txBody>
      </p:sp>
      <p:sp>
        <p:nvSpPr>
          <p:cNvPr id="8" name="AutoShape 7"/>
          <p:cNvSpPr>
            <a:spLocks noChangeArrowheads="1"/>
          </p:cNvSpPr>
          <p:nvPr/>
        </p:nvSpPr>
        <p:spPr bwMode="auto">
          <a:xfrm>
            <a:off x="2284413" y="2724150"/>
            <a:ext cx="804862" cy="29337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endParaRPr lang="fr-FR" altLang="fr-FR" sz="2000" b="1">
              <a:solidFill>
                <a:schemeClr val="bg1"/>
              </a:solidFill>
            </a:endParaRPr>
          </a:p>
        </p:txBody>
      </p:sp>
      <p:sp>
        <p:nvSpPr>
          <p:cNvPr id="10" name="AutoShape 8"/>
          <p:cNvSpPr>
            <a:spLocks noChangeArrowheads="1"/>
          </p:cNvSpPr>
          <p:nvPr/>
        </p:nvSpPr>
        <p:spPr bwMode="auto">
          <a:xfrm>
            <a:off x="2284413" y="2043113"/>
            <a:ext cx="806450" cy="611187"/>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a:solidFill>
                  <a:schemeClr val="bg1"/>
                </a:solidFill>
              </a:rPr>
              <a:t>11,5-17%</a:t>
            </a:r>
          </a:p>
        </p:txBody>
      </p:sp>
      <p:sp>
        <p:nvSpPr>
          <p:cNvPr id="11" name="Rectangle 10"/>
          <p:cNvSpPr>
            <a:spLocks noChangeArrowheads="1"/>
          </p:cNvSpPr>
          <p:nvPr/>
        </p:nvSpPr>
        <p:spPr bwMode="auto">
          <a:xfrm>
            <a:off x="2124075" y="1701800"/>
            <a:ext cx="1079500" cy="4175125"/>
          </a:xfrm>
          <a:prstGeom prst="rect">
            <a:avLst/>
          </a:prstGeom>
          <a:noFill/>
          <a:ln w="57150">
            <a:solidFill>
              <a:srgbClr val="C88F3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eaLnBrk="1" hangingPunct="1"/>
            <a:endParaRPr lang="fr-FR" altLang="fr-FR" sz="1800"/>
          </a:p>
        </p:txBody>
      </p:sp>
      <p:sp>
        <p:nvSpPr>
          <p:cNvPr id="12" name="AutoShape 11"/>
          <p:cNvSpPr>
            <a:spLocks noChangeArrowheads="1"/>
          </p:cNvSpPr>
          <p:nvPr/>
        </p:nvSpPr>
        <p:spPr bwMode="auto">
          <a:xfrm>
            <a:off x="2284413" y="1985963"/>
            <a:ext cx="806450" cy="53975"/>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600" b="1">
                <a:solidFill>
                  <a:schemeClr val="bg1"/>
                </a:solidFill>
              </a:rPr>
              <a:t>0-1,5 %</a:t>
            </a:r>
          </a:p>
        </p:txBody>
      </p:sp>
      <p:grpSp>
        <p:nvGrpSpPr>
          <p:cNvPr id="13" name="Group 43"/>
          <p:cNvGrpSpPr>
            <a:grpSpLocks/>
          </p:cNvGrpSpPr>
          <p:nvPr/>
        </p:nvGrpSpPr>
        <p:grpSpPr bwMode="auto">
          <a:xfrm>
            <a:off x="4860925" y="1392238"/>
            <a:ext cx="1881188" cy="4483100"/>
            <a:chOff x="3062" y="877"/>
            <a:chExt cx="1185" cy="2824"/>
          </a:xfrm>
        </p:grpSpPr>
        <p:sp>
          <p:nvSpPr>
            <p:cNvPr id="14" name="AutoShape 19"/>
            <p:cNvSpPr>
              <a:spLocks noChangeArrowheads="1"/>
            </p:cNvSpPr>
            <p:nvPr/>
          </p:nvSpPr>
          <p:spPr bwMode="auto">
            <a:xfrm>
              <a:off x="3394" y="1414"/>
              <a:ext cx="508" cy="589"/>
            </a:xfrm>
            <a:prstGeom prst="roundRect">
              <a:avLst>
                <a:gd name="adj" fmla="val 16667"/>
              </a:avLst>
            </a:prstGeom>
            <a:solidFill>
              <a:srgbClr val="7FAC9D"/>
            </a:solidFill>
            <a:ln w="9525">
              <a:solidFill>
                <a:schemeClr val="bg2"/>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200" b="1">
                  <a:solidFill>
                    <a:schemeClr val="bg1"/>
                  </a:solidFill>
                </a:rPr>
                <a:t>6 - 26%</a:t>
              </a:r>
            </a:p>
          </p:txBody>
        </p:sp>
        <p:sp>
          <p:nvSpPr>
            <p:cNvPr id="15" name="AutoShape 20"/>
            <p:cNvSpPr>
              <a:spLocks noChangeArrowheads="1"/>
            </p:cNvSpPr>
            <p:nvPr/>
          </p:nvSpPr>
          <p:spPr bwMode="auto">
            <a:xfrm>
              <a:off x="3394" y="2005"/>
              <a:ext cx="508" cy="476"/>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endParaRPr lang="fr-FR" altLang="fr-FR" sz="1400" b="1">
                <a:solidFill>
                  <a:schemeClr val="bg1"/>
                </a:solidFill>
              </a:endParaRPr>
            </a:p>
            <a:p>
              <a:pPr algn="ctr" eaLnBrk="1" hangingPunct="1">
                <a:spcBef>
                  <a:spcPct val="0"/>
                </a:spcBef>
                <a:buClrTx/>
                <a:buFontTx/>
                <a:buNone/>
              </a:pPr>
              <a:r>
                <a:rPr lang="fr-FR" altLang="fr-FR" sz="1400" b="1">
                  <a:solidFill>
                    <a:schemeClr val="bg1"/>
                  </a:solidFill>
                </a:rPr>
                <a:t>16 - 21%</a:t>
              </a:r>
            </a:p>
            <a:p>
              <a:pPr algn="ctr" eaLnBrk="1" hangingPunct="1">
                <a:spcBef>
                  <a:spcPct val="0"/>
                </a:spcBef>
                <a:buClrTx/>
                <a:buFontTx/>
                <a:buNone/>
              </a:pPr>
              <a:endParaRPr lang="fr-FR" altLang="fr-FR" sz="1400" b="1">
                <a:solidFill>
                  <a:schemeClr val="bg1"/>
                </a:solidFill>
              </a:endParaRPr>
            </a:p>
          </p:txBody>
        </p:sp>
        <p:sp>
          <p:nvSpPr>
            <p:cNvPr id="16" name="AutoShape 21"/>
            <p:cNvSpPr>
              <a:spLocks noChangeArrowheads="1"/>
            </p:cNvSpPr>
            <p:nvPr/>
          </p:nvSpPr>
          <p:spPr bwMode="auto">
            <a:xfrm>
              <a:off x="3062" y="877"/>
              <a:ext cx="1185" cy="10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dirty="0" err="1" smtClean="0">
                  <a:solidFill>
                    <a:srgbClr val="7FAC9D"/>
                  </a:solidFill>
                </a:rPr>
                <a:t>Austenitic</a:t>
              </a:r>
              <a:endParaRPr lang="fr-FR" altLang="fr-FR" sz="1400" b="1" dirty="0">
                <a:solidFill>
                  <a:srgbClr val="7FAC9D"/>
                </a:solidFill>
              </a:endParaRPr>
            </a:p>
          </p:txBody>
        </p:sp>
        <p:sp>
          <p:nvSpPr>
            <p:cNvPr id="17" name="AutoShape 22"/>
            <p:cNvSpPr>
              <a:spLocks noChangeArrowheads="1"/>
            </p:cNvSpPr>
            <p:nvPr/>
          </p:nvSpPr>
          <p:spPr bwMode="auto">
            <a:xfrm>
              <a:off x="3394" y="2522"/>
              <a:ext cx="508" cy="1043"/>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endParaRPr lang="fr-FR" altLang="fr-FR" sz="2000" b="1">
                <a:solidFill>
                  <a:schemeClr val="bg1"/>
                </a:solidFill>
              </a:endParaRPr>
            </a:p>
          </p:txBody>
        </p:sp>
        <p:sp>
          <p:nvSpPr>
            <p:cNvPr id="18" name="Rectangle 23"/>
            <p:cNvSpPr>
              <a:spLocks noChangeArrowheads="1"/>
            </p:cNvSpPr>
            <p:nvPr/>
          </p:nvSpPr>
          <p:spPr bwMode="auto">
            <a:xfrm>
              <a:off x="3303" y="1071"/>
              <a:ext cx="680" cy="2630"/>
            </a:xfrm>
            <a:prstGeom prst="rect">
              <a:avLst/>
            </a:prstGeom>
            <a:noFill/>
            <a:ln w="57150">
              <a:solidFill>
                <a:srgbClr val="7FAC9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eaLnBrk="1" hangingPunct="1"/>
              <a:endParaRPr lang="fr-FR" altLang="fr-FR" sz="1800"/>
            </a:p>
          </p:txBody>
        </p:sp>
        <p:sp>
          <p:nvSpPr>
            <p:cNvPr id="19" name="AutoShape 24"/>
            <p:cNvSpPr>
              <a:spLocks noChangeArrowheads="1"/>
            </p:cNvSpPr>
            <p:nvPr/>
          </p:nvSpPr>
          <p:spPr bwMode="auto">
            <a:xfrm>
              <a:off x="3394" y="2489"/>
              <a:ext cx="508" cy="23"/>
            </a:xfrm>
            <a:prstGeom prst="roundRect">
              <a:avLst>
                <a:gd name="adj" fmla="val 16667"/>
              </a:avLst>
            </a:prstGeom>
            <a:solidFill>
              <a:srgbClr val="000000"/>
            </a:solidFill>
            <a:ln w="9525">
              <a:solidFill>
                <a:srgbClr val="000000"/>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500" b="1">
                  <a:solidFill>
                    <a:schemeClr val="bg1"/>
                  </a:solidFill>
                </a:rPr>
                <a:t>&lt;0,1 %</a:t>
              </a:r>
            </a:p>
          </p:txBody>
        </p:sp>
        <p:sp>
          <p:nvSpPr>
            <p:cNvPr id="20" name="AutoShape 25"/>
            <p:cNvSpPr>
              <a:spLocks noChangeArrowheads="1"/>
            </p:cNvSpPr>
            <p:nvPr/>
          </p:nvSpPr>
          <p:spPr bwMode="auto">
            <a:xfrm>
              <a:off x="3394" y="1248"/>
              <a:ext cx="508" cy="159"/>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800" b="1">
                  <a:solidFill>
                    <a:schemeClr val="bg1"/>
                  </a:solidFill>
                </a:rPr>
                <a:t>0- 7 %</a:t>
              </a:r>
            </a:p>
          </p:txBody>
        </p:sp>
      </p:grpSp>
      <p:grpSp>
        <p:nvGrpSpPr>
          <p:cNvPr id="21" name="Group 44"/>
          <p:cNvGrpSpPr>
            <a:grpSpLocks/>
          </p:cNvGrpSpPr>
          <p:nvPr/>
        </p:nvGrpSpPr>
        <p:grpSpPr bwMode="auto">
          <a:xfrm>
            <a:off x="6227763" y="1370013"/>
            <a:ext cx="2168525" cy="4505325"/>
            <a:chOff x="3923" y="863"/>
            <a:chExt cx="1366" cy="2838"/>
          </a:xfrm>
        </p:grpSpPr>
        <p:sp>
          <p:nvSpPr>
            <p:cNvPr id="22" name="AutoShape 26"/>
            <p:cNvSpPr>
              <a:spLocks noChangeArrowheads="1"/>
            </p:cNvSpPr>
            <p:nvPr/>
          </p:nvSpPr>
          <p:spPr bwMode="auto">
            <a:xfrm>
              <a:off x="3923" y="863"/>
              <a:ext cx="1366" cy="13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dirty="0" smtClean="0">
                  <a:solidFill>
                    <a:srgbClr val="916E8F"/>
                  </a:solidFill>
                </a:rPr>
                <a:t>Duplex</a:t>
              </a:r>
              <a:endParaRPr lang="fr-FR" altLang="fr-FR" sz="1400" b="1" dirty="0">
                <a:solidFill>
                  <a:srgbClr val="916E8F"/>
                </a:solidFill>
              </a:endParaRPr>
            </a:p>
          </p:txBody>
        </p:sp>
        <p:sp>
          <p:nvSpPr>
            <p:cNvPr id="23" name="AutoShape 27"/>
            <p:cNvSpPr>
              <a:spLocks noChangeArrowheads="1"/>
            </p:cNvSpPr>
            <p:nvPr/>
          </p:nvSpPr>
          <p:spPr bwMode="auto">
            <a:xfrm>
              <a:off x="4401" y="1352"/>
              <a:ext cx="508" cy="181"/>
            </a:xfrm>
            <a:prstGeom prst="roundRect">
              <a:avLst>
                <a:gd name="adj" fmla="val 16667"/>
              </a:avLst>
            </a:prstGeom>
            <a:solidFill>
              <a:srgbClr val="7FAC9D"/>
            </a:solidFill>
            <a:ln w="9525">
              <a:solidFill>
                <a:schemeClr val="bg2"/>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200" b="1">
                  <a:solidFill>
                    <a:schemeClr val="bg1"/>
                  </a:solidFill>
                </a:rPr>
                <a:t>3,5 - 8%</a:t>
              </a:r>
            </a:p>
          </p:txBody>
        </p:sp>
        <p:sp>
          <p:nvSpPr>
            <p:cNvPr id="24" name="AutoShape 28"/>
            <p:cNvSpPr>
              <a:spLocks noChangeArrowheads="1"/>
            </p:cNvSpPr>
            <p:nvPr/>
          </p:nvSpPr>
          <p:spPr bwMode="auto">
            <a:xfrm>
              <a:off x="4401" y="1533"/>
              <a:ext cx="508" cy="589"/>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a:solidFill>
                    <a:schemeClr val="bg1"/>
                  </a:solidFill>
                </a:rPr>
                <a:t>21 - 26%</a:t>
              </a:r>
            </a:p>
          </p:txBody>
        </p:sp>
        <p:sp>
          <p:nvSpPr>
            <p:cNvPr id="25" name="AutoShape 29"/>
            <p:cNvSpPr>
              <a:spLocks noChangeArrowheads="1"/>
            </p:cNvSpPr>
            <p:nvPr/>
          </p:nvSpPr>
          <p:spPr bwMode="auto">
            <a:xfrm>
              <a:off x="4401" y="2160"/>
              <a:ext cx="508" cy="1406"/>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endParaRPr lang="fr-FR" altLang="fr-FR" sz="2000" b="1">
                <a:solidFill>
                  <a:schemeClr val="bg1"/>
                </a:solidFill>
              </a:endParaRPr>
            </a:p>
          </p:txBody>
        </p:sp>
        <p:sp>
          <p:nvSpPr>
            <p:cNvPr id="26" name="Rectangle 30"/>
            <p:cNvSpPr>
              <a:spLocks noChangeArrowheads="1"/>
            </p:cNvSpPr>
            <p:nvPr/>
          </p:nvSpPr>
          <p:spPr bwMode="auto">
            <a:xfrm>
              <a:off x="4311" y="1071"/>
              <a:ext cx="680" cy="2630"/>
            </a:xfrm>
            <a:prstGeom prst="rect">
              <a:avLst/>
            </a:prstGeom>
            <a:noFill/>
            <a:ln w="57150">
              <a:solidFill>
                <a:srgbClr val="916E8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eaLnBrk="1" hangingPunct="1"/>
              <a:endParaRPr lang="fr-FR" altLang="fr-FR" sz="1800"/>
            </a:p>
          </p:txBody>
        </p:sp>
        <p:sp>
          <p:nvSpPr>
            <p:cNvPr id="27" name="AutoShape 32"/>
            <p:cNvSpPr>
              <a:spLocks noChangeArrowheads="1"/>
            </p:cNvSpPr>
            <p:nvPr/>
          </p:nvSpPr>
          <p:spPr bwMode="auto">
            <a:xfrm>
              <a:off x="4401" y="1251"/>
              <a:ext cx="508" cy="91"/>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800" b="1">
                  <a:solidFill>
                    <a:schemeClr val="bg1"/>
                  </a:solidFill>
                </a:rPr>
                <a:t>0- 4  %</a:t>
              </a:r>
            </a:p>
          </p:txBody>
        </p:sp>
        <p:sp>
          <p:nvSpPr>
            <p:cNvPr id="28" name="AutoShape 33"/>
            <p:cNvSpPr>
              <a:spLocks noChangeArrowheads="1"/>
            </p:cNvSpPr>
            <p:nvPr/>
          </p:nvSpPr>
          <p:spPr bwMode="auto">
            <a:xfrm>
              <a:off x="4401" y="2132"/>
              <a:ext cx="508" cy="23"/>
            </a:xfrm>
            <a:prstGeom prst="roundRect">
              <a:avLst>
                <a:gd name="adj" fmla="val 16667"/>
              </a:avLst>
            </a:prstGeom>
            <a:solidFill>
              <a:srgbClr val="000000"/>
            </a:solidFill>
            <a:ln w="9525">
              <a:solidFill>
                <a:srgbClr val="000000"/>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500" b="1">
                  <a:solidFill>
                    <a:schemeClr val="bg1"/>
                  </a:solidFill>
                </a:rPr>
                <a:t>&lt;0,1 %</a:t>
              </a:r>
            </a:p>
          </p:txBody>
        </p:sp>
      </p:grpSp>
      <p:sp>
        <p:nvSpPr>
          <p:cNvPr id="29" name="Line 34"/>
          <p:cNvSpPr>
            <a:spLocks noChangeShapeType="1"/>
          </p:cNvSpPr>
          <p:nvPr/>
        </p:nvSpPr>
        <p:spPr bwMode="auto">
          <a:xfrm>
            <a:off x="323850" y="5661025"/>
            <a:ext cx="8097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0" name="Group 46"/>
          <p:cNvGrpSpPr>
            <a:grpSpLocks/>
          </p:cNvGrpSpPr>
          <p:nvPr/>
        </p:nvGrpSpPr>
        <p:grpSpPr bwMode="auto">
          <a:xfrm>
            <a:off x="3348038" y="1392238"/>
            <a:ext cx="1690687" cy="4484687"/>
            <a:chOff x="2109" y="877"/>
            <a:chExt cx="1065" cy="2825"/>
          </a:xfrm>
        </p:grpSpPr>
        <p:sp>
          <p:nvSpPr>
            <p:cNvPr id="31" name="AutoShape 12"/>
            <p:cNvSpPr>
              <a:spLocks noChangeArrowheads="1"/>
            </p:cNvSpPr>
            <p:nvPr/>
          </p:nvSpPr>
          <p:spPr bwMode="auto">
            <a:xfrm>
              <a:off x="2109" y="877"/>
              <a:ext cx="1065" cy="10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dirty="0" err="1" smtClean="0">
                  <a:solidFill>
                    <a:schemeClr val="tx2"/>
                  </a:solidFill>
                </a:rPr>
                <a:t>Ferritic</a:t>
              </a:r>
              <a:endParaRPr lang="fr-FR" altLang="fr-FR" sz="1400" b="1" dirty="0">
                <a:solidFill>
                  <a:schemeClr val="tx2"/>
                </a:solidFill>
              </a:endParaRPr>
            </a:p>
          </p:txBody>
        </p:sp>
        <p:sp>
          <p:nvSpPr>
            <p:cNvPr id="32" name="AutoShape 13"/>
            <p:cNvSpPr>
              <a:spLocks noChangeArrowheads="1"/>
            </p:cNvSpPr>
            <p:nvPr/>
          </p:nvSpPr>
          <p:spPr bwMode="auto">
            <a:xfrm>
              <a:off x="2390" y="2076"/>
              <a:ext cx="508" cy="1487"/>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endParaRPr lang="fr-FR" altLang="fr-FR" sz="2000" b="1">
                <a:solidFill>
                  <a:schemeClr val="bg1"/>
                </a:solidFill>
              </a:endParaRPr>
            </a:p>
          </p:txBody>
        </p:sp>
        <p:sp>
          <p:nvSpPr>
            <p:cNvPr id="33" name="AutoShape 14"/>
            <p:cNvSpPr>
              <a:spLocks noChangeArrowheads="1"/>
            </p:cNvSpPr>
            <p:nvPr/>
          </p:nvSpPr>
          <p:spPr bwMode="auto">
            <a:xfrm>
              <a:off x="2390" y="1357"/>
              <a:ext cx="508" cy="680"/>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a:solidFill>
                    <a:schemeClr val="bg1"/>
                  </a:solidFill>
                </a:rPr>
                <a:t>10,5-30%</a:t>
              </a:r>
            </a:p>
          </p:txBody>
        </p:sp>
        <p:sp>
          <p:nvSpPr>
            <p:cNvPr id="34" name="Rectangle 16"/>
            <p:cNvSpPr>
              <a:spLocks noChangeArrowheads="1"/>
            </p:cNvSpPr>
            <p:nvPr/>
          </p:nvSpPr>
          <p:spPr bwMode="auto">
            <a:xfrm>
              <a:off x="2291" y="1072"/>
              <a:ext cx="680" cy="2630"/>
            </a:xfrm>
            <a:prstGeom prst="rect">
              <a:avLst/>
            </a:prstGeom>
            <a:noFill/>
            <a:ln w="5715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eaLnBrk="1" hangingPunct="1"/>
              <a:endParaRPr lang="fr-FR" altLang="fr-FR" sz="1800"/>
            </a:p>
          </p:txBody>
        </p:sp>
        <p:sp>
          <p:nvSpPr>
            <p:cNvPr id="35" name="AutoShape 18"/>
            <p:cNvSpPr>
              <a:spLocks noChangeArrowheads="1"/>
            </p:cNvSpPr>
            <p:nvPr/>
          </p:nvSpPr>
          <p:spPr bwMode="auto">
            <a:xfrm>
              <a:off x="2390" y="1252"/>
              <a:ext cx="508" cy="104"/>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800" b="1">
                  <a:solidFill>
                    <a:schemeClr val="bg1"/>
                  </a:solidFill>
                </a:rPr>
                <a:t>0- 4,5 %</a:t>
              </a:r>
            </a:p>
          </p:txBody>
        </p:sp>
        <p:sp>
          <p:nvSpPr>
            <p:cNvPr id="36" name="AutoShape 9"/>
            <p:cNvSpPr>
              <a:spLocks noChangeArrowheads="1"/>
            </p:cNvSpPr>
            <p:nvPr/>
          </p:nvSpPr>
          <p:spPr bwMode="auto">
            <a:xfrm>
              <a:off x="2390" y="2042"/>
              <a:ext cx="508" cy="23"/>
            </a:xfrm>
            <a:prstGeom prst="roundRect">
              <a:avLst>
                <a:gd name="adj" fmla="val 16667"/>
              </a:avLst>
            </a:prstGeom>
            <a:solidFill>
              <a:srgbClr val="000000"/>
            </a:solidFill>
            <a:ln w="9525">
              <a:solidFill>
                <a:srgbClr val="000000"/>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500" b="1">
                  <a:solidFill>
                    <a:schemeClr val="bg1"/>
                  </a:solidFill>
                </a:rPr>
                <a:t>&lt;0,1 %</a:t>
              </a:r>
            </a:p>
          </p:txBody>
        </p:sp>
      </p:grpSp>
      <p:sp>
        <p:nvSpPr>
          <p:cNvPr id="37" name="Line 35"/>
          <p:cNvSpPr>
            <a:spLocks noChangeShapeType="1"/>
          </p:cNvSpPr>
          <p:nvPr/>
        </p:nvSpPr>
        <p:spPr bwMode="auto">
          <a:xfrm>
            <a:off x="323850" y="1974850"/>
            <a:ext cx="8097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8" name="AutoShape 36"/>
          <p:cNvSpPr>
            <a:spLocks noChangeArrowheads="1"/>
          </p:cNvSpPr>
          <p:nvPr/>
        </p:nvSpPr>
        <p:spPr bwMode="auto">
          <a:xfrm>
            <a:off x="422275" y="4926013"/>
            <a:ext cx="804863" cy="719137"/>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200" b="1" dirty="0" smtClean="0">
                <a:solidFill>
                  <a:schemeClr val="bg1"/>
                </a:solidFill>
              </a:rPr>
              <a:t>Fe</a:t>
            </a:r>
            <a:endParaRPr lang="fr-FR" altLang="fr-FR" sz="1200" b="1" dirty="0">
              <a:solidFill>
                <a:schemeClr val="bg1"/>
              </a:solidFill>
            </a:endParaRPr>
          </a:p>
        </p:txBody>
      </p:sp>
      <p:sp>
        <p:nvSpPr>
          <p:cNvPr id="39" name="AutoShape 37"/>
          <p:cNvSpPr>
            <a:spLocks noChangeArrowheads="1"/>
          </p:cNvSpPr>
          <p:nvPr/>
        </p:nvSpPr>
        <p:spPr bwMode="auto">
          <a:xfrm>
            <a:off x="422275" y="3457575"/>
            <a:ext cx="812800" cy="719138"/>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400" b="1" dirty="0" smtClean="0">
                <a:solidFill>
                  <a:schemeClr val="bg1"/>
                </a:solidFill>
              </a:rPr>
              <a:t>Cr</a:t>
            </a:r>
            <a:endParaRPr lang="fr-FR" altLang="fr-FR" sz="1400" b="1" dirty="0">
              <a:solidFill>
                <a:schemeClr val="bg1"/>
              </a:solidFill>
            </a:endParaRPr>
          </a:p>
        </p:txBody>
      </p:sp>
      <p:sp>
        <p:nvSpPr>
          <p:cNvPr id="40" name="AutoShape 38"/>
          <p:cNvSpPr>
            <a:spLocks noChangeArrowheads="1"/>
          </p:cNvSpPr>
          <p:nvPr/>
        </p:nvSpPr>
        <p:spPr bwMode="auto">
          <a:xfrm>
            <a:off x="422275" y="2722563"/>
            <a:ext cx="806450" cy="719137"/>
          </a:xfrm>
          <a:prstGeom prst="roundRect">
            <a:avLst>
              <a:gd name="adj" fmla="val 16667"/>
            </a:avLst>
          </a:prstGeom>
          <a:solidFill>
            <a:srgbClr val="7FAC9D"/>
          </a:solidFill>
          <a:ln w="9525">
            <a:solidFill>
              <a:schemeClr val="bg2"/>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200" b="1" dirty="0" smtClean="0">
                <a:solidFill>
                  <a:schemeClr val="bg1"/>
                </a:solidFill>
              </a:rPr>
              <a:t>Ni</a:t>
            </a:r>
            <a:endParaRPr lang="fr-FR" altLang="fr-FR" sz="1200" b="1" dirty="0">
              <a:solidFill>
                <a:schemeClr val="bg1"/>
              </a:solidFill>
            </a:endParaRPr>
          </a:p>
        </p:txBody>
      </p:sp>
      <p:sp>
        <p:nvSpPr>
          <p:cNvPr id="41" name="AutoShape 39"/>
          <p:cNvSpPr>
            <a:spLocks noChangeArrowheads="1"/>
          </p:cNvSpPr>
          <p:nvPr/>
        </p:nvSpPr>
        <p:spPr bwMode="auto">
          <a:xfrm>
            <a:off x="422275" y="1990725"/>
            <a:ext cx="806450" cy="719138"/>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800" b="1" dirty="0" smtClean="0">
                <a:solidFill>
                  <a:schemeClr val="bg1"/>
                </a:solidFill>
              </a:rPr>
              <a:t>Mo,</a:t>
            </a:r>
            <a:endParaRPr lang="fr-FR" altLang="fr-FR" sz="800" b="1" dirty="0">
              <a:solidFill>
                <a:schemeClr val="bg1"/>
              </a:solidFill>
            </a:endParaRPr>
          </a:p>
          <a:p>
            <a:pPr algn="ctr" eaLnBrk="1" hangingPunct="1">
              <a:spcBef>
                <a:spcPct val="0"/>
              </a:spcBef>
              <a:buClrTx/>
              <a:buFontTx/>
              <a:buNone/>
            </a:pPr>
            <a:r>
              <a:rPr lang="fr-FR" altLang="fr-FR" sz="800" b="1" dirty="0" smtClean="0">
                <a:solidFill>
                  <a:schemeClr val="bg1"/>
                </a:solidFill>
              </a:rPr>
              <a:t>Mn,</a:t>
            </a:r>
            <a:endParaRPr lang="fr-FR" altLang="fr-FR" sz="800" b="1" dirty="0">
              <a:solidFill>
                <a:schemeClr val="bg1"/>
              </a:solidFill>
            </a:endParaRPr>
          </a:p>
          <a:p>
            <a:pPr algn="ctr" eaLnBrk="1" hangingPunct="1">
              <a:spcBef>
                <a:spcPct val="0"/>
              </a:spcBef>
              <a:buClrTx/>
              <a:buFontTx/>
              <a:buNone/>
            </a:pPr>
            <a:r>
              <a:rPr lang="fr-FR" altLang="fr-FR" sz="800" b="1" dirty="0" smtClean="0">
                <a:solidFill>
                  <a:schemeClr val="bg1"/>
                </a:solidFill>
              </a:rPr>
              <a:t>Si,</a:t>
            </a:r>
            <a:endParaRPr lang="fr-FR" altLang="fr-FR" sz="800" b="1" dirty="0">
              <a:solidFill>
                <a:schemeClr val="bg1"/>
              </a:solidFill>
            </a:endParaRPr>
          </a:p>
          <a:p>
            <a:pPr algn="ctr" eaLnBrk="1" hangingPunct="1">
              <a:spcBef>
                <a:spcPct val="0"/>
              </a:spcBef>
              <a:buClrTx/>
              <a:buFontTx/>
              <a:buNone/>
            </a:pPr>
            <a:r>
              <a:rPr lang="fr-FR" altLang="fr-FR" sz="800" b="1" dirty="0" smtClean="0">
                <a:solidFill>
                  <a:schemeClr val="bg1"/>
                </a:solidFill>
              </a:rPr>
              <a:t>Al,</a:t>
            </a:r>
            <a:endParaRPr lang="fr-FR" altLang="fr-FR" sz="800" b="1" dirty="0">
              <a:solidFill>
                <a:schemeClr val="bg1"/>
              </a:solidFill>
            </a:endParaRPr>
          </a:p>
          <a:p>
            <a:pPr algn="ctr" eaLnBrk="1" hangingPunct="1">
              <a:spcBef>
                <a:spcPct val="0"/>
              </a:spcBef>
              <a:buClrTx/>
              <a:buFontTx/>
              <a:buNone/>
            </a:pPr>
            <a:r>
              <a:rPr lang="fr-FR" altLang="fr-FR" sz="800" b="1" dirty="0" smtClean="0">
                <a:solidFill>
                  <a:schemeClr val="bg1"/>
                </a:solidFill>
              </a:rPr>
              <a:t>Cu…</a:t>
            </a:r>
            <a:endParaRPr lang="fr-FR" altLang="fr-FR" sz="800" b="1" dirty="0">
              <a:solidFill>
                <a:schemeClr val="bg1"/>
              </a:solidFill>
            </a:endParaRPr>
          </a:p>
        </p:txBody>
      </p:sp>
      <p:sp>
        <p:nvSpPr>
          <p:cNvPr id="42" name="AutoShape 17"/>
          <p:cNvSpPr>
            <a:spLocks noChangeArrowheads="1"/>
          </p:cNvSpPr>
          <p:nvPr/>
        </p:nvSpPr>
        <p:spPr bwMode="auto">
          <a:xfrm>
            <a:off x="422275" y="4194175"/>
            <a:ext cx="806450" cy="719138"/>
          </a:xfrm>
          <a:prstGeom prst="roundRect">
            <a:avLst>
              <a:gd name="adj" fmla="val 16667"/>
            </a:avLst>
          </a:prstGeom>
          <a:solidFill>
            <a:srgbClr val="000000"/>
          </a:solidFill>
          <a:ln w="9525">
            <a:solidFill>
              <a:srgbClr val="000000"/>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1200" b="1" dirty="0" smtClean="0">
                <a:solidFill>
                  <a:schemeClr val="bg1"/>
                </a:solidFill>
              </a:rPr>
              <a:t>C</a:t>
            </a:r>
            <a:endParaRPr lang="fr-FR" altLang="fr-FR" sz="1200" b="1" dirty="0">
              <a:solidFill>
                <a:schemeClr val="bg1"/>
              </a:solidFill>
            </a:endParaRPr>
          </a:p>
        </p:txBody>
      </p:sp>
      <p:sp>
        <p:nvSpPr>
          <p:cNvPr id="43" name="AutoShape 40"/>
          <p:cNvSpPr>
            <a:spLocks noChangeArrowheads="1"/>
          </p:cNvSpPr>
          <p:nvPr/>
        </p:nvSpPr>
        <p:spPr bwMode="auto">
          <a:xfrm>
            <a:off x="2268538" y="2671763"/>
            <a:ext cx="806450" cy="36512"/>
          </a:xfrm>
          <a:prstGeom prst="roundRect">
            <a:avLst>
              <a:gd name="adj" fmla="val 16667"/>
            </a:avLst>
          </a:prstGeom>
          <a:solidFill>
            <a:srgbClr val="000000"/>
          </a:solidFill>
          <a:ln w="9525">
            <a:solidFill>
              <a:srgbClr val="000000"/>
            </a:solidFill>
            <a:round/>
            <a:headEnd/>
            <a:tailEnd/>
          </a:ln>
        </p:spPr>
        <p:txBody>
          <a:bodyPr wrap="none" anchor="ctr"/>
          <a:lstStyle>
            <a:lvl1pPr eaLnBrk="0" hangingPunct="0">
              <a:defRPr sz="2400">
                <a:solidFill>
                  <a:schemeClr val="tx1"/>
                </a:solidFill>
                <a:latin typeface="Arial" charset="0"/>
                <a:ea typeface="MS PGothic" charset="-128"/>
              </a:defRPr>
            </a:lvl1pPr>
            <a:lvl2pPr marL="37931725" indent="-37474525" eaLnBrk="0" hangingPunct="0">
              <a:defRPr sz="2400">
                <a:solidFill>
                  <a:schemeClr val="tx1"/>
                </a:solidFill>
                <a:latin typeface="Arial" charset="0"/>
                <a:ea typeface="MS PGothic" charset="-128"/>
              </a:defRPr>
            </a:lvl2pPr>
            <a:lvl3pPr eaLnBrk="0" hangingPunct="0">
              <a:defRPr sz="2400">
                <a:solidFill>
                  <a:schemeClr val="tx1"/>
                </a:solidFill>
                <a:latin typeface="Arial" charset="0"/>
                <a:ea typeface="MS PGothic" charset="-128"/>
              </a:defRPr>
            </a:lvl3pPr>
            <a:lvl4pPr eaLnBrk="0" hangingPunct="0">
              <a:defRPr sz="2400">
                <a:solidFill>
                  <a:schemeClr val="tx1"/>
                </a:solidFill>
                <a:latin typeface="Arial" charset="0"/>
                <a:ea typeface="MS PGothic" charset="-128"/>
              </a:defRPr>
            </a:lvl4pPr>
            <a:lvl5pPr eaLnBrk="0" hangingPunct="0">
              <a:defRPr sz="2400">
                <a:solidFill>
                  <a:schemeClr val="tx1"/>
                </a:solidFill>
                <a:latin typeface="Arial" charset="0"/>
                <a:ea typeface="MS PGothic" charset="-128"/>
              </a:defRPr>
            </a:lvl5pPr>
            <a:lvl6pPr marL="457200" eaLnBrk="0" fontAlgn="base" hangingPunct="0">
              <a:spcBef>
                <a:spcPct val="20000"/>
              </a:spcBef>
              <a:spcAft>
                <a:spcPct val="0"/>
              </a:spcAft>
              <a:defRPr sz="2400">
                <a:solidFill>
                  <a:schemeClr val="tx1"/>
                </a:solidFill>
                <a:latin typeface="Arial" charset="0"/>
                <a:ea typeface="MS PGothic" charset="-128"/>
              </a:defRPr>
            </a:lvl6pPr>
            <a:lvl7pPr marL="914400" eaLnBrk="0" fontAlgn="base" hangingPunct="0">
              <a:spcBef>
                <a:spcPct val="20000"/>
              </a:spcBef>
              <a:spcAft>
                <a:spcPct val="0"/>
              </a:spcAft>
              <a:defRPr sz="2400">
                <a:solidFill>
                  <a:schemeClr val="tx1"/>
                </a:solidFill>
                <a:latin typeface="Arial" charset="0"/>
                <a:ea typeface="MS PGothic" charset="-128"/>
              </a:defRPr>
            </a:lvl7pPr>
            <a:lvl8pPr marL="1371600" eaLnBrk="0" fontAlgn="base" hangingPunct="0">
              <a:spcBef>
                <a:spcPct val="20000"/>
              </a:spcBef>
              <a:spcAft>
                <a:spcPct val="0"/>
              </a:spcAft>
              <a:defRPr sz="2400">
                <a:solidFill>
                  <a:schemeClr val="tx1"/>
                </a:solidFill>
                <a:latin typeface="Arial" charset="0"/>
                <a:ea typeface="MS PGothic" charset="-128"/>
              </a:defRPr>
            </a:lvl8pPr>
            <a:lvl9pPr marL="1828800" eaLnBrk="0" fontAlgn="base" hangingPunct="0">
              <a:spcBef>
                <a:spcPct val="20000"/>
              </a:spcBef>
              <a:spcAft>
                <a:spcPct val="0"/>
              </a:spcAft>
              <a:defRPr sz="2400">
                <a:solidFill>
                  <a:schemeClr val="tx1"/>
                </a:solidFill>
                <a:latin typeface="Arial" charset="0"/>
                <a:ea typeface="MS PGothic" charset="-128"/>
              </a:defRPr>
            </a:lvl9pPr>
          </a:lstStyle>
          <a:p>
            <a:pPr algn="ctr" eaLnBrk="1" hangingPunct="1">
              <a:spcBef>
                <a:spcPct val="0"/>
              </a:spcBef>
              <a:buClrTx/>
              <a:buFontTx/>
              <a:buNone/>
            </a:pPr>
            <a:r>
              <a:rPr lang="fr-FR" altLang="fr-FR" sz="500" b="1">
                <a:solidFill>
                  <a:schemeClr val="bg1"/>
                </a:solidFill>
              </a:rPr>
              <a:t>&gt;0,1 %</a:t>
            </a:r>
          </a:p>
        </p:txBody>
      </p:sp>
    </p:spTree>
    <p:extLst>
      <p:ext uri="{BB962C8B-B14F-4D97-AF65-F5344CB8AC3E}">
        <p14:creationId xmlns:p14="http://schemas.microsoft.com/office/powerpoint/2010/main" val="39244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600" dirty="0" smtClean="0">
                <a:cs typeface="Times New Roman" panose="02020603050405020304" pitchFamily="18" charset="0"/>
              </a:rPr>
              <a:t>Design Example 1</a:t>
            </a:r>
            <a:endParaRPr lang="en-GB" sz="3600" dirty="0">
              <a:cs typeface="Times New Roman" panose="02020603050405020304" pitchFamily="18" charset="0"/>
            </a:endParaRPr>
          </a:p>
        </p:txBody>
      </p:sp>
      <p:pic>
        <p:nvPicPr>
          <p:cNvPr id="5" name="Afbeelding 4"/>
          <p:cNvPicPr>
            <a:picLocks noChangeAspect="1"/>
          </p:cNvPicPr>
          <p:nvPr/>
        </p:nvPicPr>
        <p:blipFill>
          <a:blip r:embed="rId3"/>
          <a:stretch>
            <a:fillRect/>
          </a:stretch>
        </p:blipFill>
        <p:spPr>
          <a:xfrm>
            <a:off x="1200440" y="1298187"/>
            <a:ext cx="1911013" cy="1967312"/>
          </a:xfrm>
          <a:prstGeom prst="rect">
            <a:avLst/>
          </a:prstGeom>
        </p:spPr>
      </p:pic>
      <mc:AlternateContent xmlns:mc="http://schemas.openxmlformats.org/markup-compatibility/2006">
        <mc:Choice xmlns:a14="http://schemas.microsoft.com/office/drawing/2010/main" Requires="a14">
          <p:sp>
            <p:nvSpPr>
              <p:cNvPr id="11" name="Text Box 2"/>
              <p:cNvSpPr txBox="1">
                <a:spLocks noChangeArrowheads="1"/>
              </p:cNvSpPr>
              <p:nvPr/>
            </p:nvSpPr>
            <p:spPr bwMode="auto">
              <a:xfrm>
                <a:off x="3611911" y="1298187"/>
                <a:ext cx="2904276" cy="1988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indent="0" algn="just">
                  <a:lnSpc>
                    <a:spcPct val="110000"/>
                  </a:lnSpc>
                  <a:defRPr/>
                </a:pPr>
                <a:r>
                  <a:rPr lang="nl-BE" altLang="zh-TW" sz="1600" dirty="0" err="1" smtClean="0">
                    <a:solidFill>
                      <a:schemeClr val="accent1">
                        <a:lumMod val="50000"/>
                      </a:schemeClr>
                    </a:solidFill>
                    <a:latin typeface="+mn-lt"/>
                    <a:ea typeface="PMingLiU" pitchFamily="18" charset="-120"/>
                    <a:cs typeface="Times New Roman" panose="02020603050405020304" pitchFamily="18" charset="0"/>
                  </a:rPr>
                  <a:t>Cold-formed</a:t>
                </a:r>
                <a:r>
                  <a:rPr lang="nl-BE" altLang="zh-TW" sz="1600" dirty="0">
                    <a:solidFill>
                      <a:schemeClr val="accent1">
                        <a:lumMod val="50000"/>
                      </a:schemeClr>
                    </a:solidFill>
                    <a:latin typeface="+mn-lt"/>
                    <a:ea typeface="PMingLiU" pitchFamily="18" charset="-120"/>
                    <a:cs typeface="Times New Roman" panose="02020603050405020304" pitchFamily="18" charset="0"/>
                  </a:rPr>
                  <a:t> SHS </a:t>
                </a:r>
                <a:r>
                  <a:rPr lang="nl-BE" altLang="zh-TW" sz="1600" dirty="0" smtClean="0">
                    <a:solidFill>
                      <a:schemeClr val="accent1">
                        <a:lumMod val="50000"/>
                      </a:schemeClr>
                    </a:solidFill>
                    <a:latin typeface="+mn-lt"/>
                    <a:ea typeface="PMingLiU" pitchFamily="18" charset="-120"/>
                    <a:cs typeface="Times New Roman" panose="02020603050405020304" pitchFamily="18" charset="0"/>
                  </a:rPr>
                  <a:t>80×80×4 </a:t>
                </a:r>
                <a:r>
                  <a:rPr lang="nl-BE" altLang="zh-TW" sz="1600" dirty="0" err="1" smtClean="0">
                    <a:solidFill>
                      <a:schemeClr val="accent1">
                        <a:lumMod val="50000"/>
                      </a:schemeClr>
                    </a:solidFill>
                    <a:latin typeface="+mn-lt"/>
                    <a:ea typeface="PMingLiU" pitchFamily="18" charset="-120"/>
                    <a:cs typeface="Times New Roman" panose="02020603050405020304" pitchFamily="18" charset="0"/>
                  </a:rPr>
                  <a:t>Austenitic</a:t>
                </a:r>
                <a:r>
                  <a:rPr lang="nl-BE" altLang="zh-TW" sz="1600" dirty="0" smtClean="0">
                    <a:solidFill>
                      <a:schemeClr val="accent1">
                        <a:lumMod val="50000"/>
                      </a:schemeClr>
                    </a:solidFill>
                    <a:latin typeface="+mn-lt"/>
                    <a:ea typeface="PMingLiU" pitchFamily="18" charset="-120"/>
                    <a:cs typeface="Times New Roman" panose="02020603050405020304" pitchFamily="18" charset="0"/>
                  </a:rPr>
                  <a:t> </a:t>
                </a:r>
                <a:r>
                  <a:rPr lang="nl-BE" altLang="zh-TW" sz="1600" dirty="0">
                    <a:solidFill>
                      <a:schemeClr val="accent1">
                        <a:lumMod val="50000"/>
                      </a:schemeClr>
                    </a:solidFill>
                    <a:latin typeface="+mn-lt"/>
                    <a:ea typeface="PMingLiU" pitchFamily="18" charset="-120"/>
                    <a:cs typeface="Times New Roman" panose="02020603050405020304" pitchFamily="18" charset="0"/>
                  </a:rPr>
                  <a:t>grade 1.4301</a:t>
                </a:r>
                <a:endParaRPr lang="fr-BE" altLang="zh-TW" sz="1600" b="0" dirty="0" smtClean="0">
                  <a:solidFill>
                    <a:schemeClr val="accent1">
                      <a:lumMod val="50000"/>
                    </a:schemeClr>
                  </a:solidFill>
                  <a:latin typeface="Cambria Math" panose="02040503050406030204" pitchFamily="18" charset="0"/>
                  <a:ea typeface="PMingLiU" pitchFamily="18" charset="-120"/>
                  <a:cs typeface="Times New Roman" panose="02020603050405020304" pitchFamily="18" charset="0"/>
                </a:endParaRPr>
              </a:p>
              <a:p>
                <a:pPr marL="0" indent="0" algn="just">
                  <a:lnSpc>
                    <a:spcPct val="110000"/>
                  </a:lnSpc>
                  <a:defRPr/>
                </a:pPr>
                <a14:m>
                  <m:oMathPara xmlns:m="http://schemas.openxmlformats.org/officeDocument/2006/math">
                    <m:oMathParaPr>
                      <m:jc m:val="left"/>
                    </m:oMathParaPr>
                    <m:oMath xmlns:m="http://schemas.openxmlformats.org/officeDocument/2006/math">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h</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79,9</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𝑚𝑚</m:t>
                      </m:r>
                    </m:oMath>
                  </m:oMathPara>
                </a14:m>
                <a:endParaRPr lang="fr-BE" altLang="zh-TW" sz="1600" dirty="0" smtClean="0">
                  <a:solidFill>
                    <a:schemeClr val="tx1"/>
                  </a:solidFill>
                  <a:latin typeface="+mn-lt"/>
                  <a:ea typeface="PMingLiU" pitchFamily="18" charset="-120"/>
                  <a:cs typeface="Times New Roman" panose="02020603050405020304" pitchFamily="18" charset="0"/>
                </a:endParaRPr>
              </a:p>
              <a:p>
                <a:pPr marL="0" indent="0">
                  <a:lnSpc>
                    <a:spcPct val="110000"/>
                  </a:lnSpc>
                  <a:defRPr/>
                </a:pPr>
                <a14:m>
                  <m:oMathPara xmlns:m="http://schemas.openxmlformats.org/officeDocument/2006/math">
                    <m:oMathParaPr>
                      <m:jc m:val="left"/>
                    </m:oMathParaPr>
                    <m:oMath xmlns:m="http://schemas.openxmlformats.org/officeDocument/2006/math">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𝑏</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79,9</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𝑚𝑚</m:t>
                      </m:r>
                    </m:oMath>
                  </m:oMathPara>
                </a14:m>
                <a:endParaRPr lang="nl-BE" altLang="zh-TW" sz="1600" dirty="0" smtClean="0">
                  <a:solidFill>
                    <a:schemeClr val="tx1"/>
                  </a:solidFill>
                  <a:latin typeface="+mn-lt"/>
                  <a:ea typeface="PMingLiU" pitchFamily="18" charset="-120"/>
                  <a:cs typeface="Times New Roman" panose="02020603050405020304" pitchFamily="18" charset="0"/>
                </a:endParaRPr>
              </a:p>
              <a:p>
                <a:pPr marL="0" indent="0">
                  <a:lnSpc>
                    <a:spcPct val="110000"/>
                  </a:lnSpc>
                  <a:defRPr/>
                </a:pPr>
                <a14:m>
                  <m:oMathPara xmlns:m="http://schemas.openxmlformats.org/officeDocument/2006/math">
                    <m:oMathParaPr>
                      <m:jc m:val="left"/>
                    </m:oMathParaPr>
                    <m:oMath xmlns:m="http://schemas.openxmlformats.org/officeDocument/2006/math">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𝑡</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3,75</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𝑚𝑚</m:t>
                      </m:r>
                    </m:oMath>
                  </m:oMathPara>
                </a14:m>
                <a:endParaRPr lang="nl-BE" altLang="zh-TW" sz="1600" dirty="0">
                  <a:solidFill>
                    <a:schemeClr val="tx1"/>
                  </a:solidFill>
                  <a:ea typeface="PMingLiU" pitchFamily="18" charset="-120"/>
                  <a:cs typeface="Times New Roman" panose="02020603050405020304" pitchFamily="18" charset="0"/>
                </a:endParaRPr>
              </a:p>
              <a:p>
                <a:pPr marL="0" indent="0" eaLnBrk="1" hangingPunct="1">
                  <a:lnSpc>
                    <a:spcPct val="110000"/>
                  </a:lnSpc>
                  <a:defRPr/>
                </a:pPr>
                <a14:m>
                  <m:oMathPara xmlns:m="http://schemas.openxmlformats.org/officeDocument/2006/math">
                    <m:oMathParaPr>
                      <m:jc m:val="left"/>
                    </m:oMathParaPr>
                    <m:oMath xmlns:m="http://schemas.openxmlformats.org/officeDocument/2006/math">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𝐿</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 =2 </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𝑚</m:t>
                      </m:r>
                    </m:oMath>
                  </m:oMathPara>
                </a14:m>
                <a:endParaRPr lang="fr-BE" altLang="zh-TW" sz="1600" dirty="0" smtClean="0">
                  <a:solidFill>
                    <a:schemeClr val="tx1"/>
                  </a:solidFill>
                  <a:latin typeface="+mn-lt"/>
                  <a:ea typeface="PMingLiU" pitchFamily="18" charset="-120"/>
                  <a:cs typeface="Times New Roman" panose="02020603050405020304" pitchFamily="18" charset="0"/>
                </a:endParaRPr>
              </a:p>
              <a:p>
                <a:pPr marL="0" indent="0">
                  <a:lnSpc>
                    <a:spcPct val="110000"/>
                  </a:lnSpc>
                  <a:defRPr/>
                </a:pPr>
                <a14:m>
                  <m:oMathPara xmlns:m="http://schemas.openxmlformats.org/officeDocument/2006/math">
                    <m:oMathParaPr>
                      <m:jc m:val="left"/>
                    </m:oMathParaPr>
                    <m:oMath xmlns:m="http://schemas.openxmlformats.org/officeDocument/2006/math">
                      <m:sSub>
                        <m:sSubPr>
                          <m:ctrlP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ctrlPr>
                        </m:sSubPr>
                        <m:e>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𝑟</m:t>
                          </m:r>
                        </m:e>
                        <m:sub>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𝑖</m:t>
                          </m:r>
                        </m:sub>
                      </m:sSub>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4,4 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𝑚𝑚</m:t>
                      </m:r>
                    </m:oMath>
                  </m:oMathPara>
                </a14:m>
                <a:endParaRPr lang="fr-BE" altLang="zh-TW" sz="1600" dirty="0" smtClean="0">
                  <a:solidFill>
                    <a:schemeClr val="tx1"/>
                  </a:solidFill>
                  <a:latin typeface="+mn-lt"/>
                  <a:ea typeface="PMingLiU" pitchFamily="18" charset="-120"/>
                  <a:cs typeface="Times New Roman" panose="02020603050405020304" pitchFamily="18" charset="0"/>
                </a:endParaRPr>
              </a:p>
            </p:txBody>
          </p:sp>
        </mc:Choice>
        <mc:Fallback>
          <p:sp>
            <p:nvSpPr>
              <p:cNvPr id="11" name="Text Box 2"/>
              <p:cNvSpPr txBox="1">
                <a:spLocks noRot="1" noChangeAspect="1" noMove="1" noResize="1" noEditPoints="1" noAdjustHandles="1" noChangeArrowheads="1" noChangeShapeType="1" noTextEdit="1"/>
              </p:cNvSpPr>
              <p:nvPr/>
            </p:nvSpPr>
            <p:spPr bwMode="auto">
              <a:xfrm>
                <a:off x="3611911" y="1298187"/>
                <a:ext cx="2904276" cy="1988237"/>
              </a:xfrm>
              <a:prstGeom prst="rect">
                <a:avLst/>
              </a:prstGeom>
              <a:blipFill rotWithShape="0">
                <a:blip r:embed="rId4"/>
                <a:stretch>
                  <a:fillRect l="-1261" t="-613" r="-10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noFill/>
                  </a:rPr>
                  <a:t> </a:t>
                </a:r>
              </a:p>
            </p:txBody>
          </p:sp>
        </mc:Fallback>
      </mc:AlternateContent>
      <mc:AlternateContent xmlns:mc="http://schemas.openxmlformats.org/markup-compatibility/2006">
        <mc:Choice xmlns:a14="http://schemas.microsoft.com/office/drawing/2010/main" Requires="a14">
          <p:sp>
            <p:nvSpPr>
              <p:cNvPr id="12" name="Rechthoek 11"/>
              <p:cNvSpPr/>
              <p:nvPr/>
            </p:nvSpPr>
            <p:spPr>
              <a:xfrm>
                <a:off x="5687096" y="1850005"/>
                <a:ext cx="2366103" cy="1531445"/>
              </a:xfrm>
              <a:prstGeom prst="rect">
                <a:avLst/>
              </a:prstGeom>
            </p:spPr>
            <p:txBody>
              <a:bodyPr wrap="square">
                <a:spAutoFit/>
              </a:bodyPr>
              <a:lstStyle/>
              <a:p>
                <a:pPr>
                  <a:lnSpc>
                    <a:spcPct val="110000"/>
                  </a:lnSpc>
                  <a:defRPr/>
                </a:pPr>
                <a14:m>
                  <m:oMathPara xmlns:m="http://schemas.openxmlformats.org/officeDocument/2006/math">
                    <m:oMathParaPr>
                      <m:jc m:val="left"/>
                    </m:oMathParaPr>
                    <m:oMath xmlns:m="http://schemas.openxmlformats.org/officeDocument/2006/math">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𝐴</m:t>
                      </m:r>
                      <m: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t> =10,99 </m:t>
                      </m:r>
                      <m:sSup>
                        <m:sSupPr>
                          <m:ctrlP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ctrlPr>
                        </m:sSupPr>
                        <m:e>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𝑐𝑚</m:t>
                          </m:r>
                        </m:e>
                        <m:sup>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2</m:t>
                          </m:r>
                        </m:sup>
                      </m:sSup>
                    </m:oMath>
                  </m:oMathPara>
                </a14:m>
                <a:endPar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endParaRPr>
              </a:p>
              <a:p>
                <a:pPr>
                  <a:lnSpc>
                    <a:spcPct val="110000"/>
                  </a:lnSpc>
                  <a:defRPr/>
                </a:pPr>
                <a14:m>
                  <m:oMathPara xmlns:m="http://schemas.openxmlformats.org/officeDocument/2006/math">
                    <m:oMathParaPr>
                      <m:jc m:val="left"/>
                    </m:oMathParaPr>
                    <m:oMath xmlns:m="http://schemas.openxmlformats.org/officeDocument/2006/math">
                      <m:sSub>
                        <m:sSubPr>
                          <m:ctrlPr>
                            <a:rPr lang="fr-BE" altLang="zh-TW" sz="1600" i="1" dirty="0" smtClean="0">
                              <a:solidFill>
                                <a:schemeClr val="tx1"/>
                              </a:solidFill>
                              <a:latin typeface="Cambria Math" panose="02040503050406030204" pitchFamily="18" charset="0"/>
                              <a:ea typeface="PMingLiU" pitchFamily="18" charset="-120"/>
                              <a:cs typeface="Times New Roman" panose="02020603050405020304" pitchFamily="18" charset="0"/>
                            </a:rPr>
                          </m:ctrlPr>
                        </m:sSubPr>
                        <m:e>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𝑊</m:t>
                          </m:r>
                        </m:e>
                        <m:sub>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𝑒𝑙</m:t>
                          </m:r>
                        </m:sub>
                      </m:sSub>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26,0</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sSup>
                        <m:sSupPr>
                          <m:ctrlP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ctrlPr>
                        </m:sSupPr>
                        <m:e>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𝑐𝑚</m:t>
                          </m:r>
                        </m:e>
                        <m:sup>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3</m:t>
                          </m:r>
                        </m:sup>
                      </m:sSup>
                    </m:oMath>
                  </m:oMathPara>
                </a14:m>
                <a:endParaRPr lang="nl-BE" altLang="zh-TW" sz="1600" dirty="0">
                  <a:solidFill>
                    <a:schemeClr val="tx1"/>
                  </a:solidFill>
                  <a:ea typeface="PMingLiU" pitchFamily="18" charset="-120"/>
                  <a:cs typeface="Times New Roman" panose="02020603050405020304" pitchFamily="18" charset="0"/>
                </a:endParaRPr>
              </a:p>
              <a:p>
                <a:pPr>
                  <a:lnSpc>
                    <a:spcPct val="110000"/>
                  </a:lnSpc>
                  <a:defRPr/>
                </a:pPr>
                <a14:m>
                  <m:oMathPara xmlns:m="http://schemas.openxmlformats.org/officeDocument/2006/math">
                    <m:oMathParaPr>
                      <m:jc m:val="left"/>
                    </m:oMathParaPr>
                    <m:oMath xmlns:m="http://schemas.openxmlformats.org/officeDocument/2006/math">
                      <m:sSub>
                        <m:sSubPr>
                          <m:ctrlP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ctrlPr>
                        </m:sSubPr>
                        <m:e>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𝑊</m:t>
                          </m:r>
                        </m:e>
                        <m:sub>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𝑝𝑙</m:t>
                          </m:r>
                        </m:sub>
                      </m:sSub>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30,9</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sSup>
                        <m:sSupPr>
                          <m:ctrlP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ctrlPr>
                        </m:sSupPr>
                        <m:e>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𝑐𝑚</m:t>
                          </m:r>
                        </m:e>
                        <m:sup>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3</m:t>
                          </m:r>
                        </m:sup>
                      </m:sSup>
                    </m:oMath>
                  </m:oMathPara>
                </a14:m>
                <a:endParaRPr lang="nl-BE" altLang="zh-TW" sz="1600" dirty="0">
                  <a:solidFill>
                    <a:schemeClr val="tx1"/>
                  </a:solidFill>
                  <a:ea typeface="PMingLiU" pitchFamily="18" charset="-120"/>
                  <a:cs typeface="Times New Roman" panose="02020603050405020304" pitchFamily="18" charset="0"/>
                </a:endParaRPr>
              </a:p>
              <a:p>
                <a:pPr>
                  <a:lnSpc>
                    <a:spcPct val="110000"/>
                  </a:lnSpc>
                  <a:defRPr/>
                </a:pPr>
                <a14:m>
                  <m:oMathPara xmlns:m="http://schemas.openxmlformats.org/officeDocument/2006/math">
                    <m:oMathParaPr>
                      <m:jc m:val="left"/>
                    </m:oMathParaPr>
                    <m:oMath xmlns:m="http://schemas.openxmlformats.org/officeDocument/2006/math">
                      <m:sSub>
                        <m:sSubPr>
                          <m:ctrlP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ctrlPr>
                        </m:sSubPr>
                        <m:e>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𝑓</m:t>
                          </m:r>
                        </m:e>
                        <m:sub>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𝑦</m:t>
                          </m:r>
                        </m:sub>
                      </m:sSub>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b="0" i="1" dirty="0" smtClean="0">
                          <a:solidFill>
                            <a:schemeClr val="tx1"/>
                          </a:solidFill>
                          <a:latin typeface="Cambria Math" panose="02040503050406030204" pitchFamily="18" charset="0"/>
                          <a:ea typeface="PMingLiU" pitchFamily="18" charset="-120"/>
                          <a:cs typeface="Times New Roman" panose="02020603050405020304" pitchFamily="18" charset="0"/>
                        </a:rPr>
                        <m:t>230</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𝑁</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𝑚𝑚</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²</m:t>
                      </m:r>
                    </m:oMath>
                  </m:oMathPara>
                </a14:m>
                <a:endParaRPr lang="nl-BE" altLang="zh-TW" sz="1600" dirty="0">
                  <a:solidFill>
                    <a:schemeClr val="tx1"/>
                  </a:solidFill>
                  <a:ea typeface="PMingLiU" pitchFamily="18" charset="-120"/>
                  <a:cs typeface="Times New Roman" panose="02020603050405020304" pitchFamily="18" charset="0"/>
                </a:endParaRPr>
              </a:p>
              <a:p>
                <a:pPr>
                  <a:lnSpc>
                    <a:spcPct val="110000"/>
                  </a:lnSpc>
                  <a:defRPr/>
                </a:pPr>
                <a14:m>
                  <m:oMathPara xmlns:m="http://schemas.openxmlformats.org/officeDocument/2006/math">
                    <m:oMathParaPr>
                      <m:jc m:val="left"/>
                    </m:oMathParaPr>
                    <m:oMath xmlns:m="http://schemas.openxmlformats.org/officeDocument/2006/math">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𝐸</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 =200 000 </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𝑁</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𝑚𝑚</m:t>
                      </m:r>
                      <m:r>
                        <a:rPr lang="fr-BE" altLang="zh-TW" sz="1600" i="1" dirty="0">
                          <a:solidFill>
                            <a:schemeClr val="tx1"/>
                          </a:solidFill>
                          <a:latin typeface="Cambria Math" panose="02040503050406030204" pitchFamily="18" charset="0"/>
                          <a:ea typeface="PMingLiU" pitchFamily="18" charset="-120"/>
                          <a:cs typeface="Times New Roman" panose="02020603050405020304" pitchFamily="18" charset="0"/>
                        </a:rPr>
                        <m:t>²</m:t>
                      </m:r>
                    </m:oMath>
                  </m:oMathPara>
                </a14:m>
                <a:endParaRPr lang="nl-BE" altLang="zh-TW" sz="1600" dirty="0">
                  <a:solidFill>
                    <a:schemeClr val="tx1"/>
                  </a:solidFill>
                  <a:ea typeface="PMingLiU" pitchFamily="18" charset="-120"/>
                  <a:cs typeface="Times New Roman" panose="02020603050405020304" pitchFamily="18" charset="0"/>
                </a:endParaRPr>
              </a:p>
            </p:txBody>
          </p:sp>
        </mc:Choice>
        <mc:Fallback>
          <p:sp>
            <p:nvSpPr>
              <p:cNvPr id="12" name="Rechthoek 11"/>
              <p:cNvSpPr>
                <a:spLocks noRot="1" noChangeAspect="1" noMove="1" noResize="1" noEditPoints="1" noAdjustHandles="1" noChangeArrowheads="1" noChangeShapeType="1" noTextEdit="1"/>
              </p:cNvSpPr>
              <p:nvPr/>
            </p:nvSpPr>
            <p:spPr>
              <a:xfrm>
                <a:off x="5687096" y="1850005"/>
                <a:ext cx="2366103" cy="1531445"/>
              </a:xfrm>
              <a:prstGeom prst="rect">
                <a:avLst/>
              </a:prstGeom>
              <a:blipFill rotWithShape="0">
                <a:blip r:embed="rId5"/>
                <a:stretch>
                  <a:fillRect l="-258"/>
                </a:stretch>
              </a:blipFill>
            </p:spPr>
            <p:txBody>
              <a:bodyPr/>
              <a:lstStyle/>
              <a:p>
                <a:r>
                  <a:rPr lang="nl-BE">
                    <a:noFill/>
                  </a:rPr>
                  <a:t> </a:t>
                </a:r>
              </a:p>
            </p:txBody>
          </p:sp>
        </mc:Fallback>
      </mc:AlternateContent>
      <mc:AlternateContent xmlns:mc="http://schemas.openxmlformats.org/markup-compatibility/2006">
        <mc:Choice xmlns:a14="http://schemas.microsoft.com/office/drawing/2010/main" Requires="a14">
          <p:sp>
            <p:nvSpPr>
              <p:cNvPr id="15" name="Rechthoek 14"/>
              <p:cNvSpPr/>
              <p:nvPr/>
            </p:nvSpPr>
            <p:spPr>
              <a:xfrm>
                <a:off x="770133" y="4417777"/>
                <a:ext cx="4572000" cy="540212"/>
              </a:xfrm>
              <a:prstGeom prst="rect">
                <a:avLst/>
              </a:prstGeom>
            </p:spPr>
            <p:txBody>
              <a:bodyPr>
                <a:spAutoFit/>
              </a:bodyPr>
              <a:lstStyle/>
              <a:p>
                <a:r>
                  <a:rPr lang="en-GB" sz="1400" dirty="0" smtClean="0">
                    <a:solidFill>
                      <a:schemeClr val="accent1">
                        <a:lumMod val="50000"/>
                      </a:schemeClr>
                    </a:solidFill>
                    <a:ea typeface="SimSun" panose="02010600030101010101" pitchFamily="2" charset="-122"/>
                  </a:rPr>
                  <a:t>Resistance based on minimum specified </a:t>
                </a:r>
              </a:p>
              <a:p>
                <a:r>
                  <a:rPr lang="en-GB" sz="1400" dirty="0" smtClean="0">
                    <a:solidFill>
                      <a:schemeClr val="accent1">
                        <a:lumMod val="50000"/>
                      </a:schemeClr>
                    </a:solidFill>
                    <a:ea typeface="SimSun" panose="02010600030101010101" pitchFamily="2" charset="-122"/>
                  </a:rPr>
                  <a:t>yield strength </a:t>
                </a:r>
                <a14:m>
                  <m:oMath xmlns:m="http://schemas.openxmlformats.org/officeDocument/2006/math">
                    <m:sSub>
                      <m:sSubPr>
                        <m:ctrlPr>
                          <a:rPr lang="nl-BE" sz="1400" i="1">
                            <a:solidFill>
                              <a:schemeClr val="accent1">
                                <a:lumMod val="50000"/>
                              </a:schemeClr>
                            </a:solidFill>
                            <a:latin typeface="Cambria Math" panose="02040503050406030204" pitchFamily="18" charset="0"/>
                          </a:rPr>
                        </m:ctrlPr>
                      </m:sSubPr>
                      <m:e>
                        <m:r>
                          <a:rPr lang="nl-BE" sz="1400" i="1">
                            <a:solidFill>
                              <a:schemeClr val="accent1">
                                <a:lumMod val="50000"/>
                              </a:schemeClr>
                            </a:solidFill>
                            <a:latin typeface="Cambria Math" panose="02040503050406030204" pitchFamily="18" charset="0"/>
                          </a:rPr>
                          <m:t>𝑓</m:t>
                        </m:r>
                      </m:e>
                      <m:sub>
                        <m:r>
                          <a:rPr lang="nl-BE" sz="1400" i="1">
                            <a:solidFill>
                              <a:schemeClr val="accent1">
                                <a:lumMod val="50000"/>
                              </a:schemeClr>
                            </a:solidFill>
                            <a:latin typeface="Cambria Math" panose="02040503050406030204" pitchFamily="18" charset="0"/>
                          </a:rPr>
                          <m:t>𝑦</m:t>
                        </m:r>
                      </m:sub>
                    </m:sSub>
                  </m:oMath>
                </a14:m>
                <a:r>
                  <a:rPr lang="nl-BE" sz="1400" dirty="0" smtClean="0">
                    <a:solidFill>
                      <a:schemeClr val="accent1">
                        <a:lumMod val="50000"/>
                      </a:schemeClr>
                    </a:solidFill>
                  </a:rPr>
                  <a:t>:</a:t>
                </a:r>
                <a:endParaRPr lang="nl-BE" sz="1400" dirty="0">
                  <a:solidFill>
                    <a:schemeClr val="accent1">
                      <a:lumMod val="50000"/>
                    </a:schemeClr>
                  </a:solidFill>
                </a:endParaRPr>
              </a:p>
            </p:txBody>
          </p:sp>
        </mc:Choice>
        <mc:Fallback>
          <p:sp>
            <p:nvSpPr>
              <p:cNvPr id="15" name="Rechthoek 14"/>
              <p:cNvSpPr>
                <a:spLocks noRot="1" noChangeAspect="1" noMove="1" noResize="1" noEditPoints="1" noAdjustHandles="1" noChangeArrowheads="1" noChangeShapeType="1" noTextEdit="1"/>
              </p:cNvSpPr>
              <p:nvPr/>
            </p:nvSpPr>
            <p:spPr>
              <a:xfrm>
                <a:off x="770133" y="4417777"/>
                <a:ext cx="4572000" cy="540212"/>
              </a:xfrm>
              <a:prstGeom prst="rect">
                <a:avLst/>
              </a:prstGeom>
              <a:blipFill rotWithShape="0">
                <a:blip r:embed="rId6"/>
                <a:stretch>
                  <a:fillRect l="-400" t="-2273" b="-9091"/>
                </a:stretch>
              </a:blipFill>
            </p:spPr>
            <p:txBody>
              <a:bodyPr/>
              <a:lstStyle/>
              <a:p>
                <a:r>
                  <a:rPr lang="nl-BE">
                    <a:noFill/>
                  </a:rPr>
                  <a:t> </a:t>
                </a:r>
              </a:p>
            </p:txBody>
          </p:sp>
        </mc:Fallback>
      </mc:AlternateContent>
      <mc:AlternateContent xmlns:mc="http://schemas.openxmlformats.org/markup-compatibility/2006">
        <mc:Choice xmlns:a14="http://schemas.microsoft.com/office/drawing/2010/main" Requires="a14">
          <p:sp>
            <p:nvSpPr>
              <p:cNvPr id="16" name="Rechthoek 15"/>
              <p:cNvSpPr/>
              <p:nvPr/>
            </p:nvSpPr>
            <p:spPr>
              <a:xfrm>
                <a:off x="770133" y="5092407"/>
                <a:ext cx="3133422" cy="519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sz="1400" i="1">
                              <a:latin typeface="Cambria Math" panose="02040503050406030204" pitchFamily="18" charset="0"/>
                            </a:rPr>
                          </m:ctrlPr>
                        </m:sSubPr>
                        <m:e>
                          <m:r>
                            <a:rPr lang="nl-BE" sz="1400" b="0" i="1">
                              <a:latin typeface="Cambria Math" panose="02040503050406030204" pitchFamily="18" charset="0"/>
                            </a:rPr>
                            <m:t>𝑀</m:t>
                          </m:r>
                        </m:e>
                        <m:sub>
                          <m:r>
                            <a:rPr lang="nl-BE" sz="1400" b="0" i="1">
                              <a:latin typeface="Cambria Math" panose="02040503050406030204" pitchFamily="18" charset="0"/>
                            </a:rPr>
                            <m:t>𝑐</m:t>
                          </m:r>
                          <m:r>
                            <a:rPr lang="nl-BE" sz="1400" b="0" i="0">
                              <a:latin typeface="Cambria Math" panose="02040503050406030204" pitchFamily="18" charset="0"/>
                            </a:rPr>
                            <m:t>,</m:t>
                          </m:r>
                          <m:r>
                            <a:rPr lang="nl-BE" sz="1400" b="0" i="1">
                              <a:latin typeface="Cambria Math" panose="02040503050406030204" pitchFamily="18" charset="0"/>
                            </a:rPr>
                            <m:t>𝑅𝑑</m:t>
                          </m:r>
                        </m:sub>
                      </m:sSub>
                      <m:r>
                        <a:rPr lang="nl-BE" sz="1400" b="0" i="0">
                          <a:latin typeface="Cambria Math" panose="02040503050406030204" pitchFamily="18" charset="0"/>
                        </a:rPr>
                        <m:t> = </m:t>
                      </m:r>
                      <m:sSub>
                        <m:sSubPr>
                          <m:ctrlPr>
                            <a:rPr lang="nl-BE" sz="1400" i="1">
                              <a:latin typeface="Cambria Math" panose="02040503050406030204" pitchFamily="18" charset="0"/>
                            </a:rPr>
                          </m:ctrlPr>
                        </m:sSubPr>
                        <m:e>
                          <m:f>
                            <m:fPr>
                              <m:ctrlPr>
                                <a:rPr lang="nl-BE" sz="1400" i="1">
                                  <a:latin typeface="Cambria Math" panose="02040503050406030204" pitchFamily="18" charset="0"/>
                                </a:rPr>
                              </m:ctrlPr>
                            </m:fPr>
                            <m:num>
                              <m:r>
                                <a:rPr lang="nl-BE" sz="1400" b="0" i="0">
                                  <a:latin typeface="Cambria Math" panose="02040503050406030204" pitchFamily="18" charset="0"/>
                                </a:rPr>
                                <m:t>30860×230</m:t>
                              </m:r>
                            </m:num>
                            <m:den>
                              <m:r>
                                <a:rPr lang="nl-BE" sz="1400" b="0" i="0">
                                  <a:latin typeface="Cambria Math" panose="02040503050406030204" pitchFamily="18" charset="0"/>
                                </a:rPr>
                                <m:t>1,1</m:t>
                              </m:r>
                            </m:den>
                          </m:f>
                          <m:r>
                            <a:rPr lang="nl-BE" sz="1400" b="0" i="0">
                              <a:latin typeface="Cambria Math" panose="02040503050406030204" pitchFamily="18" charset="0"/>
                            </a:rPr>
                            <m:t>=6,45 </m:t>
                          </m:r>
                          <m:r>
                            <a:rPr lang="nl-BE" sz="1400" b="0" i="1" smtClean="0">
                              <a:latin typeface="Cambria Math" panose="02040503050406030204" pitchFamily="18" charset="0"/>
                            </a:rPr>
                            <m:t>𝑘𝑁𝑚</m:t>
                          </m:r>
                        </m:e>
                        <m:sub/>
                      </m:sSub>
                    </m:oMath>
                  </m:oMathPara>
                </a14:m>
                <a:endParaRPr lang="nl-BE" sz="1400" dirty="0"/>
              </a:p>
            </p:txBody>
          </p:sp>
        </mc:Choice>
        <mc:Fallback>
          <p:sp>
            <p:nvSpPr>
              <p:cNvPr id="16" name="Rechthoek 15"/>
              <p:cNvSpPr>
                <a:spLocks noRot="1" noChangeAspect="1" noMove="1" noResize="1" noEditPoints="1" noAdjustHandles="1" noChangeArrowheads="1" noChangeShapeType="1" noTextEdit="1"/>
              </p:cNvSpPr>
              <p:nvPr/>
            </p:nvSpPr>
            <p:spPr>
              <a:xfrm>
                <a:off x="770133" y="5092407"/>
                <a:ext cx="3133422" cy="519886"/>
              </a:xfrm>
              <a:prstGeom prst="rect">
                <a:avLst/>
              </a:prstGeom>
              <a:blipFill rotWithShape="0">
                <a:blip r:embed="rId7"/>
                <a:stretch>
                  <a:fillRect/>
                </a:stretch>
              </a:blipFill>
            </p:spPr>
            <p:txBody>
              <a:bodyPr/>
              <a:lstStyle/>
              <a:p>
                <a:r>
                  <a:rPr lang="nl-BE">
                    <a:noFill/>
                  </a:rPr>
                  <a:t> </a:t>
                </a:r>
              </a:p>
            </p:txBody>
          </p:sp>
        </mc:Fallback>
      </mc:AlternateContent>
      <mc:AlternateContent xmlns:mc="http://schemas.openxmlformats.org/markup-compatibility/2006">
        <mc:Choice xmlns:a14="http://schemas.microsoft.com/office/drawing/2010/main" Requires="a14">
          <p:sp>
            <p:nvSpPr>
              <p:cNvPr id="17" name="Rechthoek 16"/>
              <p:cNvSpPr/>
              <p:nvPr/>
            </p:nvSpPr>
            <p:spPr>
              <a:xfrm>
                <a:off x="4879555" y="4403329"/>
                <a:ext cx="4572000" cy="540212"/>
              </a:xfrm>
              <a:prstGeom prst="rect">
                <a:avLst/>
              </a:prstGeom>
            </p:spPr>
            <p:txBody>
              <a:bodyPr>
                <a:spAutoFit/>
              </a:bodyPr>
              <a:lstStyle/>
              <a:p>
                <a:r>
                  <a:rPr lang="en-US" sz="1400" dirty="0" smtClean="0">
                    <a:solidFill>
                      <a:schemeClr val="accent1">
                        <a:lumMod val="50000"/>
                      </a:schemeClr>
                    </a:solidFill>
                    <a:ea typeface="SimSun" panose="02010600030101010101" pitchFamily="2" charset="-122"/>
                  </a:rPr>
                  <a:t>Resistance based on enhanced average </a:t>
                </a:r>
              </a:p>
              <a:p>
                <a:r>
                  <a:rPr lang="en-US" sz="1400" dirty="0" smtClean="0">
                    <a:solidFill>
                      <a:schemeClr val="accent1">
                        <a:lumMod val="50000"/>
                      </a:schemeClr>
                    </a:solidFill>
                    <a:ea typeface="SimSun" panose="02010600030101010101" pitchFamily="2" charset="-122"/>
                  </a:rPr>
                  <a:t>yield strength </a:t>
                </a:r>
                <a14:m>
                  <m:oMath xmlns:m="http://schemas.openxmlformats.org/officeDocument/2006/math">
                    <m:sSub>
                      <m:sSubPr>
                        <m:ctrlPr>
                          <a:rPr lang="nl-BE" sz="1400" i="1">
                            <a:solidFill>
                              <a:schemeClr val="accent1">
                                <a:lumMod val="50000"/>
                              </a:schemeClr>
                            </a:solidFill>
                            <a:latin typeface="Cambria Math" panose="02040503050406030204" pitchFamily="18" charset="0"/>
                          </a:rPr>
                        </m:ctrlPr>
                      </m:sSubPr>
                      <m:e>
                        <m:r>
                          <a:rPr lang="nl-BE" sz="1400" i="1">
                            <a:solidFill>
                              <a:schemeClr val="accent1">
                                <a:lumMod val="50000"/>
                              </a:schemeClr>
                            </a:solidFill>
                            <a:latin typeface="Cambria Math" panose="02040503050406030204" pitchFamily="18" charset="0"/>
                          </a:rPr>
                          <m:t>𝑓</m:t>
                        </m:r>
                      </m:e>
                      <m:sub>
                        <m:r>
                          <a:rPr lang="nl-BE" sz="1400" i="1">
                            <a:solidFill>
                              <a:schemeClr val="accent1">
                                <a:lumMod val="50000"/>
                              </a:schemeClr>
                            </a:solidFill>
                            <a:latin typeface="Cambria Math" panose="02040503050406030204" pitchFamily="18" charset="0"/>
                          </a:rPr>
                          <m:t>𝑦</m:t>
                        </m:r>
                        <m:r>
                          <a:rPr lang="fr-BE" sz="1400" b="0" i="1" smtClean="0">
                            <a:solidFill>
                              <a:schemeClr val="accent1">
                                <a:lumMod val="50000"/>
                              </a:schemeClr>
                            </a:solidFill>
                            <a:latin typeface="Cambria Math" panose="02040503050406030204" pitchFamily="18" charset="0"/>
                          </a:rPr>
                          <m:t>𝑎</m:t>
                        </m:r>
                      </m:sub>
                    </m:sSub>
                  </m:oMath>
                </a14:m>
                <a:r>
                  <a:rPr lang="nl-BE" sz="1400" dirty="0" smtClean="0">
                    <a:solidFill>
                      <a:schemeClr val="accent1">
                        <a:lumMod val="50000"/>
                      </a:schemeClr>
                    </a:solidFill>
                  </a:rPr>
                  <a:t>:</a:t>
                </a:r>
                <a:endParaRPr lang="nl-BE" sz="1400" dirty="0">
                  <a:solidFill>
                    <a:schemeClr val="accent1">
                      <a:lumMod val="50000"/>
                    </a:schemeClr>
                  </a:solidFill>
                </a:endParaRPr>
              </a:p>
            </p:txBody>
          </p:sp>
        </mc:Choice>
        <mc:Fallback>
          <p:sp>
            <p:nvSpPr>
              <p:cNvPr id="17" name="Rechthoek 16"/>
              <p:cNvSpPr>
                <a:spLocks noRot="1" noChangeAspect="1" noMove="1" noResize="1" noEditPoints="1" noAdjustHandles="1" noChangeArrowheads="1" noChangeShapeType="1" noTextEdit="1"/>
              </p:cNvSpPr>
              <p:nvPr/>
            </p:nvSpPr>
            <p:spPr>
              <a:xfrm>
                <a:off x="4879555" y="4403329"/>
                <a:ext cx="4572000" cy="540212"/>
              </a:xfrm>
              <a:prstGeom prst="rect">
                <a:avLst/>
              </a:prstGeom>
              <a:blipFill rotWithShape="0">
                <a:blip r:embed="rId8"/>
                <a:stretch>
                  <a:fillRect l="-400" t="-1124" b="-8989"/>
                </a:stretch>
              </a:blipFill>
            </p:spPr>
            <p:txBody>
              <a:bodyPr/>
              <a:lstStyle/>
              <a:p>
                <a:r>
                  <a:rPr lang="nl-BE">
                    <a:noFill/>
                  </a:rPr>
                  <a:t> </a:t>
                </a:r>
              </a:p>
            </p:txBody>
          </p:sp>
        </mc:Fallback>
      </mc:AlternateContent>
      <mc:AlternateContent xmlns:mc="http://schemas.openxmlformats.org/markup-compatibility/2006">
        <mc:Choice xmlns:a14="http://schemas.microsoft.com/office/drawing/2010/main" Requires="a14">
          <p:sp>
            <p:nvSpPr>
              <p:cNvPr id="18" name="Rechthoek 17"/>
              <p:cNvSpPr/>
              <p:nvPr/>
            </p:nvSpPr>
            <p:spPr>
              <a:xfrm>
                <a:off x="4892939" y="5091503"/>
                <a:ext cx="2876813" cy="519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sz="1400" i="1">
                              <a:latin typeface="Cambria Math" panose="02040503050406030204" pitchFamily="18" charset="0"/>
                            </a:rPr>
                          </m:ctrlPr>
                        </m:sSubPr>
                        <m:e>
                          <m:r>
                            <a:rPr lang="nl-BE" sz="1400" b="0" i="1">
                              <a:latin typeface="Cambria Math" panose="02040503050406030204" pitchFamily="18" charset="0"/>
                            </a:rPr>
                            <m:t>𝑀</m:t>
                          </m:r>
                        </m:e>
                        <m:sub>
                          <m:r>
                            <a:rPr lang="nl-BE" sz="1400" b="0" i="1">
                              <a:latin typeface="Cambria Math" panose="02040503050406030204" pitchFamily="18" charset="0"/>
                            </a:rPr>
                            <m:t>𝑐</m:t>
                          </m:r>
                          <m:r>
                            <a:rPr lang="nl-BE" sz="1400" b="0" i="0">
                              <a:latin typeface="Cambria Math" panose="02040503050406030204" pitchFamily="18" charset="0"/>
                            </a:rPr>
                            <m:t>,</m:t>
                          </m:r>
                          <m:r>
                            <a:rPr lang="nl-BE" sz="1400" b="0" i="1">
                              <a:latin typeface="Cambria Math" panose="02040503050406030204" pitchFamily="18" charset="0"/>
                            </a:rPr>
                            <m:t>𝑅𝑑</m:t>
                          </m:r>
                        </m:sub>
                      </m:sSub>
                      <m:r>
                        <a:rPr lang="nl-BE" sz="1400" b="0" i="0">
                          <a:latin typeface="Cambria Math" panose="02040503050406030204" pitchFamily="18" charset="0"/>
                        </a:rPr>
                        <m:t>=</m:t>
                      </m:r>
                      <m:f>
                        <m:fPr>
                          <m:ctrlPr>
                            <a:rPr lang="nl-BE" sz="1400" i="1">
                              <a:latin typeface="Cambria Math" panose="02040503050406030204" pitchFamily="18" charset="0"/>
                            </a:rPr>
                          </m:ctrlPr>
                        </m:fPr>
                        <m:num>
                          <m:r>
                            <a:rPr lang="nl-BE" sz="1400" b="0" i="0">
                              <a:latin typeface="Cambria Math" panose="02040503050406030204" pitchFamily="18" charset="0"/>
                            </a:rPr>
                            <m:t>30860×326</m:t>
                          </m:r>
                        </m:num>
                        <m:den>
                          <m:r>
                            <a:rPr lang="nl-BE" sz="1400" b="0" i="0">
                              <a:latin typeface="Cambria Math" panose="02040503050406030204" pitchFamily="18" charset="0"/>
                            </a:rPr>
                            <m:t>1,1</m:t>
                          </m:r>
                        </m:den>
                      </m:f>
                      <m:r>
                        <a:rPr lang="nl-BE" sz="1400" b="0" i="0">
                          <a:latin typeface="Cambria Math" panose="02040503050406030204" pitchFamily="18" charset="0"/>
                        </a:rPr>
                        <m:t>=9,15 </m:t>
                      </m:r>
                      <m:r>
                        <a:rPr lang="nl-BE" sz="1400" b="0" i="1">
                          <a:latin typeface="Cambria Math" panose="02040503050406030204" pitchFamily="18" charset="0"/>
                        </a:rPr>
                        <m:t>𝑘𝑁𝑚</m:t>
                      </m:r>
                    </m:oMath>
                  </m:oMathPara>
                </a14:m>
                <a:endParaRPr lang="nl-BE" sz="1400" dirty="0"/>
              </a:p>
            </p:txBody>
          </p:sp>
        </mc:Choice>
        <mc:Fallback>
          <p:sp>
            <p:nvSpPr>
              <p:cNvPr id="18" name="Rechthoek 17"/>
              <p:cNvSpPr>
                <a:spLocks noRot="1" noChangeAspect="1" noMove="1" noResize="1" noEditPoints="1" noAdjustHandles="1" noChangeArrowheads="1" noChangeShapeType="1" noTextEdit="1"/>
              </p:cNvSpPr>
              <p:nvPr/>
            </p:nvSpPr>
            <p:spPr>
              <a:xfrm>
                <a:off x="4892939" y="5091503"/>
                <a:ext cx="2876813" cy="519886"/>
              </a:xfrm>
              <a:prstGeom prst="rect">
                <a:avLst/>
              </a:prstGeom>
              <a:blipFill rotWithShape="0">
                <a:blip r:embed="rId9"/>
                <a:stretch>
                  <a:fillRect/>
                </a:stretch>
              </a:blipFill>
            </p:spPr>
            <p:txBody>
              <a:bodyPr/>
              <a:lstStyle/>
              <a:p>
                <a:r>
                  <a:rPr lang="nl-BE">
                    <a:noFill/>
                  </a:rPr>
                  <a:t> </a:t>
                </a:r>
              </a:p>
            </p:txBody>
          </p:sp>
        </mc:Fallback>
      </mc:AlternateContent>
      <p:sp>
        <p:nvSpPr>
          <p:cNvPr id="19" name="Rechthoek 18"/>
          <p:cNvSpPr/>
          <p:nvPr/>
        </p:nvSpPr>
        <p:spPr>
          <a:xfrm>
            <a:off x="296334" y="5562023"/>
            <a:ext cx="8228233" cy="646331"/>
          </a:xfrm>
          <a:prstGeom prst="rect">
            <a:avLst/>
          </a:prstGeom>
        </p:spPr>
        <p:txBody>
          <a:bodyPr wrap="square">
            <a:spAutoFit/>
          </a:bodyPr>
          <a:lstStyle/>
          <a:p>
            <a:r>
              <a:rPr lang="en-GB" dirty="0">
                <a:solidFill>
                  <a:schemeClr val="accent2"/>
                </a:solidFill>
                <a:ea typeface="SimSun" panose="02010600030101010101" pitchFamily="2" charset="-122"/>
              </a:rPr>
              <a:t>Taking into account the increased strength arising from strain hardening during section forming results in a 42% increase in bending resistance.</a:t>
            </a:r>
            <a:endParaRPr lang="nl-BE" dirty="0">
              <a:solidFill>
                <a:schemeClr val="accent2"/>
              </a:solidFill>
            </a:endParaRPr>
          </a:p>
        </p:txBody>
      </p:sp>
      <p:cxnSp>
        <p:nvCxnSpPr>
          <p:cNvPr id="6" name="Rechte verbindingslijn 5"/>
          <p:cNvCxnSpPr/>
          <p:nvPr/>
        </p:nvCxnSpPr>
        <p:spPr>
          <a:xfrm>
            <a:off x="244985" y="3510445"/>
            <a:ext cx="8654029"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3" name="Rechthoek 12"/>
              <p:cNvSpPr/>
              <p:nvPr/>
            </p:nvSpPr>
            <p:spPr>
              <a:xfrm>
                <a:off x="770133" y="3714576"/>
                <a:ext cx="8464345" cy="54181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nl-BE" sz="1400" i="1" smtClean="0">
                              <a:solidFill>
                                <a:schemeClr val="tx1"/>
                              </a:solidFill>
                              <a:latin typeface="Cambria Math" panose="02040503050406030204" pitchFamily="18" charset="0"/>
                            </a:rPr>
                          </m:ctrlPr>
                        </m:sSubPr>
                        <m:e>
                          <m:r>
                            <a:rPr lang="nl-BE" sz="1400" b="0" i="1">
                              <a:solidFill>
                                <a:schemeClr val="tx1"/>
                              </a:solidFill>
                              <a:latin typeface="Cambria Math" panose="02040503050406030204" pitchFamily="18" charset="0"/>
                            </a:rPr>
                            <m:t>𝑓</m:t>
                          </m:r>
                        </m:e>
                        <m:sub>
                          <m:r>
                            <a:rPr lang="nl-BE" sz="1400" b="0" i="1">
                              <a:solidFill>
                                <a:schemeClr val="tx1"/>
                              </a:solidFill>
                              <a:latin typeface="Cambria Math" panose="02040503050406030204" pitchFamily="18" charset="0"/>
                            </a:rPr>
                            <m:t>𝑦𝑎</m:t>
                          </m:r>
                        </m:sub>
                      </m:sSub>
                      <m:r>
                        <a:rPr lang="nl-BE" sz="1400" b="0" i="0">
                          <a:solidFill>
                            <a:schemeClr val="tx1"/>
                          </a:solidFill>
                          <a:latin typeface="Cambria Math" panose="02040503050406030204" pitchFamily="18" charset="0"/>
                        </a:rPr>
                        <m:t>=</m:t>
                      </m:r>
                      <m:f>
                        <m:fPr>
                          <m:ctrlPr>
                            <a:rPr lang="nl-BE" sz="1400" i="1">
                              <a:solidFill>
                                <a:schemeClr val="tx1"/>
                              </a:solidFill>
                              <a:latin typeface="Cambria Math" panose="02040503050406030204" pitchFamily="18" charset="0"/>
                            </a:rPr>
                          </m:ctrlPr>
                        </m:fPr>
                        <m:num>
                          <m:d>
                            <m:dPr>
                              <m:begChr m:val=""/>
                              <m:ctrlPr>
                                <a:rPr lang="nl-BE" sz="1400" i="1">
                                  <a:solidFill>
                                    <a:schemeClr val="tx1"/>
                                  </a:solidFill>
                                  <a:latin typeface="Cambria Math" panose="02040503050406030204" pitchFamily="18" charset="0"/>
                                </a:rPr>
                              </m:ctrlPr>
                            </m:dPr>
                            <m:e>
                              <m:sSub>
                                <m:sSubPr>
                                  <m:ctrlPr>
                                    <a:rPr lang="nl-BE" sz="1400" i="1">
                                      <a:solidFill>
                                        <a:schemeClr val="tx1"/>
                                      </a:solidFill>
                                      <a:latin typeface="Cambria Math" panose="02040503050406030204" pitchFamily="18" charset="0"/>
                                    </a:rPr>
                                  </m:ctrlPr>
                                </m:sSubPr>
                                <m:e>
                                  <m:r>
                                    <a:rPr lang="nl-BE" sz="1400" b="0" i="1">
                                      <a:solidFill>
                                        <a:schemeClr val="tx1"/>
                                      </a:solidFill>
                                      <a:latin typeface="Cambria Math" panose="02040503050406030204" pitchFamily="18" charset="0"/>
                                    </a:rPr>
                                    <m:t>𝑓</m:t>
                                  </m:r>
                                </m:e>
                                <m:sub>
                                  <m:r>
                                    <a:rPr lang="nl-BE" sz="1400" b="0" i="1">
                                      <a:solidFill>
                                        <a:schemeClr val="tx1"/>
                                      </a:solidFill>
                                      <a:latin typeface="Cambria Math" panose="02040503050406030204" pitchFamily="18" charset="0"/>
                                    </a:rPr>
                                    <m:t>𝑦𝑐</m:t>
                                  </m:r>
                                </m:sub>
                              </m:sSub>
                              <m:sSub>
                                <m:sSubPr>
                                  <m:ctrlPr>
                                    <a:rPr lang="nl-BE" sz="1400" i="1">
                                      <a:solidFill>
                                        <a:schemeClr val="tx1"/>
                                      </a:solidFill>
                                      <a:latin typeface="Cambria Math" panose="02040503050406030204" pitchFamily="18" charset="0"/>
                                    </a:rPr>
                                  </m:ctrlPr>
                                </m:sSubPr>
                                <m:e>
                                  <m:r>
                                    <a:rPr lang="nl-BE" sz="1400" b="0" i="0">
                                      <a:solidFill>
                                        <a:schemeClr val="tx1"/>
                                      </a:solidFill>
                                      <a:latin typeface="Cambria Math" panose="02040503050406030204" pitchFamily="18" charset="0"/>
                                    </a:rPr>
                                    <m:t> </m:t>
                                  </m:r>
                                  <m:r>
                                    <a:rPr lang="nl-BE" sz="1400" b="0" i="1">
                                      <a:solidFill>
                                        <a:schemeClr val="tx1"/>
                                      </a:solidFill>
                                      <a:latin typeface="Cambria Math" panose="02040503050406030204" pitchFamily="18" charset="0"/>
                                    </a:rPr>
                                    <m:t>𝐴</m:t>
                                  </m:r>
                                </m:e>
                                <m:sub>
                                  <m:r>
                                    <a:rPr lang="nl-BE" sz="1400" b="0" i="1">
                                      <a:solidFill>
                                        <a:schemeClr val="tx1"/>
                                      </a:solidFill>
                                      <a:latin typeface="Cambria Math" panose="02040503050406030204" pitchFamily="18" charset="0"/>
                                    </a:rPr>
                                    <m:t>𝑐</m:t>
                                  </m:r>
                                  <m:r>
                                    <a:rPr lang="nl-BE" sz="1400" b="0" i="0">
                                      <a:solidFill>
                                        <a:schemeClr val="tx1"/>
                                      </a:solidFill>
                                      <a:latin typeface="Cambria Math" panose="02040503050406030204" pitchFamily="18" charset="0"/>
                                    </a:rPr>
                                    <m:t>,</m:t>
                                  </m:r>
                                  <m:r>
                                    <a:rPr lang="nl-BE" sz="1400" b="0" i="1">
                                      <a:solidFill>
                                        <a:schemeClr val="tx1"/>
                                      </a:solidFill>
                                      <a:latin typeface="Cambria Math" panose="02040503050406030204" pitchFamily="18" charset="0"/>
                                    </a:rPr>
                                    <m:t>𝑟𝑜𝑙𝑙𝑒𝑑</m:t>
                                  </m:r>
                                </m:sub>
                              </m:sSub>
                              <m:r>
                                <a:rPr lang="nl-BE" sz="1400" b="0" i="0">
                                  <a:solidFill>
                                    <a:schemeClr val="tx1"/>
                                  </a:solidFill>
                                  <a:latin typeface="Cambria Math" panose="02040503050406030204" pitchFamily="18" charset="0"/>
                                </a:rPr>
                                <m:t> + </m:t>
                              </m:r>
                              <m:sSub>
                                <m:sSubPr>
                                  <m:ctrlPr>
                                    <a:rPr lang="nl-BE" sz="1400" i="1">
                                      <a:solidFill>
                                        <a:schemeClr val="tx1"/>
                                      </a:solidFill>
                                      <a:latin typeface="Cambria Math" panose="02040503050406030204" pitchFamily="18" charset="0"/>
                                    </a:rPr>
                                  </m:ctrlPr>
                                </m:sSubPr>
                                <m:e>
                                  <m:r>
                                    <a:rPr lang="nl-BE" sz="1400" b="0" i="1">
                                      <a:solidFill>
                                        <a:schemeClr val="tx1"/>
                                      </a:solidFill>
                                      <a:latin typeface="Cambria Math" panose="02040503050406030204" pitchFamily="18" charset="0"/>
                                    </a:rPr>
                                    <m:t>𝑓</m:t>
                                  </m:r>
                                </m:e>
                                <m:sub>
                                  <m:r>
                                    <a:rPr lang="nl-BE" sz="1400" b="0" i="1">
                                      <a:solidFill>
                                        <a:schemeClr val="tx1"/>
                                      </a:solidFill>
                                      <a:latin typeface="Cambria Math" panose="02040503050406030204" pitchFamily="18" charset="0"/>
                                    </a:rPr>
                                    <m:t>𝑦𝑓</m:t>
                                  </m:r>
                                </m:sub>
                              </m:sSub>
                              <m:r>
                                <a:rPr lang="nl-BE" sz="1400" b="0" i="0">
                                  <a:solidFill>
                                    <a:schemeClr val="tx1"/>
                                  </a:solidFill>
                                  <a:latin typeface="Cambria Math" panose="02040503050406030204" pitchFamily="18" charset="0"/>
                                </a:rPr>
                                <m:t>(</m:t>
                              </m:r>
                              <m:r>
                                <a:rPr lang="nl-BE" sz="1400" b="0" i="1">
                                  <a:solidFill>
                                    <a:schemeClr val="tx1"/>
                                  </a:solidFill>
                                  <a:latin typeface="Cambria Math" panose="02040503050406030204" pitchFamily="18" charset="0"/>
                                </a:rPr>
                                <m:t>𝐴</m:t>
                              </m:r>
                              <m:r>
                                <a:rPr lang="nl-BE" sz="1400" b="0" i="0">
                                  <a:solidFill>
                                    <a:schemeClr val="tx1"/>
                                  </a:solidFill>
                                  <a:latin typeface="Cambria Math" panose="02040503050406030204" pitchFamily="18" charset="0"/>
                                </a:rPr>
                                <m:t>−</m:t>
                              </m:r>
                              <m:sSub>
                                <m:sSubPr>
                                  <m:ctrlPr>
                                    <a:rPr lang="nl-BE" sz="1400" i="1">
                                      <a:solidFill>
                                        <a:schemeClr val="tx1"/>
                                      </a:solidFill>
                                      <a:latin typeface="Cambria Math" panose="02040503050406030204" pitchFamily="18" charset="0"/>
                                    </a:rPr>
                                  </m:ctrlPr>
                                </m:sSubPr>
                                <m:e>
                                  <m:r>
                                    <a:rPr lang="nl-BE" sz="1400" b="0" i="1">
                                      <a:solidFill>
                                        <a:schemeClr val="tx1"/>
                                      </a:solidFill>
                                      <a:latin typeface="Cambria Math" panose="02040503050406030204" pitchFamily="18" charset="0"/>
                                    </a:rPr>
                                    <m:t>𝐴</m:t>
                                  </m:r>
                                </m:e>
                                <m:sub>
                                  <m:r>
                                    <a:rPr lang="nl-BE" sz="1400" b="0" i="1">
                                      <a:solidFill>
                                        <a:schemeClr val="tx1"/>
                                      </a:solidFill>
                                      <a:latin typeface="Cambria Math" panose="02040503050406030204" pitchFamily="18" charset="0"/>
                                    </a:rPr>
                                    <m:t>𝑐</m:t>
                                  </m:r>
                                  <m:r>
                                    <a:rPr lang="nl-BE" sz="1400" b="0" i="0">
                                      <a:solidFill>
                                        <a:schemeClr val="tx1"/>
                                      </a:solidFill>
                                      <a:latin typeface="Cambria Math" panose="02040503050406030204" pitchFamily="18" charset="0"/>
                                    </a:rPr>
                                    <m:t>,</m:t>
                                  </m:r>
                                  <m:r>
                                    <a:rPr lang="nl-BE" sz="1400" b="0" i="1">
                                      <a:solidFill>
                                        <a:schemeClr val="tx1"/>
                                      </a:solidFill>
                                      <a:latin typeface="Cambria Math" panose="02040503050406030204" pitchFamily="18" charset="0"/>
                                    </a:rPr>
                                    <m:t>𝑟𝑜𝑙𝑙𝑒𝑑</m:t>
                                  </m:r>
                                </m:sub>
                              </m:sSub>
                            </m:e>
                          </m:d>
                        </m:num>
                        <m:den>
                          <m:r>
                            <a:rPr lang="nl-BE" sz="1400" b="0" i="1">
                              <a:solidFill>
                                <a:schemeClr val="tx1"/>
                              </a:solidFill>
                              <a:latin typeface="Cambria Math" panose="02040503050406030204" pitchFamily="18" charset="0"/>
                            </a:rPr>
                            <m:t>𝐴</m:t>
                          </m:r>
                        </m:den>
                      </m:f>
                      <m:r>
                        <a:rPr lang="fr-BE" sz="1400" i="1">
                          <a:solidFill>
                            <a:schemeClr val="tx1"/>
                          </a:solidFill>
                          <a:latin typeface="Cambria Math" panose="02040503050406030204" pitchFamily="18" charset="0"/>
                        </a:rPr>
                        <m:t>=</m:t>
                      </m:r>
                      <m:f>
                        <m:fPr>
                          <m:ctrlPr>
                            <a:rPr lang="nl-BE" sz="1400" i="1">
                              <a:solidFill>
                                <a:schemeClr val="tx1"/>
                              </a:solidFill>
                              <a:latin typeface="Cambria Math" panose="02040503050406030204" pitchFamily="18" charset="0"/>
                            </a:rPr>
                          </m:ctrlPr>
                        </m:fPr>
                        <m:num>
                          <m:r>
                            <a:rPr lang="en-GB" sz="1400" i="1">
                              <a:solidFill>
                                <a:schemeClr val="tx1"/>
                              </a:solidFill>
                              <a:latin typeface="Cambria Math" panose="02040503050406030204" pitchFamily="18" charset="0"/>
                            </a:rPr>
                            <m:t>369×373 + 304×(1099 − 373)</m:t>
                          </m:r>
                        </m:num>
                        <m:den>
                          <m:r>
                            <a:rPr lang="en-GB" sz="1400" i="1">
                              <a:solidFill>
                                <a:schemeClr val="tx1"/>
                              </a:solidFill>
                              <a:latin typeface="Cambria Math" panose="02040503050406030204" pitchFamily="18" charset="0"/>
                            </a:rPr>
                            <m:t>1099</m:t>
                          </m:r>
                        </m:den>
                      </m:f>
                      <m:r>
                        <a:rPr lang="en-GB" sz="1400" i="1">
                          <a:solidFill>
                            <a:schemeClr val="tx1"/>
                          </a:solidFill>
                          <a:latin typeface="Cambria Math" panose="02040503050406030204" pitchFamily="18" charset="0"/>
                        </a:rPr>
                        <m:t>= 326 </m:t>
                      </m:r>
                      <m:r>
                        <a:rPr lang="en-GB" sz="1400" i="1">
                          <a:solidFill>
                            <a:schemeClr val="tx1"/>
                          </a:solidFill>
                          <a:latin typeface="Cambria Math" panose="02040503050406030204" pitchFamily="18" charset="0"/>
                        </a:rPr>
                        <m:t>𝑁</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𝑚</m:t>
                      </m:r>
                      <m:sSup>
                        <m:sSupPr>
                          <m:ctrlPr>
                            <a:rPr lang="nl-BE" sz="1400" i="1">
                              <a:solidFill>
                                <a:schemeClr val="tx1"/>
                              </a:solidFill>
                              <a:latin typeface="Cambria Math" panose="02040503050406030204" pitchFamily="18" charset="0"/>
                            </a:rPr>
                          </m:ctrlPr>
                        </m:sSupPr>
                        <m:e>
                          <m:r>
                            <a:rPr lang="en-GB" sz="1400" i="1">
                              <a:solidFill>
                                <a:schemeClr val="tx1"/>
                              </a:solidFill>
                              <a:latin typeface="Cambria Math" panose="02040503050406030204" pitchFamily="18" charset="0"/>
                            </a:rPr>
                            <m:t>𝑚</m:t>
                          </m:r>
                        </m:e>
                        <m:sup>
                          <m:r>
                            <a:rPr lang="en-GB" sz="1400" i="1">
                              <a:solidFill>
                                <a:schemeClr val="tx1"/>
                              </a:solidFill>
                              <a:latin typeface="Cambria Math" panose="02040503050406030204" pitchFamily="18" charset="0"/>
                            </a:rPr>
                            <m:t>2</m:t>
                          </m:r>
                        </m:sup>
                      </m:sSup>
                    </m:oMath>
                  </m:oMathPara>
                </a14:m>
                <a:endParaRPr lang="nl-BE" sz="1400" dirty="0">
                  <a:solidFill>
                    <a:schemeClr val="tx1"/>
                  </a:solidFill>
                </a:endParaRPr>
              </a:p>
            </p:txBody>
          </p:sp>
        </mc:Choice>
        <mc:Fallback>
          <p:sp>
            <p:nvSpPr>
              <p:cNvPr id="13" name="Rechthoek 12"/>
              <p:cNvSpPr>
                <a:spLocks noRot="1" noChangeAspect="1" noMove="1" noResize="1" noEditPoints="1" noAdjustHandles="1" noChangeArrowheads="1" noChangeShapeType="1" noTextEdit="1"/>
              </p:cNvSpPr>
              <p:nvPr/>
            </p:nvSpPr>
            <p:spPr>
              <a:xfrm>
                <a:off x="770133" y="3714576"/>
                <a:ext cx="8464345" cy="541815"/>
              </a:xfrm>
              <a:prstGeom prst="rect">
                <a:avLst/>
              </a:prstGeom>
              <a:blipFill rotWithShape="0">
                <a:blip r:embed="rId10"/>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20081033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4000" dirty="0"/>
              <a:t>Continuous Strength Method (CSM)</a:t>
            </a:r>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2386863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Continuous Strength Method (CSM)</a:t>
            </a:r>
            <a:endParaRPr lang="nl-BE" dirty="0"/>
          </a:p>
        </p:txBody>
      </p:sp>
      <p:sp>
        <p:nvSpPr>
          <p:cNvPr id="3" name="Tijdelijke aanduiding voor inhoud 2"/>
          <p:cNvSpPr>
            <a:spLocks noGrp="1"/>
          </p:cNvSpPr>
          <p:nvPr>
            <p:ph idx="1"/>
          </p:nvPr>
        </p:nvSpPr>
        <p:spPr/>
        <p:txBody>
          <a:bodyPr/>
          <a:lstStyle/>
          <a:p>
            <a:pPr marL="0" indent="0">
              <a:buNone/>
            </a:pPr>
            <a:r>
              <a:rPr lang="en-US" sz="2400" dirty="0"/>
              <a:t>The non-linear material model and high strain hardening of stainless steel is not implemented in conventional design methods. The cross-section is not used for the full potential.</a:t>
            </a:r>
          </a:p>
          <a:p>
            <a:pPr marL="0" indent="0">
              <a:buNone/>
            </a:pPr>
            <a:r>
              <a:rPr lang="en-US" sz="2400" dirty="0" smtClean="0"/>
              <a:t>The </a:t>
            </a:r>
            <a:r>
              <a:rPr lang="en-US" sz="2400" dirty="0"/>
              <a:t>Continuous strength method uses a material model which includes strain hardening.</a:t>
            </a:r>
          </a:p>
          <a:p>
            <a:pPr>
              <a:buFont typeface="Calibri" panose="020F0502020204030204" pitchFamily="34" charset="0"/>
              <a:buChar char="‒"/>
            </a:pPr>
            <a:endParaRPr lang="fr-FR" sz="2400" dirty="0"/>
          </a:p>
          <a:p>
            <a:pPr marL="0" indent="0">
              <a:buNone/>
            </a:pPr>
            <a:endParaRPr lang="en-US" sz="2400" dirty="0"/>
          </a:p>
        </p:txBody>
      </p:sp>
      <p:graphicFrame>
        <p:nvGraphicFramePr>
          <p:cNvPr id="6" name="Diagram 5"/>
          <p:cNvGraphicFramePr/>
          <p:nvPr>
            <p:extLst>
              <p:ext uri="{D42A27DB-BD31-4B8C-83A1-F6EECF244321}">
                <p14:modId xmlns:p14="http://schemas.microsoft.com/office/powerpoint/2010/main" val="3060782526"/>
              </p:ext>
            </p:extLst>
          </p:nvPr>
        </p:nvGraphicFramePr>
        <p:xfrm>
          <a:off x="1370791" y="4235309"/>
          <a:ext cx="763223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994232463"/>
              </p:ext>
            </p:extLst>
          </p:nvPr>
        </p:nvGraphicFramePr>
        <p:xfrm>
          <a:off x="1366797" y="2822825"/>
          <a:ext cx="7632238"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kstvak 7"/>
          <p:cNvSpPr txBox="1"/>
          <p:nvPr/>
        </p:nvSpPr>
        <p:spPr>
          <a:xfrm>
            <a:off x="0" y="3579541"/>
            <a:ext cx="1282390" cy="646331"/>
          </a:xfrm>
          <a:prstGeom prst="rect">
            <a:avLst/>
          </a:prstGeom>
          <a:noFill/>
        </p:spPr>
        <p:txBody>
          <a:bodyPr wrap="square" rtlCol="0">
            <a:spAutoFit/>
          </a:bodyPr>
          <a:lstStyle/>
          <a:p>
            <a:pPr algn="r"/>
            <a:r>
              <a:rPr lang="fr-BE" b="1" dirty="0" err="1" smtClean="0">
                <a:solidFill>
                  <a:schemeClr val="accent1"/>
                </a:solidFill>
              </a:rPr>
              <a:t>Traditional</a:t>
            </a:r>
            <a:endParaRPr lang="fr-BE" b="1" dirty="0" smtClean="0">
              <a:solidFill>
                <a:schemeClr val="accent1"/>
              </a:solidFill>
            </a:endParaRPr>
          </a:p>
          <a:p>
            <a:pPr algn="r"/>
            <a:r>
              <a:rPr lang="fr-BE" b="1" dirty="0" err="1" smtClean="0">
                <a:solidFill>
                  <a:schemeClr val="accent1"/>
                </a:solidFill>
              </a:rPr>
              <a:t>method</a:t>
            </a:r>
            <a:endParaRPr lang="nl-BE" b="1" dirty="0">
              <a:solidFill>
                <a:schemeClr val="accent1"/>
              </a:solidFill>
            </a:endParaRPr>
          </a:p>
        </p:txBody>
      </p:sp>
      <p:sp>
        <p:nvSpPr>
          <p:cNvPr id="9" name="Tekstvak 8"/>
          <p:cNvSpPr txBox="1"/>
          <p:nvPr/>
        </p:nvSpPr>
        <p:spPr>
          <a:xfrm>
            <a:off x="42204" y="5028267"/>
            <a:ext cx="1282390" cy="369332"/>
          </a:xfrm>
          <a:prstGeom prst="rect">
            <a:avLst/>
          </a:prstGeom>
          <a:noFill/>
        </p:spPr>
        <p:txBody>
          <a:bodyPr wrap="square" rtlCol="0">
            <a:spAutoFit/>
          </a:bodyPr>
          <a:lstStyle/>
          <a:p>
            <a:pPr algn="r"/>
            <a:r>
              <a:rPr lang="fr-BE" b="1" dirty="0" smtClean="0">
                <a:solidFill>
                  <a:schemeClr val="accent2"/>
                </a:solidFill>
              </a:rPr>
              <a:t>CSM</a:t>
            </a:r>
            <a:endParaRPr lang="nl-BE" b="1" dirty="0">
              <a:solidFill>
                <a:schemeClr val="accent2"/>
              </a:solidFill>
            </a:endParaRPr>
          </a:p>
        </p:txBody>
      </p:sp>
    </p:spTree>
    <p:extLst>
      <p:ext uri="{BB962C8B-B14F-4D97-AF65-F5344CB8AC3E}">
        <p14:creationId xmlns:p14="http://schemas.microsoft.com/office/powerpoint/2010/main" val="42932612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CSM?</a:t>
            </a:r>
            <a:endParaRPr lang="en-GB" dirty="0"/>
          </a:p>
        </p:txBody>
      </p:sp>
      <p:sp>
        <p:nvSpPr>
          <p:cNvPr id="3" name="Content Placeholder 2"/>
          <p:cNvSpPr>
            <a:spLocks noGrp="1"/>
          </p:cNvSpPr>
          <p:nvPr>
            <p:ph idx="1"/>
          </p:nvPr>
        </p:nvSpPr>
        <p:spPr/>
        <p:txBody>
          <a:bodyPr/>
          <a:lstStyle/>
          <a:p>
            <a:pPr>
              <a:lnSpc>
                <a:spcPct val="100000"/>
              </a:lnSpc>
              <a:spcBef>
                <a:spcPct val="0"/>
              </a:spcBef>
              <a:buFontTx/>
              <a:buChar char="‒"/>
            </a:pPr>
            <a:r>
              <a:rPr lang="en-GB" altLang="en-US" sz="2400" dirty="0" smtClean="0"/>
              <a:t>Current </a:t>
            </a:r>
            <a:r>
              <a:rPr lang="en-GB" altLang="en-US" sz="2400" dirty="0"/>
              <a:t>design provisions are overly-conservative, particularly for stocky stainless steel cross-sections</a:t>
            </a:r>
          </a:p>
          <a:p>
            <a:pPr>
              <a:lnSpc>
                <a:spcPct val="100000"/>
              </a:lnSpc>
              <a:spcBef>
                <a:spcPct val="0"/>
              </a:spcBef>
              <a:buFontTx/>
              <a:buChar char="‒"/>
            </a:pPr>
            <a:endParaRPr lang="en-GB" altLang="en-US" sz="2400" dirty="0" smtClean="0"/>
          </a:p>
          <a:p>
            <a:pPr>
              <a:lnSpc>
                <a:spcPct val="100000"/>
              </a:lnSpc>
              <a:spcBef>
                <a:spcPct val="0"/>
              </a:spcBef>
              <a:buFontTx/>
              <a:buChar char="‒"/>
            </a:pPr>
            <a:r>
              <a:rPr lang="en-GB" altLang="en-US" sz="2400" dirty="0" smtClean="0"/>
              <a:t>Current </a:t>
            </a:r>
            <a:r>
              <a:rPr lang="en-GB" altLang="en-US" sz="2400" dirty="0"/>
              <a:t>section classification framework and the elastic, perfectly plastic </a:t>
            </a:r>
            <a:r>
              <a:rPr lang="en-GB" altLang="en-US" sz="2400" dirty="0">
                <a:latin typeface="Symbol" panose="05050102010706020507" pitchFamily="18" charset="2"/>
              </a:rPr>
              <a:t>s</a:t>
            </a:r>
            <a:r>
              <a:rPr lang="en-GB" altLang="en-US" sz="2400" dirty="0"/>
              <a:t>-</a:t>
            </a:r>
            <a:r>
              <a:rPr lang="en-GB" altLang="en-US" sz="2400" dirty="0">
                <a:latin typeface="Symbol" panose="05050102010706020507" pitchFamily="18" charset="2"/>
              </a:rPr>
              <a:t>e</a:t>
            </a:r>
            <a:r>
              <a:rPr lang="en-GB" altLang="en-US" sz="2400" dirty="0"/>
              <a:t> model does not match well with the actual material characteristics of stainless steel</a:t>
            </a:r>
          </a:p>
          <a:p>
            <a:pPr>
              <a:lnSpc>
                <a:spcPct val="100000"/>
              </a:lnSpc>
              <a:spcBef>
                <a:spcPct val="0"/>
              </a:spcBef>
              <a:buFontTx/>
              <a:buChar char="‒"/>
            </a:pPr>
            <a:endParaRPr lang="en-GB" altLang="en-US" sz="2400" dirty="0"/>
          </a:p>
          <a:p>
            <a:pPr>
              <a:lnSpc>
                <a:spcPct val="100000"/>
              </a:lnSpc>
              <a:spcBef>
                <a:spcPct val="0"/>
              </a:spcBef>
              <a:buFontTx/>
              <a:buChar char="‒"/>
            </a:pPr>
            <a:r>
              <a:rPr lang="en-GB" altLang="zh-TW" sz="2400" dirty="0" smtClean="0">
                <a:ea typeface="PMingLiU" panose="02020500000000000000" pitchFamily="18" charset="-120"/>
              </a:rPr>
              <a:t>Strain </a:t>
            </a:r>
            <a:r>
              <a:rPr lang="en-GB" altLang="zh-TW" sz="2400" dirty="0">
                <a:ea typeface="PMingLiU" panose="02020500000000000000" pitchFamily="18" charset="-120"/>
              </a:rPr>
              <a:t>hardening should be included for efficient design</a:t>
            </a:r>
          </a:p>
          <a:p>
            <a:pPr>
              <a:lnSpc>
                <a:spcPct val="100000"/>
              </a:lnSpc>
              <a:spcBef>
                <a:spcPct val="0"/>
              </a:spcBef>
              <a:buFontTx/>
              <a:buChar char="‒"/>
            </a:pPr>
            <a:endParaRPr lang="en-GB" altLang="zh-TW" sz="2400" dirty="0">
              <a:ea typeface="PMingLiU" panose="02020500000000000000" pitchFamily="18" charset="-120"/>
            </a:endParaRPr>
          </a:p>
          <a:p>
            <a:pPr>
              <a:lnSpc>
                <a:spcPct val="100000"/>
              </a:lnSpc>
              <a:spcBef>
                <a:spcPct val="0"/>
              </a:spcBef>
              <a:buFontTx/>
              <a:buChar char="‒"/>
            </a:pPr>
            <a:r>
              <a:rPr lang="en-GB" altLang="zh-TW" sz="2400" dirty="0" smtClean="0">
                <a:ea typeface="PMingLiU" panose="02020500000000000000" pitchFamily="18" charset="-120"/>
              </a:rPr>
              <a:t>These </a:t>
            </a:r>
            <a:r>
              <a:rPr lang="en-GB" altLang="zh-TW" sz="2400" dirty="0">
                <a:ea typeface="PMingLiU" panose="02020500000000000000" pitchFamily="18" charset="-120"/>
              </a:rPr>
              <a:t>observations led to development of the deformation based continuous strength method (CSM)</a:t>
            </a:r>
            <a:endParaRPr lang="en-US" altLang="zh-TW" sz="2400" dirty="0">
              <a:ea typeface="PMingLiU" panose="02020500000000000000" pitchFamily="18" charset="-120"/>
            </a:endParaRPr>
          </a:p>
          <a:p>
            <a:pPr>
              <a:buFontTx/>
              <a:buChar char="‒"/>
            </a:pPr>
            <a:endParaRPr lang="nl-BE" sz="2400" dirty="0" smtClean="0"/>
          </a:p>
        </p:txBody>
      </p:sp>
    </p:spTree>
    <p:extLst>
      <p:ext uri="{BB962C8B-B14F-4D97-AF65-F5344CB8AC3E}">
        <p14:creationId xmlns:p14="http://schemas.microsoft.com/office/powerpoint/2010/main" val="4226774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Continuous Strength Method (CSM)</a:t>
            </a:r>
            <a:endParaRPr lang="nl-BE" dirty="0"/>
          </a:p>
        </p:txBody>
      </p:sp>
      <p:sp>
        <p:nvSpPr>
          <p:cNvPr id="3" name="Tijdelijke aanduiding voor inhoud 2"/>
          <p:cNvSpPr>
            <a:spLocks noGrp="1"/>
          </p:cNvSpPr>
          <p:nvPr>
            <p:ph idx="1"/>
          </p:nvPr>
        </p:nvSpPr>
        <p:spPr/>
        <p:txBody>
          <a:bodyPr/>
          <a:lstStyle/>
          <a:p>
            <a:pPr marL="0" indent="0">
              <a:buNone/>
            </a:pPr>
            <a:r>
              <a:rPr lang="en-US" sz="2400" dirty="0" smtClean="0"/>
              <a:t>Compressive behavior of stainless steel sections</a:t>
            </a:r>
          </a:p>
          <a:p>
            <a:pPr>
              <a:buFont typeface="Calibri" panose="020F0502020204030204" pitchFamily="34" charset="0"/>
              <a:buChar char="‒"/>
            </a:pPr>
            <a:endParaRPr lang="fr-FR" sz="2400" dirty="0" smtClean="0"/>
          </a:p>
          <a:p>
            <a:pPr marL="0" indent="0">
              <a:buNone/>
            </a:pPr>
            <a:endParaRPr lang="en-US" sz="2400" dirty="0"/>
          </a:p>
        </p:txBody>
      </p:sp>
      <p:grpSp>
        <p:nvGrpSpPr>
          <p:cNvPr id="10" name="Groep 9"/>
          <p:cNvGrpSpPr/>
          <p:nvPr/>
        </p:nvGrpSpPr>
        <p:grpSpPr>
          <a:xfrm>
            <a:off x="296334" y="1670359"/>
            <a:ext cx="6796087" cy="4438650"/>
            <a:chOff x="1068388" y="1138238"/>
            <a:chExt cx="6796087" cy="443865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1138238"/>
              <a:ext cx="6796087"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5"/>
            <p:cNvGrpSpPr>
              <a:grpSpLocks/>
            </p:cNvGrpSpPr>
            <p:nvPr/>
          </p:nvGrpSpPr>
          <p:grpSpPr bwMode="auto">
            <a:xfrm>
              <a:off x="1912938" y="2719387"/>
              <a:ext cx="1892300" cy="721585"/>
              <a:chOff x="2750264" y="3113163"/>
              <a:chExt cx="1891233" cy="721770"/>
            </a:xfrm>
          </p:grpSpPr>
          <p:sp>
            <p:nvSpPr>
              <p:cNvPr id="18" name="Text Box 12"/>
              <p:cNvSpPr txBox="1">
                <a:spLocks noChangeArrowheads="1"/>
              </p:cNvSpPr>
              <p:nvPr/>
            </p:nvSpPr>
            <p:spPr bwMode="auto">
              <a:xfrm>
                <a:off x="2790707" y="3557863"/>
                <a:ext cx="1472541" cy="2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200" dirty="0">
                    <a:solidFill>
                      <a:srgbClr val="000000"/>
                    </a:solidFill>
                    <a:latin typeface="Times" charset="0"/>
                    <a:ea typeface="Times" charset="0"/>
                    <a:cs typeface="Times" charset="0"/>
                  </a:rPr>
                  <a:t>Class 1-3</a:t>
                </a:r>
                <a:endParaRPr lang="en-US" altLang="zh-TW" sz="1200" dirty="0">
                  <a:solidFill>
                    <a:srgbClr val="000000"/>
                  </a:solidFill>
                  <a:latin typeface="Times" charset="0"/>
                  <a:ea typeface="Times" charset="0"/>
                  <a:cs typeface="Times" charset="0"/>
                </a:endParaRPr>
              </a:p>
            </p:txBody>
          </p:sp>
          <p:sp>
            <p:nvSpPr>
              <p:cNvPr id="19" name="Line 13"/>
              <p:cNvSpPr>
                <a:spLocks noChangeShapeType="1"/>
              </p:cNvSpPr>
              <p:nvPr/>
            </p:nvSpPr>
            <p:spPr bwMode="auto">
              <a:xfrm flipV="1">
                <a:off x="2750264" y="3113163"/>
                <a:ext cx="1891233" cy="9526"/>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0" name="Text Box 14"/>
              <p:cNvSpPr txBox="1">
                <a:spLocks noChangeArrowheads="1"/>
              </p:cNvSpPr>
              <p:nvPr/>
            </p:nvSpPr>
            <p:spPr bwMode="auto">
              <a:xfrm>
                <a:off x="2750264" y="3195713"/>
                <a:ext cx="1549315" cy="36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800" b="1" dirty="0">
                    <a:solidFill>
                      <a:schemeClr val="accent2"/>
                    </a:solidFill>
                    <a:ea typeface="PMingLiU" panose="02020500000000000000" pitchFamily="18" charset="-120"/>
                  </a:rPr>
                  <a:t>A </a:t>
                </a:r>
                <a:r>
                  <a:rPr lang="en-GB" altLang="en-US" sz="1800" b="1" dirty="0" err="1">
                    <a:solidFill>
                      <a:schemeClr val="accent2"/>
                    </a:solidFill>
                    <a:ea typeface="PMingLiU" panose="02020500000000000000" pitchFamily="18" charset="-120"/>
                  </a:rPr>
                  <a:t>f</a:t>
                </a:r>
                <a:r>
                  <a:rPr lang="en-GB" altLang="en-US" sz="1800" b="1" baseline="-25000" dirty="0" err="1">
                    <a:solidFill>
                      <a:schemeClr val="accent2"/>
                    </a:solidFill>
                    <a:ea typeface="PMingLiU" panose="02020500000000000000" pitchFamily="18" charset="-120"/>
                  </a:rPr>
                  <a:t>y</a:t>
                </a:r>
                <a:endParaRPr lang="en-US" altLang="zh-TW" sz="1800" b="1" baseline="-25000" dirty="0">
                  <a:solidFill>
                    <a:schemeClr val="accent2"/>
                  </a:solidFill>
                  <a:ea typeface="PMingLiU" panose="02020500000000000000" pitchFamily="18" charset="-120"/>
                </a:endParaRPr>
              </a:p>
            </p:txBody>
          </p:sp>
        </p:grpSp>
        <p:sp>
          <p:nvSpPr>
            <p:cNvPr id="13" name="Oval 9"/>
            <p:cNvSpPr>
              <a:spLocks noChangeArrowheads="1"/>
            </p:cNvSpPr>
            <p:nvPr/>
          </p:nvSpPr>
          <p:spPr bwMode="auto">
            <a:xfrm>
              <a:off x="2262188" y="1458913"/>
              <a:ext cx="1722437" cy="1222375"/>
            </a:xfrm>
            <a:prstGeom prst="ellipse">
              <a:avLst/>
            </a:pr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marL="533400" indent="-533400">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buClrTx/>
                <a:buFontTx/>
                <a:buNone/>
              </a:pPr>
              <a:endParaRPr lang="en-US" altLang="en-US">
                <a:solidFill>
                  <a:srgbClr val="00B050"/>
                </a:solidFill>
              </a:endParaRPr>
            </a:p>
          </p:txBody>
        </p:sp>
        <p:grpSp>
          <p:nvGrpSpPr>
            <p:cNvPr id="14" name="Group 26"/>
            <p:cNvGrpSpPr>
              <a:grpSpLocks/>
            </p:cNvGrpSpPr>
            <p:nvPr/>
          </p:nvGrpSpPr>
          <p:grpSpPr bwMode="auto">
            <a:xfrm>
              <a:off x="3794125" y="2716215"/>
              <a:ext cx="3490913" cy="1798964"/>
              <a:chOff x="4631377" y="3123211"/>
              <a:chExt cx="3491345" cy="1798237"/>
            </a:xfrm>
          </p:grpSpPr>
          <p:sp>
            <p:nvSpPr>
              <p:cNvPr id="15" name="Text Box 16"/>
              <p:cNvSpPr txBox="1">
                <a:spLocks noChangeArrowheads="1"/>
              </p:cNvSpPr>
              <p:nvPr/>
            </p:nvSpPr>
            <p:spPr bwMode="auto">
              <a:xfrm>
                <a:off x="6446144" y="4644561"/>
                <a:ext cx="1440000" cy="2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200">
                    <a:solidFill>
                      <a:srgbClr val="000000"/>
                    </a:solidFill>
                    <a:latin typeface="Times" charset="0"/>
                    <a:ea typeface="Times" charset="0"/>
                    <a:cs typeface="Times" charset="0"/>
                  </a:rPr>
                  <a:t>Class 4</a:t>
                </a:r>
                <a:endParaRPr lang="en-US" altLang="zh-TW" sz="1200">
                  <a:solidFill>
                    <a:srgbClr val="000000"/>
                  </a:solidFill>
                  <a:latin typeface="Times" charset="0"/>
                  <a:ea typeface="Times" charset="0"/>
                  <a:cs typeface="Times" charset="0"/>
                </a:endParaRPr>
              </a:p>
            </p:txBody>
          </p:sp>
          <p:sp>
            <p:nvSpPr>
              <p:cNvPr id="16" name="Text Box 17"/>
              <p:cNvSpPr txBox="1">
                <a:spLocks noChangeArrowheads="1"/>
              </p:cNvSpPr>
              <p:nvPr/>
            </p:nvSpPr>
            <p:spPr bwMode="auto">
              <a:xfrm>
                <a:off x="6617363" y="4263242"/>
                <a:ext cx="973598" cy="33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600" b="1">
                    <a:solidFill>
                      <a:schemeClr val="accent2"/>
                    </a:solidFill>
                    <a:ea typeface="PMingLiU" panose="02020500000000000000" pitchFamily="18" charset="-120"/>
                  </a:rPr>
                  <a:t>A</a:t>
                </a:r>
                <a:r>
                  <a:rPr lang="en-GB" altLang="en-US" sz="1600" b="1" baseline="-25000">
                    <a:solidFill>
                      <a:schemeClr val="accent2"/>
                    </a:solidFill>
                    <a:ea typeface="PMingLiU" panose="02020500000000000000" pitchFamily="18" charset="-120"/>
                  </a:rPr>
                  <a:t>eff</a:t>
                </a:r>
                <a:r>
                  <a:rPr lang="en-GB" altLang="en-US" sz="1600" b="1">
                    <a:solidFill>
                      <a:schemeClr val="accent2"/>
                    </a:solidFill>
                    <a:ea typeface="PMingLiU" panose="02020500000000000000" pitchFamily="18" charset="-120"/>
                  </a:rPr>
                  <a:t> f</a:t>
                </a:r>
                <a:r>
                  <a:rPr lang="en-GB" altLang="en-US" sz="1600" b="1" baseline="-25000">
                    <a:solidFill>
                      <a:schemeClr val="accent2"/>
                    </a:solidFill>
                    <a:ea typeface="PMingLiU" panose="02020500000000000000" pitchFamily="18" charset="-120"/>
                  </a:rPr>
                  <a:t>y</a:t>
                </a:r>
                <a:endParaRPr lang="en-US" altLang="zh-TW" sz="1600" b="1" baseline="-25000">
                  <a:solidFill>
                    <a:schemeClr val="accent2"/>
                  </a:solidFill>
                  <a:ea typeface="PMingLiU" panose="02020500000000000000" pitchFamily="18" charset="-120"/>
                </a:endParaRPr>
              </a:p>
            </p:txBody>
          </p:sp>
          <p:sp>
            <p:nvSpPr>
              <p:cNvPr id="17" name="Freeform 24"/>
              <p:cNvSpPr>
                <a:spLocks/>
              </p:cNvSpPr>
              <p:nvPr/>
            </p:nvSpPr>
            <p:spPr bwMode="auto">
              <a:xfrm>
                <a:off x="4631377" y="3123211"/>
                <a:ext cx="3491345" cy="1140031"/>
              </a:xfrm>
              <a:custGeom>
                <a:avLst/>
                <a:gdLst>
                  <a:gd name="T0" fmla="*/ 0 w 3491345"/>
                  <a:gd name="T1" fmla="*/ 0 h 1140031"/>
                  <a:gd name="T2" fmla="*/ 783771 w 3491345"/>
                  <a:gd name="T3" fmla="*/ 391885 h 1140031"/>
                  <a:gd name="T4" fmla="*/ 1959437 w 3491345"/>
                  <a:gd name="T5" fmla="*/ 819397 h 1140031"/>
                  <a:gd name="T6" fmla="*/ 2921329 w 3491345"/>
                  <a:gd name="T7" fmla="*/ 1045028 h 1140031"/>
                  <a:gd name="T8" fmla="*/ 3491345 w 3491345"/>
                  <a:gd name="T9" fmla="*/ 1140031 h 1140031"/>
                  <a:gd name="T10" fmla="*/ 0 60000 65536"/>
                  <a:gd name="T11" fmla="*/ 0 60000 65536"/>
                  <a:gd name="T12" fmla="*/ 0 60000 65536"/>
                  <a:gd name="T13" fmla="*/ 0 60000 65536"/>
                  <a:gd name="T14" fmla="*/ 0 60000 65536"/>
                  <a:gd name="T15" fmla="*/ 0 w 3491345"/>
                  <a:gd name="T16" fmla="*/ 0 h 1140031"/>
                  <a:gd name="T17" fmla="*/ 3491345 w 3491345"/>
                  <a:gd name="T18" fmla="*/ 1140031 h 1140031"/>
                </a:gdLst>
                <a:ahLst/>
                <a:cxnLst>
                  <a:cxn ang="T10">
                    <a:pos x="T0" y="T1"/>
                  </a:cxn>
                  <a:cxn ang="T11">
                    <a:pos x="T2" y="T3"/>
                  </a:cxn>
                  <a:cxn ang="T12">
                    <a:pos x="T4" y="T5"/>
                  </a:cxn>
                  <a:cxn ang="T13">
                    <a:pos x="T6" y="T7"/>
                  </a:cxn>
                  <a:cxn ang="T14">
                    <a:pos x="T8" y="T9"/>
                  </a:cxn>
                </a:cxnLst>
                <a:rect l="T15" t="T16" r="T17" b="T18"/>
                <a:pathLst>
                  <a:path w="3491345" h="1140031">
                    <a:moveTo>
                      <a:pt x="0" y="0"/>
                    </a:moveTo>
                    <a:cubicBezTo>
                      <a:pt x="228600" y="127659"/>
                      <a:pt x="457200" y="255319"/>
                      <a:pt x="783771" y="391885"/>
                    </a:cubicBezTo>
                    <a:cubicBezTo>
                      <a:pt x="1110342" y="528451"/>
                      <a:pt x="1603168" y="710540"/>
                      <a:pt x="1959428" y="819397"/>
                    </a:cubicBezTo>
                    <a:cubicBezTo>
                      <a:pt x="2315688" y="928254"/>
                      <a:pt x="2666010" y="991589"/>
                      <a:pt x="2921329" y="1045028"/>
                    </a:cubicBezTo>
                    <a:cubicBezTo>
                      <a:pt x="3176648" y="1098467"/>
                      <a:pt x="3333996" y="1119249"/>
                      <a:pt x="3491345" y="1140031"/>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sp>
        <p:nvSpPr>
          <p:cNvPr id="21" name="Rechthoek 20"/>
          <p:cNvSpPr/>
          <p:nvPr/>
        </p:nvSpPr>
        <p:spPr>
          <a:xfrm>
            <a:off x="6656195" y="1826009"/>
            <a:ext cx="2317413" cy="1077218"/>
          </a:xfrm>
          <a:prstGeom prst="rect">
            <a:avLst/>
          </a:prstGeom>
        </p:spPr>
        <p:txBody>
          <a:bodyPr wrap="square">
            <a:spAutoFit/>
          </a:bodyPr>
          <a:lstStyle/>
          <a:p>
            <a:pPr>
              <a:spcBef>
                <a:spcPct val="0"/>
              </a:spcBef>
            </a:pPr>
            <a:r>
              <a:rPr lang="en-GB" altLang="zh-TW" sz="1600" i="1" dirty="0">
                <a:solidFill>
                  <a:schemeClr val="accent1">
                    <a:lumMod val="50000"/>
                  </a:schemeClr>
                </a:solidFill>
                <a:ea typeface="PMingLiU" panose="02020500000000000000" pitchFamily="18" charset="-120"/>
              </a:rPr>
              <a:t>Comparison between 81 </a:t>
            </a:r>
            <a:r>
              <a:rPr lang="en-GB" altLang="zh-TW" sz="1600" b="1" i="1" dirty="0">
                <a:solidFill>
                  <a:schemeClr val="accent1">
                    <a:lumMod val="50000"/>
                  </a:schemeClr>
                </a:solidFill>
                <a:ea typeface="PMingLiU" panose="02020500000000000000" pitchFamily="18" charset="-120"/>
              </a:rPr>
              <a:t>stub column </a:t>
            </a:r>
            <a:r>
              <a:rPr lang="en-GB" altLang="zh-TW" sz="1600" i="1" dirty="0">
                <a:solidFill>
                  <a:schemeClr val="accent1">
                    <a:lumMod val="50000"/>
                  </a:schemeClr>
                </a:solidFill>
                <a:ea typeface="PMingLiU" panose="02020500000000000000" pitchFamily="18" charset="-120"/>
              </a:rPr>
              <a:t>test results and current design provisions</a:t>
            </a:r>
            <a:endParaRPr lang="en-US" altLang="zh-TW" sz="1600" i="1" dirty="0">
              <a:solidFill>
                <a:schemeClr val="accent1">
                  <a:lumMod val="50000"/>
                </a:schemeClr>
              </a:solidFill>
              <a:ea typeface="PMingLiU" panose="02020500000000000000" pitchFamily="18" charset="-120"/>
            </a:endParaRPr>
          </a:p>
        </p:txBody>
      </p:sp>
    </p:spTree>
    <p:extLst>
      <p:ext uri="{BB962C8B-B14F-4D97-AF65-F5344CB8AC3E}">
        <p14:creationId xmlns:p14="http://schemas.microsoft.com/office/powerpoint/2010/main" val="18980666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Strength Method (CSM)</a:t>
            </a:r>
            <a:endParaRPr lang="en-GB" dirty="0"/>
          </a:p>
        </p:txBody>
      </p:sp>
      <p:sp>
        <p:nvSpPr>
          <p:cNvPr id="3" name="Content Placeholder 2"/>
          <p:cNvSpPr>
            <a:spLocks noGrp="1"/>
          </p:cNvSpPr>
          <p:nvPr>
            <p:ph idx="1"/>
          </p:nvPr>
        </p:nvSpPr>
        <p:spPr/>
        <p:txBody>
          <a:bodyPr/>
          <a:lstStyle/>
          <a:p>
            <a:pPr marL="0" indent="0">
              <a:buNone/>
            </a:pPr>
            <a:r>
              <a:rPr lang="en-US" sz="2400" dirty="0" smtClean="0"/>
              <a:t>Bending behavior of stainless steel sections</a:t>
            </a:r>
            <a:endParaRPr lang="nl-BE" sz="2400" dirty="0" smtClean="0"/>
          </a:p>
        </p:txBody>
      </p:sp>
      <p:grpSp>
        <p:nvGrpSpPr>
          <p:cNvPr id="33" name="Groep 32"/>
          <p:cNvGrpSpPr/>
          <p:nvPr/>
        </p:nvGrpSpPr>
        <p:grpSpPr>
          <a:xfrm>
            <a:off x="509540" y="1560512"/>
            <a:ext cx="6826250" cy="4459287"/>
            <a:chOff x="1026968" y="1410134"/>
            <a:chExt cx="6826250" cy="4459287"/>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68" y="1410134"/>
              <a:ext cx="682625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4"/>
            <p:cNvGrpSpPr>
              <a:grpSpLocks/>
            </p:cNvGrpSpPr>
            <p:nvPr/>
          </p:nvGrpSpPr>
          <p:grpSpPr bwMode="auto">
            <a:xfrm>
              <a:off x="1858818" y="3269096"/>
              <a:ext cx="2105025" cy="338554"/>
              <a:chOff x="2717571" y="3340213"/>
              <a:chExt cx="2106000" cy="338554"/>
            </a:xfrm>
          </p:grpSpPr>
          <p:sp>
            <p:nvSpPr>
              <p:cNvPr id="22" name="Line 17"/>
              <p:cNvSpPr>
                <a:spLocks noChangeShapeType="1"/>
              </p:cNvSpPr>
              <p:nvPr/>
            </p:nvSpPr>
            <p:spPr bwMode="auto">
              <a:xfrm>
                <a:off x="2717571" y="3351348"/>
                <a:ext cx="2106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3" name="Text Box 18"/>
              <p:cNvSpPr txBox="1">
                <a:spLocks noChangeArrowheads="1"/>
              </p:cNvSpPr>
              <p:nvPr/>
            </p:nvSpPr>
            <p:spPr bwMode="auto">
              <a:xfrm>
                <a:off x="3801112" y="3340213"/>
                <a:ext cx="920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600" b="1" dirty="0" err="1">
                    <a:solidFill>
                      <a:schemeClr val="accent2"/>
                    </a:solidFill>
                    <a:ea typeface="PMingLiU" panose="02020500000000000000" pitchFamily="18" charset="-120"/>
                  </a:rPr>
                  <a:t>W</a:t>
                </a:r>
                <a:r>
                  <a:rPr lang="en-GB" altLang="en-US" sz="1600" b="1" baseline="-25000" dirty="0" err="1">
                    <a:solidFill>
                      <a:schemeClr val="accent2"/>
                    </a:solidFill>
                    <a:ea typeface="PMingLiU" panose="02020500000000000000" pitchFamily="18" charset="-120"/>
                  </a:rPr>
                  <a:t>pl</a:t>
                </a:r>
                <a:r>
                  <a:rPr lang="en-GB" altLang="en-US" sz="1600" b="1" dirty="0">
                    <a:solidFill>
                      <a:schemeClr val="accent2"/>
                    </a:solidFill>
                    <a:ea typeface="PMingLiU" panose="02020500000000000000" pitchFamily="18" charset="-120"/>
                  </a:rPr>
                  <a:t> </a:t>
                </a:r>
                <a:r>
                  <a:rPr lang="en-GB" altLang="en-US" sz="1600" b="1" dirty="0" err="1">
                    <a:solidFill>
                      <a:schemeClr val="accent2"/>
                    </a:solidFill>
                    <a:ea typeface="PMingLiU" panose="02020500000000000000" pitchFamily="18" charset="-120"/>
                  </a:rPr>
                  <a:t>f</a:t>
                </a:r>
                <a:r>
                  <a:rPr lang="en-GB" altLang="en-US" sz="1600" b="1" baseline="-25000" dirty="0" err="1">
                    <a:solidFill>
                      <a:schemeClr val="accent2"/>
                    </a:solidFill>
                    <a:ea typeface="PMingLiU" panose="02020500000000000000" pitchFamily="18" charset="-120"/>
                  </a:rPr>
                  <a:t>y</a:t>
                </a:r>
                <a:endParaRPr lang="en-US" altLang="zh-TW" sz="1600" b="1" baseline="-25000" dirty="0">
                  <a:solidFill>
                    <a:schemeClr val="accent2"/>
                  </a:solidFill>
                  <a:ea typeface="PMingLiU" panose="02020500000000000000" pitchFamily="18" charset="-120"/>
                </a:endParaRPr>
              </a:p>
            </p:txBody>
          </p:sp>
        </p:grpSp>
        <p:grpSp>
          <p:nvGrpSpPr>
            <p:cNvPr id="24" name="Group 39"/>
            <p:cNvGrpSpPr>
              <a:grpSpLocks/>
            </p:cNvGrpSpPr>
            <p:nvPr/>
          </p:nvGrpSpPr>
          <p:grpSpPr bwMode="auto">
            <a:xfrm>
              <a:off x="3947968" y="3253219"/>
              <a:ext cx="985838" cy="413675"/>
              <a:chOff x="4806675" y="3324320"/>
              <a:chExt cx="985394" cy="414000"/>
            </a:xfrm>
          </p:grpSpPr>
          <p:sp>
            <p:nvSpPr>
              <p:cNvPr id="25" name="Line 21"/>
              <p:cNvSpPr>
                <a:spLocks noChangeShapeType="1"/>
              </p:cNvSpPr>
              <p:nvPr/>
            </p:nvSpPr>
            <p:spPr bwMode="auto">
              <a:xfrm>
                <a:off x="4822564" y="3324320"/>
                <a:ext cx="0" cy="4140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nl-BE"/>
              </a:p>
            </p:txBody>
          </p:sp>
          <p:grpSp>
            <p:nvGrpSpPr>
              <p:cNvPr id="26" name="Group 36"/>
              <p:cNvGrpSpPr>
                <a:grpSpLocks/>
              </p:cNvGrpSpPr>
              <p:nvPr/>
            </p:nvGrpSpPr>
            <p:grpSpPr bwMode="auto">
              <a:xfrm>
                <a:off x="4806675" y="3396101"/>
                <a:ext cx="985394" cy="338820"/>
                <a:chOff x="4806675" y="3396101"/>
                <a:chExt cx="985394" cy="338820"/>
              </a:xfrm>
            </p:grpSpPr>
            <p:sp>
              <p:nvSpPr>
                <p:cNvPr id="27" name="Line 22"/>
                <p:cNvSpPr>
                  <a:spLocks noChangeShapeType="1"/>
                </p:cNvSpPr>
                <p:nvPr/>
              </p:nvSpPr>
              <p:spPr bwMode="auto">
                <a:xfrm>
                  <a:off x="4806675" y="3722729"/>
                  <a:ext cx="396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28" name="Text Box 23"/>
                <p:cNvSpPr txBox="1">
                  <a:spLocks noChangeArrowheads="1"/>
                </p:cNvSpPr>
                <p:nvPr/>
              </p:nvSpPr>
              <p:spPr bwMode="auto">
                <a:xfrm>
                  <a:off x="4871319" y="3396101"/>
                  <a:ext cx="920750" cy="33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zh-TW" sz="1600" b="1">
                      <a:solidFill>
                        <a:schemeClr val="accent2"/>
                      </a:solidFill>
                      <a:ea typeface="PMingLiU" panose="02020500000000000000" pitchFamily="18" charset="-120"/>
                    </a:rPr>
                    <a:t>W</a:t>
                  </a:r>
                  <a:r>
                    <a:rPr lang="en-GB" altLang="zh-TW" sz="1600" b="1" baseline="-25000">
                      <a:solidFill>
                        <a:schemeClr val="accent2"/>
                      </a:solidFill>
                      <a:ea typeface="PMingLiU" panose="02020500000000000000" pitchFamily="18" charset="-120"/>
                    </a:rPr>
                    <a:t>el</a:t>
                  </a:r>
                  <a:r>
                    <a:rPr lang="en-GB" altLang="zh-TW" sz="1600" b="1">
                      <a:solidFill>
                        <a:schemeClr val="accent2"/>
                      </a:solidFill>
                      <a:ea typeface="PMingLiU" panose="02020500000000000000" pitchFamily="18" charset="-120"/>
                    </a:rPr>
                    <a:t> f</a:t>
                  </a:r>
                  <a:r>
                    <a:rPr lang="en-GB" altLang="zh-TW" sz="1600" b="1" baseline="-25000">
                      <a:solidFill>
                        <a:schemeClr val="accent2"/>
                      </a:solidFill>
                      <a:ea typeface="PMingLiU" panose="02020500000000000000" pitchFamily="18" charset="-120"/>
                    </a:rPr>
                    <a:t>y</a:t>
                  </a:r>
                  <a:endParaRPr lang="en-US" altLang="zh-TW" sz="1600" b="1" baseline="-25000">
                    <a:solidFill>
                      <a:schemeClr val="accent2"/>
                    </a:solidFill>
                    <a:ea typeface="PMingLiU" panose="02020500000000000000" pitchFamily="18" charset="-120"/>
                  </a:endParaRPr>
                </a:p>
              </p:txBody>
            </p:sp>
          </p:grpSp>
        </p:grpSp>
        <p:sp>
          <p:nvSpPr>
            <p:cNvPr id="29" name="Oval 9"/>
            <p:cNvSpPr>
              <a:spLocks noChangeArrowheads="1"/>
            </p:cNvSpPr>
            <p:nvPr/>
          </p:nvSpPr>
          <p:spPr bwMode="auto">
            <a:xfrm>
              <a:off x="2012806" y="2086409"/>
              <a:ext cx="2836862" cy="1098550"/>
            </a:xfrm>
            <a:prstGeom prst="ellipse">
              <a:avLst/>
            </a:pr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marL="533400" indent="-533400">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buClrTx/>
                <a:buFontTx/>
                <a:buNone/>
              </a:pPr>
              <a:endParaRPr lang="en-US" altLang="en-US">
                <a:solidFill>
                  <a:srgbClr val="00B050"/>
                </a:solidFill>
              </a:endParaRPr>
            </a:p>
          </p:txBody>
        </p:sp>
        <p:grpSp>
          <p:nvGrpSpPr>
            <p:cNvPr id="30" name="Group 37"/>
            <p:cNvGrpSpPr>
              <a:grpSpLocks/>
            </p:cNvGrpSpPr>
            <p:nvPr/>
          </p:nvGrpSpPr>
          <p:grpSpPr bwMode="auto">
            <a:xfrm>
              <a:off x="4333731" y="3650097"/>
              <a:ext cx="2640012" cy="922594"/>
              <a:chOff x="5192202" y="3721210"/>
              <a:chExt cx="2639833" cy="922191"/>
            </a:xfrm>
          </p:grpSpPr>
          <p:sp>
            <p:nvSpPr>
              <p:cNvPr id="31" name="Text Box 27"/>
              <p:cNvSpPr txBox="1">
                <a:spLocks noChangeArrowheads="1"/>
              </p:cNvSpPr>
              <p:nvPr/>
            </p:nvSpPr>
            <p:spPr bwMode="auto">
              <a:xfrm>
                <a:off x="6704237" y="4304995"/>
                <a:ext cx="920750" cy="33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sz="1600" b="1">
                    <a:solidFill>
                      <a:schemeClr val="accent2"/>
                    </a:solidFill>
                    <a:ea typeface="PMingLiU" panose="02020500000000000000" pitchFamily="18" charset="-120"/>
                  </a:rPr>
                  <a:t>W</a:t>
                </a:r>
                <a:r>
                  <a:rPr lang="en-GB" altLang="en-US" sz="1600" b="1" baseline="-25000">
                    <a:solidFill>
                      <a:schemeClr val="accent2"/>
                    </a:solidFill>
                    <a:ea typeface="PMingLiU" panose="02020500000000000000" pitchFamily="18" charset="-120"/>
                  </a:rPr>
                  <a:t>eff</a:t>
                </a:r>
                <a:r>
                  <a:rPr lang="en-GB" altLang="en-US" sz="1600" b="1">
                    <a:solidFill>
                      <a:schemeClr val="accent2"/>
                    </a:solidFill>
                    <a:ea typeface="PMingLiU" panose="02020500000000000000" pitchFamily="18" charset="-120"/>
                  </a:rPr>
                  <a:t> f</a:t>
                </a:r>
                <a:r>
                  <a:rPr lang="en-GB" altLang="en-US" sz="1600" b="1" baseline="-25000">
                    <a:solidFill>
                      <a:schemeClr val="accent2"/>
                    </a:solidFill>
                    <a:ea typeface="PMingLiU" panose="02020500000000000000" pitchFamily="18" charset="-120"/>
                  </a:rPr>
                  <a:t>y</a:t>
                </a:r>
                <a:endParaRPr lang="en-US" altLang="zh-TW" sz="1600" b="1" baseline="-25000">
                  <a:solidFill>
                    <a:schemeClr val="accent2"/>
                  </a:solidFill>
                  <a:ea typeface="PMingLiU" panose="02020500000000000000" pitchFamily="18" charset="-120"/>
                </a:endParaRPr>
              </a:p>
            </p:txBody>
          </p:sp>
          <p:sp>
            <p:nvSpPr>
              <p:cNvPr id="32" name="Freeform 32"/>
              <p:cNvSpPr>
                <a:spLocks/>
              </p:cNvSpPr>
              <p:nvPr/>
            </p:nvSpPr>
            <p:spPr bwMode="auto">
              <a:xfrm>
                <a:off x="5192202" y="3721210"/>
                <a:ext cx="2639833" cy="659959"/>
              </a:xfrm>
              <a:custGeom>
                <a:avLst/>
                <a:gdLst>
                  <a:gd name="T0" fmla="*/ 0 w 2647785"/>
                  <a:gd name="T1" fmla="*/ 0 h 675861"/>
                  <a:gd name="T2" fmla="*/ 386050 w 2647785"/>
                  <a:gd name="T3" fmla="*/ 19739 h 675861"/>
                  <a:gd name="T4" fmla="*/ 908709 w 2647785"/>
                  <a:gd name="T5" fmla="*/ 41060 h 675861"/>
                  <a:gd name="T6" fmla="*/ 1437301 w 2647785"/>
                  <a:gd name="T7" fmla="*/ 56061 h 675861"/>
                  <a:gd name="T8" fmla="*/ 1977769 w 2647785"/>
                  <a:gd name="T9" fmla="*/ 67116 h 675861"/>
                  <a:gd name="T10" fmla="*/ 0 60000 65536"/>
                  <a:gd name="T11" fmla="*/ 0 60000 65536"/>
                  <a:gd name="T12" fmla="*/ 0 60000 65536"/>
                  <a:gd name="T13" fmla="*/ 0 60000 65536"/>
                  <a:gd name="T14" fmla="*/ 0 60000 65536"/>
                  <a:gd name="T15" fmla="*/ 0 w 2647785"/>
                  <a:gd name="T16" fmla="*/ 0 h 675861"/>
                  <a:gd name="T17" fmla="*/ 2647785 w 2647785"/>
                  <a:gd name="T18" fmla="*/ 675861 h 675861"/>
                </a:gdLst>
                <a:ahLst/>
                <a:cxnLst>
                  <a:cxn ang="T10">
                    <a:pos x="T0" y="T1"/>
                  </a:cxn>
                  <a:cxn ang="T11">
                    <a:pos x="T2" y="T3"/>
                  </a:cxn>
                  <a:cxn ang="T12">
                    <a:pos x="T4" y="T5"/>
                  </a:cxn>
                  <a:cxn ang="T13">
                    <a:pos x="T6" y="T7"/>
                  </a:cxn>
                  <a:cxn ang="T14">
                    <a:pos x="T8" y="T9"/>
                  </a:cxn>
                </a:cxnLst>
                <a:rect l="T15" t="T16" r="T17" b="T18"/>
                <a:pathLst>
                  <a:path w="2647785" h="675861">
                    <a:moveTo>
                      <a:pt x="0" y="0"/>
                    </a:moveTo>
                    <a:cubicBezTo>
                      <a:pt x="157038" y="64936"/>
                      <a:pt x="314077" y="129872"/>
                      <a:pt x="516835" y="198783"/>
                    </a:cubicBezTo>
                    <a:cubicBezTo>
                      <a:pt x="719593" y="267694"/>
                      <a:pt x="981987" y="352508"/>
                      <a:pt x="1216550" y="413468"/>
                    </a:cubicBezTo>
                    <a:cubicBezTo>
                      <a:pt x="1451113" y="474428"/>
                      <a:pt x="1685677" y="520811"/>
                      <a:pt x="1924216" y="564543"/>
                    </a:cubicBezTo>
                    <a:cubicBezTo>
                      <a:pt x="2162755" y="608275"/>
                      <a:pt x="2405270" y="642068"/>
                      <a:pt x="2647785" y="675861"/>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nl-BE"/>
              </a:p>
            </p:txBody>
          </p:sp>
        </p:grpSp>
      </p:grpSp>
      <p:sp>
        <p:nvSpPr>
          <p:cNvPr id="4" name="Rechthoek 3"/>
          <p:cNvSpPr/>
          <p:nvPr/>
        </p:nvSpPr>
        <p:spPr>
          <a:xfrm>
            <a:off x="6858000" y="1765408"/>
            <a:ext cx="1989667" cy="1323439"/>
          </a:xfrm>
          <a:prstGeom prst="rect">
            <a:avLst/>
          </a:prstGeom>
        </p:spPr>
        <p:txBody>
          <a:bodyPr wrap="square">
            <a:spAutoFit/>
          </a:bodyPr>
          <a:lstStyle/>
          <a:p>
            <a:pPr>
              <a:spcBef>
                <a:spcPct val="0"/>
              </a:spcBef>
            </a:pPr>
            <a:r>
              <a:rPr lang="en-GB" altLang="zh-TW" sz="1600" i="1" dirty="0">
                <a:solidFill>
                  <a:schemeClr val="accent1">
                    <a:lumMod val="50000"/>
                  </a:schemeClr>
                </a:solidFill>
                <a:ea typeface="PMingLiU" panose="02020500000000000000" pitchFamily="18" charset="-120"/>
              </a:rPr>
              <a:t>Comparison between 65 </a:t>
            </a:r>
            <a:r>
              <a:rPr lang="en-GB" altLang="zh-TW" sz="1600" b="1" i="1" dirty="0">
                <a:solidFill>
                  <a:schemeClr val="accent1">
                    <a:lumMod val="50000"/>
                  </a:schemeClr>
                </a:solidFill>
                <a:ea typeface="PMingLiU" panose="02020500000000000000" pitchFamily="18" charset="-120"/>
              </a:rPr>
              <a:t>in-plane bending </a:t>
            </a:r>
            <a:r>
              <a:rPr lang="en-GB" altLang="zh-TW" sz="1600" i="1" dirty="0">
                <a:solidFill>
                  <a:schemeClr val="accent1">
                    <a:lumMod val="50000"/>
                  </a:schemeClr>
                </a:solidFill>
                <a:ea typeface="PMingLiU" panose="02020500000000000000" pitchFamily="18" charset="-120"/>
              </a:rPr>
              <a:t>test results and current design provisions</a:t>
            </a:r>
            <a:endParaRPr lang="en-US" altLang="zh-TW" sz="1600" i="1" dirty="0">
              <a:solidFill>
                <a:schemeClr val="accent1">
                  <a:lumMod val="50000"/>
                </a:schemeClr>
              </a:solidFill>
              <a:ea typeface="PMingLiU" panose="02020500000000000000" pitchFamily="18" charset="-120"/>
            </a:endParaRPr>
          </a:p>
        </p:txBody>
      </p:sp>
    </p:spTree>
    <p:extLst>
      <p:ext uri="{BB962C8B-B14F-4D97-AF65-F5344CB8AC3E}">
        <p14:creationId xmlns:p14="http://schemas.microsoft.com/office/powerpoint/2010/main" val="1786227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Continuous Strength Method (CSM)</a:t>
            </a:r>
            <a:endParaRPr lang="nl-BE" dirty="0"/>
          </a:p>
        </p:txBody>
      </p:sp>
      <p:sp>
        <p:nvSpPr>
          <p:cNvPr id="3" name="Tijdelijke aanduiding voor inhoud 2"/>
          <p:cNvSpPr>
            <a:spLocks noGrp="1"/>
          </p:cNvSpPr>
          <p:nvPr>
            <p:ph idx="1"/>
          </p:nvPr>
        </p:nvSpPr>
        <p:spPr/>
        <p:txBody>
          <a:bodyPr/>
          <a:lstStyle/>
          <a:p>
            <a:pPr marL="0" indent="0">
              <a:buNone/>
            </a:pPr>
            <a:r>
              <a:rPr lang="en-GB" altLang="en-US" sz="2400" dirty="0"/>
              <a:t>CSM material model</a:t>
            </a:r>
            <a:endParaRPr lang="en-US" sz="2400" dirty="0"/>
          </a:p>
        </p:txBody>
      </p:sp>
      <p:pic>
        <p:nvPicPr>
          <p:cNvPr id="21" name="Picture 1"/>
          <p:cNvPicPr>
            <a:picLocks noChangeAspect="1"/>
          </p:cNvPicPr>
          <p:nvPr/>
        </p:nvPicPr>
        <p:blipFill>
          <a:blip r:embed="rId2">
            <a:extLst>
              <a:ext uri="{28A0092B-C50C-407E-A947-70E740481C1C}">
                <a14:useLocalDpi xmlns:a14="http://schemas.microsoft.com/office/drawing/2010/main" val="0"/>
              </a:ext>
            </a:extLst>
          </a:blip>
          <a:srcRect l="25545" t="28015" r="26836" b="15343"/>
          <a:stretch>
            <a:fillRect/>
          </a:stretch>
        </p:blipFill>
        <p:spPr bwMode="auto">
          <a:xfrm>
            <a:off x="296334" y="1609872"/>
            <a:ext cx="57610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
          <p:cNvGraphicFramePr>
            <a:graphicFrameLocks noGrp="1"/>
          </p:cNvGraphicFramePr>
          <p:nvPr>
            <p:extLst>
              <p:ext uri="{D42A27DB-BD31-4B8C-83A1-F6EECF244321}">
                <p14:modId xmlns:p14="http://schemas.microsoft.com/office/powerpoint/2010/main" val="3242615046"/>
              </p:ext>
            </p:extLst>
          </p:nvPr>
        </p:nvGraphicFramePr>
        <p:xfrm>
          <a:off x="5116007" y="1876283"/>
          <a:ext cx="3731660" cy="1390650"/>
        </p:xfrm>
        <a:graphic>
          <a:graphicData uri="http://schemas.openxmlformats.org/drawingml/2006/table">
            <a:tbl>
              <a:tblPr firstRow="1" firstCol="1" bandRow="1">
                <a:tableStyleId>{F5AB1C69-6EDB-4FF4-983F-18BD219EF322}</a:tableStyleId>
              </a:tblPr>
              <a:tblGrid>
                <a:gridCol w="1634156"/>
                <a:gridCol w="699168"/>
                <a:gridCol w="699168"/>
                <a:gridCol w="699168"/>
              </a:tblGrid>
              <a:tr h="571449">
                <a:tc>
                  <a:txBody>
                    <a:bodyPr/>
                    <a:lstStyle/>
                    <a:p>
                      <a:pPr algn="l">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Stainless </a:t>
                      </a:r>
                      <a:r>
                        <a:rPr lang="en-GB" sz="1400" kern="800" dirty="0" smtClean="0">
                          <a:effectLst/>
                        </a:rPr>
                        <a:t>steel</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C</a:t>
                      </a:r>
                      <a:r>
                        <a:rPr lang="en-GB" sz="1400" kern="800" baseline="-25000" dirty="0">
                          <a:effectLst/>
                        </a:rPr>
                        <a:t>1</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C</a:t>
                      </a:r>
                      <a:r>
                        <a:rPr lang="en-GB" sz="1400" kern="800" baseline="-25000" dirty="0">
                          <a:effectLst/>
                        </a:rPr>
                        <a:t>2</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C</a:t>
                      </a:r>
                      <a:r>
                        <a:rPr lang="en-GB" sz="1400" kern="800" baseline="-25000">
                          <a:effectLst/>
                        </a:rPr>
                        <a:t>3</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r>
              <a:tr h="273067">
                <a:tc>
                  <a:txBody>
                    <a:bodyPr/>
                    <a:lstStyle/>
                    <a:p>
                      <a:pPr algn="l">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Austenitic </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0.10</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0.16</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1.00</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r>
              <a:tr h="273067">
                <a:tc>
                  <a:txBody>
                    <a:bodyPr/>
                    <a:lstStyle/>
                    <a:p>
                      <a:pPr algn="l">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Duplex </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0.10</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0.16</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1.00</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r>
              <a:tr h="273067">
                <a:tc>
                  <a:txBody>
                    <a:bodyPr/>
                    <a:lstStyle/>
                    <a:p>
                      <a:pPr algn="l">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err="1">
                          <a:effectLst/>
                        </a:rPr>
                        <a:t>Ferritic</a:t>
                      </a:r>
                      <a:r>
                        <a:rPr lang="en-GB" sz="1400" kern="800" dirty="0">
                          <a:effectLst/>
                        </a:rPr>
                        <a:t> </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a:effectLst/>
                        </a:rPr>
                        <a:t>0.40</a:t>
                      </a:r>
                      <a:endParaRPr lang="en-GB" sz="1400" b="0" kern="80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0.45</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c>
                  <a:txBody>
                    <a:bodyPr/>
                    <a:lstStyle/>
                    <a:p>
                      <a:pPr algn="ctr">
                        <a:lnSpc>
                          <a:spcPct val="115000"/>
                        </a:lnSpc>
                        <a:spcAft>
                          <a:spcPts val="0"/>
                        </a:spcAft>
                        <a:tabLst>
                          <a:tab pos="-180340" algn="l"/>
                          <a:tab pos="179705" algn="l"/>
                          <a:tab pos="359410" algn="l"/>
                          <a:tab pos="539115" algn="l"/>
                          <a:tab pos="718820" algn="l"/>
                          <a:tab pos="899160" algn="l"/>
                          <a:tab pos="1078865" algn="l"/>
                          <a:tab pos="1258570" algn="l"/>
                          <a:tab pos="1438275" algn="l"/>
                          <a:tab pos="1617980" algn="l"/>
                          <a:tab pos="1798320" algn="l"/>
                          <a:tab pos="1978025" algn="l"/>
                          <a:tab pos="2157730" algn="l"/>
                          <a:tab pos="2337435" algn="l"/>
                          <a:tab pos="2517140" algn="l"/>
                          <a:tab pos="2697480" algn="l"/>
                          <a:tab pos="2877185" algn="l"/>
                          <a:tab pos="3056890" algn="l"/>
                          <a:tab pos="3236595" algn="l"/>
                          <a:tab pos="3416300" algn="l"/>
                          <a:tab pos="3596640" algn="l"/>
                          <a:tab pos="3776345" algn="l"/>
                          <a:tab pos="3956050" algn="l"/>
                          <a:tab pos="4135755" algn="l"/>
                          <a:tab pos="4315460" algn="l"/>
                          <a:tab pos="4495800" algn="l"/>
                          <a:tab pos="4675505" algn="l"/>
                          <a:tab pos="4855210" algn="l"/>
                          <a:tab pos="5034915" algn="l"/>
                          <a:tab pos="5214620" algn="l"/>
                          <a:tab pos="5394960" algn="l"/>
                          <a:tab pos="5574665" algn="l"/>
                        </a:tabLst>
                      </a:pPr>
                      <a:r>
                        <a:rPr lang="en-GB" sz="1400" kern="800" dirty="0">
                          <a:effectLst/>
                        </a:rPr>
                        <a:t>0.60</a:t>
                      </a:r>
                      <a:endParaRPr lang="en-GB" sz="1400" b="0" kern="800" dirty="0">
                        <a:solidFill>
                          <a:schemeClr val="tx1"/>
                        </a:solidFill>
                        <a:effectLst/>
                        <a:latin typeface="CG Times"/>
                        <a:ea typeface="Times New Roman" panose="02020603050405020304" pitchFamily="18" charset="0"/>
                        <a:cs typeface="Arial" panose="020B0604020202020204" pitchFamily="34" charset="0"/>
                      </a:endParaRPr>
                    </a:p>
                  </a:txBody>
                  <a:tcPr marL="68591" marR="68591" marT="0" marB="0" anchor="ctr"/>
                </a:tc>
              </a:tr>
            </a:tbl>
          </a:graphicData>
        </a:graphic>
      </p:graphicFrame>
      <p:pic>
        <p:nvPicPr>
          <p:cNvPr id="23" name="Picture 3"/>
          <p:cNvPicPr>
            <a:picLocks noChangeAspect="1"/>
          </p:cNvPicPr>
          <p:nvPr/>
        </p:nvPicPr>
        <p:blipFill>
          <a:blip r:embed="rId3" cstate="print">
            <a:extLst>
              <a:ext uri="{28A0092B-C50C-407E-A947-70E740481C1C}">
                <a14:useLocalDpi xmlns:a14="http://schemas.microsoft.com/office/drawing/2010/main" val="0"/>
              </a:ext>
            </a:extLst>
          </a:blip>
          <a:srcRect l="17792" t="43320" r="48372" b="26677"/>
          <a:stretch>
            <a:fillRect/>
          </a:stretch>
        </p:blipFill>
        <p:spPr bwMode="auto">
          <a:xfrm>
            <a:off x="1796521" y="3103710"/>
            <a:ext cx="16684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5"/>
          <p:cNvCxnSpPr/>
          <p:nvPr/>
        </p:nvCxnSpPr>
        <p:spPr bwMode="auto">
          <a:xfrm flipV="1">
            <a:off x="717021" y="3175147"/>
            <a:ext cx="479425" cy="2160588"/>
          </a:xfrm>
          <a:prstGeom prst="line">
            <a:avLst/>
          </a:prstGeom>
          <a:ln w="317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25" name="Straight Connector 31"/>
          <p:cNvCxnSpPr/>
          <p:nvPr/>
        </p:nvCxnSpPr>
        <p:spPr bwMode="auto">
          <a:xfrm flipV="1">
            <a:off x="1196446" y="2552847"/>
            <a:ext cx="3563938" cy="649288"/>
          </a:xfrm>
          <a:prstGeom prst="line">
            <a:avLst/>
          </a:prstGeom>
          <a:ln w="3175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4" name="Rechthoek 3"/>
          <p:cNvSpPr/>
          <p:nvPr/>
        </p:nvSpPr>
        <p:spPr>
          <a:xfrm>
            <a:off x="296333" y="5739121"/>
            <a:ext cx="8551333" cy="369332"/>
          </a:xfrm>
          <a:prstGeom prst="rect">
            <a:avLst/>
          </a:prstGeom>
        </p:spPr>
        <p:txBody>
          <a:bodyPr wrap="square">
            <a:spAutoFit/>
          </a:bodyPr>
          <a:lstStyle/>
          <a:p>
            <a:pPr>
              <a:spcBef>
                <a:spcPct val="0"/>
              </a:spcBef>
            </a:pPr>
            <a:r>
              <a:rPr lang="en-GB" altLang="zh-TW" dirty="0">
                <a:solidFill>
                  <a:schemeClr val="accent1">
                    <a:lumMod val="50000"/>
                  </a:schemeClr>
                </a:solidFill>
                <a:ea typeface="PMingLiU" panose="02020500000000000000" pitchFamily="18" charset="-120"/>
              </a:rPr>
              <a:t>Elastic, linear hardening </a:t>
            </a:r>
            <a:r>
              <a:rPr lang="en-GB" altLang="zh-TW" dirty="0">
                <a:solidFill>
                  <a:schemeClr val="accent2"/>
                </a:solidFill>
                <a:ea typeface="PMingLiU" panose="02020500000000000000" pitchFamily="18" charset="-120"/>
              </a:rPr>
              <a:t>material model</a:t>
            </a:r>
            <a:r>
              <a:rPr lang="en-GB" altLang="zh-TW" dirty="0">
                <a:ea typeface="PMingLiU" panose="02020500000000000000" pitchFamily="18" charset="-120"/>
              </a:rPr>
              <a:t> </a:t>
            </a:r>
            <a:r>
              <a:rPr lang="en-GB" altLang="zh-TW" dirty="0">
                <a:solidFill>
                  <a:schemeClr val="accent1">
                    <a:lumMod val="50000"/>
                  </a:schemeClr>
                </a:solidFill>
                <a:ea typeface="PMingLiU" panose="02020500000000000000" pitchFamily="18" charset="-120"/>
              </a:rPr>
              <a:t>replace elastic perfectly plastic material model</a:t>
            </a:r>
            <a:endParaRPr lang="en-US" altLang="zh-TW" dirty="0">
              <a:solidFill>
                <a:schemeClr val="accent1">
                  <a:lumMod val="50000"/>
                </a:schemeClr>
              </a:solidFill>
              <a:ea typeface="PMingLiU" panose="02020500000000000000" pitchFamily="18" charset="-120"/>
            </a:endParaRPr>
          </a:p>
        </p:txBody>
      </p:sp>
    </p:spTree>
    <p:extLst>
      <p:ext uri="{BB962C8B-B14F-4D97-AF65-F5344CB8AC3E}">
        <p14:creationId xmlns:p14="http://schemas.microsoft.com/office/powerpoint/2010/main" val="38917818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CSM base </a:t>
            </a:r>
            <a:r>
              <a:rPr lang="en-GB" dirty="0" smtClean="0"/>
              <a:t>curve </a:t>
            </a:r>
            <a:r>
              <a:rPr lang="mr-IN" dirty="0" smtClean="0"/>
              <a:t>–</a:t>
            </a:r>
            <a:r>
              <a:rPr lang="en-GB" dirty="0" smtClean="0"/>
              <a:t> plated sections</a:t>
            </a:r>
            <a:endParaRPr lang="en-GB" dirty="0"/>
          </a:p>
        </p:txBody>
      </p:sp>
      <p:sp>
        <p:nvSpPr>
          <p:cNvPr id="3" name="Content Placeholder 2"/>
          <p:cNvSpPr>
            <a:spLocks noGrp="1"/>
          </p:cNvSpPr>
          <p:nvPr>
            <p:ph idx="1"/>
          </p:nvPr>
        </p:nvSpPr>
        <p:spPr/>
        <p:txBody>
          <a:bodyPr/>
          <a:lstStyle/>
          <a:p>
            <a:pPr marL="0" indent="0">
              <a:buNone/>
            </a:pPr>
            <a:r>
              <a:rPr lang="en-US" sz="2400" dirty="0"/>
              <a:t>CSM ‘base curve’ defines maximum strain cross-section can endure prior to failure as function of local slenderness</a:t>
            </a:r>
          </a:p>
          <a:p>
            <a:pPr marL="0" indent="0">
              <a:buNone/>
            </a:pPr>
            <a:endParaRPr lang="nl-BE" dirty="0" smtClean="0"/>
          </a:p>
        </p:txBody>
      </p:sp>
      <p:sp>
        <p:nvSpPr>
          <p:cNvPr id="19" name="Rechthoek 18"/>
          <p:cNvSpPr/>
          <p:nvPr/>
        </p:nvSpPr>
        <p:spPr>
          <a:xfrm>
            <a:off x="916889" y="3593857"/>
            <a:ext cx="5743463" cy="1630732"/>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mc:AlternateContent xmlns:mc="http://schemas.openxmlformats.org/markup-compatibility/2006" xmlns:a14="http://schemas.microsoft.com/office/drawing/2010/main">
        <mc:Choice Requires="a14">
          <p:sp>
            <p:nvSpPr>
              <p:cNvPr id="4" name="Rechthoek 3"/>
              <p:cNvSpPr/>
              <p:nvPr/>
            </p:nvSpPr>
            <p:spPr>
              <a:xfrm>
                <a:off x="979820" y="3634925"/>
                <a:ext cx="6779342" cy="148117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nl-BE" sz="1600" i="1">
                              <a:latin typeface="Cambria Math" panose="02040503050406030204" pitchFamily="18" charset="0"/>
                            </a:rPr>
                          </m:ctrlPr>
                        </m:fPr>
                        <m:num>
                          <m:sSub>
                            <m:sSubPr>
                              <m:ctrlPr>
                                <a:rPr lang="nl-BE" sz="1600" i="1">
                                  <a:latin typeface="Cambria Math" panose="02040503050406030204" pitchFamily="18" charset="0"/>
                                </a:rPr>
                              </m:ctrlPr>
                            </m:sSubPr>
                            <m:e>
                              <m:r>
                                <a:rPr lang="nl-BE" sz="1600" i="1">
                                  <a:latin typeface="Cambria Math" panose="02040503050406030204" pitchFamily="18" charset="0"/>
                                </a:rPr>
                                <m:t>𝜀</m:t>
                              </m:r>
                            </m:e>
                            <m:sub>
                              <m:r>
                                <m:rPr>
                                  <m:sty m:val="p"/>
                                </m:rPr>
                                <a:rPr lang="nl-BE" sz="1600" i="0">
                                  <a:latin typeface="Cambria Math" panose="02040503050406030204" pitchFamily="18" charset="0"/>
                                </a:rPr>
                                <m:t>csm</m:t>
                              </m:r>
                            </m:sub>
                          </m:sSub>
                        </m:num>
                        <m:den>
                          <m:sSub>
                            <m:sSubPr>
                              <m:ctrlPr>
                                <a:rPr lang="nl-BE" sz="1600" i="1">
                                  <a:latin typeface="Cambria Math" panose="02040503050406030204" pitchFamily="18" charset="0"/>
                                </a:rPr>
                              </m:ctrlPr>
                            </m:sSubPr>
                            <m:e>
                              <m:r>
                                <a:rPr lang="nl-BE" sz="1600" i="1">
                                  <a:latin typeface="Cambria Math" panose="02040503050406030204" pitchFamily="18" charset="0"/>
                                </a:rPr>
                                <m:t>𝜀</m:t>
                              </m:r>
                            </m:e>
                            <m:sub>
                              <m:r>
                                <m:rPr>
                                  <m:sty m:val="p"/>
                                </m:rPr>
                                <a:rPr lang="nl-BE" sz="1600" i="0">
                                  <a:latin typeface="Cambria Math" panose="02040503050406030204" pitchFamily="18" charset="0"/>
                                </a:rPr>
                                <m:t>y</m:t>
                              </m:r>
                            </m:sub>
                          </m:sSub>
                        </m:den>
                      </m:f>
                      <m:r>
                        <a:rPr lang="nl-BE" sz="1600" i="0">
                          <a:latin typeface="Cambria Math" panose="02040503050406030204" pitchFamily="18" charset="0"/>
                        </a:rPr>
                        <m:t>=</m:t>
                      </m:r>
                      <m:d>
                        <m:dPr>
                          <m:begChr m:val="{"/>
                          <m:endChr m:val=""/>
                          <m:ctrlPr>
                            <a:rPr lang="nl-BE" sz="1600" i="1">
                              <a:latin typeface="Cambria Math" panose="02040503050406030204" pitchFamily="18" charset="0"/>
                            </a:rPr>
                          </m:ctrlPr>
                        </m:dPr>
                        <m:e>
                          <m:eqArr>
                            <m:eqArrPr>
                              <m:ctrlPr>
                                <a:rPr lang="nl-BE" sz="1600" i="1">
                                  <a:latin typeface="Cambria Math" panose="02040503050406030204" pitchFamily="18" charset="0"/>
                                </a:rPr>
                              </m:ctrlPr>
                            </m:eqArrPr>
                            <m:e>
                              <m:r>
                                <a:rPr lang="nl-BE" sz="1600" i="0">
                                  <a:latin typeface="Cambria Math" panose="02040503050406030204" pitchFamily="18" charset="0"/>
                                </a:rPr>
                                <m:t>&amp;</m:t>
                              </m:r>
                              <m:f>
                                <m:fPr>
                                  <m:ctrlPr>
                                    <a:rPr lang="nl-BE" sz="1600" i="1">
                                      <a:latin typeface="Cambria Math" panose="02040503050406030204" pitchFamily="18" charset="0"/>
                                    </a:rPr>
                                  </m:ctrlPr>
                                </m:fPr>
                                <m:num>
                                  <m:r>
                                    <a:rPr lang="nl-BE" sz="1600" i="0">
                                      <a:latin typeface="Cambria Math" panose="02040503050406030204" pitchFamily="18" charset="0"/>
                                    </a:rPr>
                                    <m:t>0,25</m:t>
                                  </m:r>
                                </m:num>
                                <m:den>
                                  <m:sSup>
                                    <m:sSupPr>
                                      <m:ctrlPr>
                                        <a:rPr lang="nl-BE" sz="1600" i="1">
                                          <a:latin typeface="Cambria Math" panose="02040503050406030204" pitchFamily="18" charset="0"/>
                                        </a:rPr>
                                      </m:ctrlPr>
                                    </m:sSupPr>
                                    <m:e>
                                      <m:sSub>
                                        <m:sSubPr>
                                          <m:ctrlPr>
                                            <a:rPr lang="nl-BE" sz="1600" i="1">
                                              <a:latin typeface="Cambria Math" panose="02040503050406030204" pitchFamily="18" charset="0"/>
                                            </a:rPr>
                                          </m:ctrlPr>
                                        </m:sSubPr>
                                        <m:e>
                                          <m:acc>
                                            <m:accPr>
                                              <m:chr m:val="̅"/>
                                              <m:ctrlPr>
                                                <a:rPr lang="nl-BE" sz="1600" i="1">
                                                  <a:latin typeface="Cambria Math" panose="02040503050406030204" pitchFamily="18" charset="0"/>
                                                </a:rPr>
                                              </m:ctrlPr>
                                            </m:accPr>
                                            <m:e>
                                              <m:r>
                                                <a:rPr lang="nl-BE" sz="1600" i="1">
                                                  <a:latin typeface="Cambria Math" panose="02040503050406030204" pitchFamily="18" charset="0"/>
                                                </a:rPr>
                                                <m:t>𝜆</m:t>
                                              </m:r>
                                            </m:e>
                                          </m:acc>
                                        </m:e>
                                        <m:sub>
                                          <m:r>
                                            <m:rPr>
                                              <m:sty m:val="p"/>
                                            </m:rPr>
                                            <a:rPr lang="nl-BE" sz="1600" i="0">
                                              <a:latin typeface="Cambria Math" panose="02040503050406030204" pitchFamily="18" charset="0"/>
                                            </a:rPr>
                                            <m:t>p</m:t>
                                          </m:r>
                                        </m:sub>
                                      </m:sSub>
                                    </m:e>
                                    <m:sup>
                                      <m:r>
                                        <a:rPr lang="nl-BE" sz="1600" i="0">
                                          <a:latin typeface="Cambria Math" panose="02040503050406030204" pitchFamily="18" charset="0"/>
                                        </a:rPr>
                                        <m:t>3,6</m:t>
                                      </m:r>
                                    </m:sup>
                                  </m:sSup>
                                </m:den>
                              </m:f>
                              <m:r>
                                <a:rPr lang="nl-BE" sz="1600" i="0">
                                  <a:latin typeface="Cambria Math" panose="02040503050406030204" pitchFamily="18" charset="0"/>
                                </a:rPr>
                                <m:t>  ≤  </m:t>
                              </m:r>
                              <m:r>
                                <a:rPr lang="nl-BE" sz="1600" i="1">
                                  <a:latin typeface="Cambria Math" panose="02040503050406030204" pitchFamily="18" charset="0"/>
                                </a:rPr>
                                <m:t>𝑚𝑖𝑛</m:t>
                              </m:r>
                              <m:d>
                                <m:dPr>
                                  <m:ctrlPr>
                                    <a:rPr lang="nl-BE" sz="1600" i="1">
                                      <a:latin typeface="Cambria Math" panose="02040503050406030204" pitchFamily="18" charset="0"/>
                                    </a:rPr>
                                  </m:ctrlPr>
                                </m:dPr>
                                <m:e>
                                  <m:r>
                                    <a:rPr lang="nl-BE" sz="1600" i="0">
                                      <a:latin typeface="Cambria Math" panose="02040503050406030204" pitchFamily="18" charset="0"/>
                                    </a:rPr>
                                    <m:t>15, </m:t>
                                  </m:r>
                                  <m:f>
                                    <m:fPr>
                                      <m:ctrlPr>
                                        <a:rPr lang="nl-BE" sz="1600" i="1">
                                          <a:latin typeface="Cambria Math" panose="02040503050406030204" pitchFamily="18" charset="0"/>
                                        </a:rPr>
                                      </m:ctrlPr>
                                    </m:fPr>
                                    <m:num>
                                      <m:sSub>
                                        <m:sSubPr>
                                          <m:ctrlPr>
                                            <a:rPr lang="nl-BE" sz="1600" i="1">
                                              <a:latin typeface="Cambria Math" panose="02040503050406030204" pitchFamily="18" charset="0"/>
                                            </a:rPr>
                                          </m:ctrlPr>
                                        </m:sSubPr>
                                        <m:e>
                                          <m:r>
                                            <a:rPr lang="nl-BE" sz="1600" i="1">
                                              <a:latin typeface="Cambria Math" panose="02040503050406030204" pitchFamily="18" charset="0"/>
                                            </a:rPr>
                                            <m:t>𝐶</m:t>
                                          </m:r>
                                        </m:e>
                                        <m:sub>
                                          <m:r>
                                            <a:rPr lang="nl-BE" sz="1600" i="0">
                                              <a:latin typeface="Cambria Math" panose="02040503050406030204" pitchFamily="18" charset="0"/>
                                            </a:rPr>
                                            <m:t>1</m:t>
                                          </m:r>
                                        </m:sub>
                                      </m:sSub>
                                      <m:sSub>
                                        <m:sSubPr>
                                          <m:ctrlPr>
                                            <a:rPr lang="nl-BE" sz="1600" i="1">
                                              <a:latin typeface="Cambria Math" panose="02040503050406030204" pitchFamily="18" charset="0"/>
                                            </a:rPr>
                                          </m:ctrlPr>
                                        </m:sSubPr>
                                        <m:e>
                                          <m:r>
                                            <a:rPr lang="nl-BE" sz="1600" i="1">
                                              <a:latin typeface="Cambria Math" panose="02040503050406030204" pitchFamily="18" charset="0"/>
                                            </a:rPr>
                                            <m:t>𝜀</m:t>
                                          </m:r>
                                        </m:e>
                                        <m:sub>
                                          <m:r>
                                            <m:rPr>
                                              <m:sty m:val="p"/>
                                            </m:rPr>
                                            <a:rPr lang="nl-BE" sz="1600" i="0">
                                              <a:latin typeface="Cambria Math" panose="02040503050406030204" pitchFamily="18" charset="0"/>
                                            </a:rPr>
                                            <m:t>u</m:t>
                                          </m:r>
                                        </m:sub>
                                      </m:sSub>
                                    </m:num>
                                    <m:den>
                                      <m:sSub>
                                        <m:sSubPr>
                                          <m:ctrlPr>
                                            <a:rPr lang="nl-BE" sz="1600" i="1">
                                              <a:latin typeface="Cambria Math" panose="02040503050406030204" pitchFamily="18" charset="0"/>
                                            </a:rPr>
                                          </m:ctrlPr>
                                        </m:sSubPr>
                                        <m:e>
                                          <m:r>
                                            <a:rPr lang="nl-BE" sz="1600" i="1">
                                              <a:latin typeface="Cambria Math" panose="02040503050406030204" pitchFamily="18" charset="0"/>
                                            </a:rPr>
                                            <m:t>𝜀</m:t>
                                          </m:r>
                                        </m:e>
                                        <m:sub>
                                          <m:r>
                                            <m:rPr>
                                              <m:sty m:val="p"/>
                                            </m:rPr>
                                            <a:rPr lang="nl-BE" sz="1600" i="0">
                                              <a:latin typeface="Cambria Math" panose="02040503050406030204" pitchFamily="18" charset="0"/>
                                            </a:rPr>
                                            <m:t>y</m:t>
                                          </m:r>
                                        </m:sub>
                                      </m:sSub>
                                    </m:den>
                                  </m:f>
                                </m:e>
                              </m:d>
                              <m:r>
                                <a:rPr lang="nl-BE" sz="1600" i="0">
                                  <a:latin typeface="Cambria Math" panose="02040503050406030204" pitchFamily="18" charset="0"/>
                                </a:rPr>
                                <m:t>                         </m:t>
                              </m:r>
                              <m:r>
                                <a:rPr lang="nl-BE" sz="1600" i="1">
                                  <a:latin typeface="Cambria Math" panose="02040503050406030204" pitchFamily="18" charset="0"/>
                                </a:rPr>
                                <m:t>𝑓𝑜𝑟</m:t>
                              </m:r>
                              <m:r>
                                <a:rPr lang="nl-BE" sz="1600" i="0">
                                  <a:latin typeface="Cambria Math" panose="02040503050406030204" pitchFamily="18" charset="0"/>
                                </a:rPr>
                                <m:t> </m:t>
                              </m:r>
                              <m:sSub>
                                <m:sSubPr>
                                  <m:ctrlPr>
                                    <a:rPr lang="nl-BE" sz="1600" i="1">
                                      <a:latin typeface="Cambria Math" panose="02040503050406030204" pitchFamily="18" charset="0"/>
                                    </a:rPr>
                                  </m:ctrlPr>
                                </m:sSubPr>
                                <m:e>
                                  <m:acc>
                                    <m:accPr>
                                      <m:chr m:val="̅"/>
                                      <m:ctrlPr>
                                        <a:rPr lang="nl-BE" sz="1600" i="1">
                                          <a:latin typeface="Cambria Math" panose="02040503050406030204" pitchFamily="18" charset="0"/>
                                        </a:rPr>
                                      </m:ctrlPr>
                                    </m:accPr>
                                    <m:e>
                                      <m:r>
                                        <a:rPr lang="nl-BE" sz="1600" i="1">
                                          <a:latin typeface="Cambria Math" panose="02040503050406030204" pitchFamily="18" charset="0"/>
                                        </a:rPr>
                                        <m:t>𝜆</m:t>
                                      </m:r>
                                    </m:e>
                                  </m:acc>
                                </m:e>
                                <m:sub>
                                  <m:r>
                                    <m:rPr>
                                      <m:sty m:val="p"/>
                                    </m:rPr>
                                    <a:rPr lang="nl-BE" sz="1600" i="0">
                                      <a:latin typeface="Cambria Math" panose="02040503050406030204" pitchFamily="18" charset="0"/>
                                    </a:rPr>
                                    <m:t>p</m:t>
                                  </m:r>
                                </m:sub>
                              </m:sSub>
                              <m:r>
                                <a:rPr lang="nl-BE" sz="1600" i="0">
                                  <a:latin typeface="Cambria Math" panose="02040503050406030204" pitchFamily="18" charset="0"/>
                                </a:rPr>
                                <m:t>≤0,68 </m:t>
                              </m:r>
                            </m:e>
                            <m:e>
                              <m:r>
                                <a:rPr lang="nl-BE" sz="1600" i="0">
                                  <a:latin typeface="Cambria Math" panose="02040503050406030204" pitchFamily="18" charset="0"/>
                                </a:rPr>
                                <m:t>&amp;</m:t>
                              </m:r>
                              <m:d>
                                <m:dPr>
                                  <m:ctrlPr>
                                    <a:rPr lang="nl-BE" sz="1600" i="1">
                                      <a:latin typeface="Cambria Math" panose="02040503050406030204" pitchFamily="18" charset="0"/>
                                    </a:rPr>
                                  </m:ctrlPr>
                                </m:dPr>
                                <m:e>
                                  <m:r>
                                    <a:rPr lang="nl-BE" sz="1600" i="0">
                                      <a:latin typeface="Cambria Math" panose="02040503050406030204" pitchFamily="18" charset="0"/>
                                    </a:rPr>
                                    <m:t>1−</m:t>
                                  </m:r>
                                  <m:f>
                                    <m:fPr>
                                      <m:ctrlPr>
                                        <a:rPr lang="nl-BE" sz="1600" i="1">
                                          <a:latin typeface="Cambria Math" panose="02040503050406030204" pitchFamily="18" charset="0"/>
                                        </a:rPr>
                                      </m:ctrlPr>
                                    </m:fPr>
                                    <m:num>
                                      <m:r>
                                        <a:rPr lang="nl-BE" sz="1600" i="0">
                                          <a:latin typeface="Cambria Math" panose="02040503050406030204" pitchFamily="18" charset="0"/>
                                        </a:rPr>
                                        <m:t>0,222</m:t>
                                      </m:r>
                                    </m:num>
                                    <m:den>
                                      <m:sSup>
                                        <m:sSupPr>
                                          <m:ctrlPr>
                                            <a:rPr lang="nl-BE" sz="1600" i="1">
                                              <a:latin typeface="Cambria Math" panose="02040503050406030204" pitchFamily="18" charset="0"/>
                                            </a:rPr>
                                          </m:ctrlPr>
                                        </m:sSupPr>
                                        <m:e>
                                          <m:sSub>
                                            <m:sSubPr>
                                              <m:ctrlPr>
                                                <a:rPr lang="nl-BE" sz="1600" i="1">
                                                  <a:latin typeface="Cambria Math" panose="02040503050406030204" pitchFamily="18" charset="0"/>
                                                </a:rPr>
                                              </m:ctrlPr>
                                            </m:sSubPr>
                                            <m:e>
                                              <m:acc>
                                                <m:accPr>
                                                  <m:chr m:val="̅"/>
                                                  <m:ctrlPr>
                                                    <a:rPr lang="nl-BE" sz="1600" i="1">
                                                      <a:latin typeface="Cambria Math" panose="02040503050406030204" pitchFamily="18" charset="0"/>
                                                    </a:rPr>
                                                  </m:ctrlPr>
                                                </m:accPr>
                                                <m:e>
                                                  <m:r>
                                                    <a:rPr lang="nl-BE" sz="1600" i="1">
                                                      <a:latin typeface="Cambria Math" panose="02040503050406030204" pitchFamily="18" charset="0"/>
                                                    </a:rPr>
                                                    <m:t>𝜆</m:t>
                                                  </m:r>
                                                </m:e>
                                              </m:acc>
                                            </m:e>
                                            <m:sub>
                                              <m:r>
                                                <m:rPr>
                                                  <m:sty m:val="p"/>
                                                </m:rPr>
                                                <a:rPr lang="nl-BE" sz="1600" i="0">
                                                  <a:latin typeface="Cambria Math" panose="02040503050406030204" pitchFamily="18" charset="0"/>
                                                </a:rPr>
                                                <m:t>p</m:t>
                                              </m:r>
                                            </m:sub>
                                          </m:sSub>
                                        </m:e>
                                        <m:sup>
                                          <m:r>
                                            <a:rPr lang="nl-BE" sz="1600" i="0">
                                              <a:latin typeface="Cambria Math" panose="02040503050406030204" pitchFamily="18" charset="0"/>
                                            </a:rPr>
                                            <m:t>1,050</m:t>
                                          </m:r>
                                        </m:sup>
                                      </m:sSup>
                                    </m:den>
                                  </m:f>
                                </m:e>
                              </m:d>
                              <m:f>
                                <m:fPr>
                                  <m:ctrlPr>
                                    <a:rPr lang="nl-BE" sz="1600" i="1">
                                      <a:latin typeface="Cambria Math" panose="02040503050406030204" pitchFamily="18" charset="0"/>
                                    </a:rPr>
                                  </m:ctrlPr>
                                </m:fPr>
                                <m:num>
                                  <m:r>
                                    <a:rPr lang="nl-BE" sz="1600" i="0">
                                      <a:latin typeface="Cambria Math" panose="02040503050406030204" pitchFamily="18" charset="0"/>
                                    </a:rPr>
                                    <m:t>1</m:t>
                                  </m:r>
                                </m:num>
                                <m:den>
                                  <m:sSup>
                                    <m:sSupPr>
                                      <m:ctrlPr>
                                        <a:rPr lang="nl-BE" sz="1600" i="1">
                                          <a:latin typeface="Cambria Math" panose="02040503050406030204" pitchFamily="18" charset="0"/>
                                        </a:rPr>
                                      </m:ctrlPr>
                                    </m:sSupPr>
                                    <m:e>
                                      <m:sSub>
                                        <m:sSubPr>
                                          <m:ctrlPr>
                                            <a:rPr lang="nl-BE" sz="1600" i="1">
                                              <a:latin typeface="Cambria Math" panose="02040503050406030204" pitchFamily="18" charset="0"/>
                                            </a:rPr>
                                          </m:ctrlPr>
                                        </m:sSubPr>
                                        <m:e>
                                          <m:acc>
                                            <m:accPr>
                                              <m:chr m:val="̅"/>
                                              <m:ctrlPr>
                                                <a:rPr lang="nl-BE" sz="1600" i="1">
                                                  <a:latin typeface="Cambria Math" panose="02040503050406030204" pitchFamily="18" charset="0"/>
                                                </a:rPr>
                                              </m:ctrlPr>
                                            </m:accPr>
                                            <m:e>
                                              <m:r>
                                                <a:rPr lang="nl-BE" sz="1600" i="1">
                                                  <a:latin typeface="Cambria Math" panose="02040503050406030204" pitchFamily="18" charset="0"/>
                                                </a:rPr>
                                                <m:t>𝜆</m:t>
                                              </m:r>
                                            </m:e>
                                          </m:acc>
                                        </m:e>
                                        <m:sub>
                                          <m:r>
                                            <m:rPr>
                                              <m:sty m:val="p"/>
                                            </m:rPr>
                                            <a:rPr lang="nl-BE" sz="1600" i="0">
                                              <a:latin typeface="Cambria Math" panose="02040503050406030204" pitchFamily="18" charset="0"/>
                                            </a:rPr>
                                            <m:t>p</m:t>
                                          </m:r>
                                        </m:sub>
                                      </m:sSub>
                                    </m:e>
                                    <m:sup>
                                      <m:r>
                                        <a:rPr lang="nl-BE" sz="1600" i="0">
                                          <a:latin typeface="Cambria Math" panose="02040503050406030204" pitchFamily="18" charset="0"/>
                                        </a:rPr>
                                        <m:t>1,050</m:t>
                                      </m:r>
                                    </m:sup>
                                  </m:sSup>
                                </m:den>
                              </m:f>
                              <m:r>
                                <a:rPr lang="nl-BE" sz="1600" i="0">
                                  <a:latin typeface="Cambria Math" panose="02040503050406030204" pitchFamily="18" charset="0"/>
                                </a:rPr>
                                <m:t>                            </m:t>
                              </m:r>
                              <m:r>
                                <a:rPr lang="nl-BE" sz="1600" i="1">
                                  <a:latin typeface="Cambria Math" panose="02040503050406030204" pitchFamily="18" charset="0"/>
                                </a:rPr>
                                <m:t>𝑓𝑜𝑟</m:t>
                              </m:r>
                              <m:r>
                                <a:rPr lang="nl-BE" sz="1600" i="0">
                                  <a:latin typeface="Cambria Math" panose="02040503050406030204" pitchFamily="18" charset="0"/>
                                </a:rPr>
                                <m:t> </m:t>
                              </m:r>
                              <m:sSub>
                                <m:sSubPr>
                                  <m:ctrlPr>
                                    <a:rPr lang="nl-BE" sz="1600" i="1">
                                      <a:latin typeface="Cambria Math" panose="02040503050406030204" pitchFamily="18" charset="0"/>
                                    </a:rPr>
                                  </m:ctrlPr>
                                </m:sSubPr>
                                <m:e>
                                  <m:acc>
                                    <m:accPr>
                                      <m:chr m:val="̅"/>
                                      <m:ctrlPr>
                                        <a:rPr lang="nl-BE" sz="1600" i="1">
                                          <a:latin typeface="Cambria Math" panose="02040503050406030204" pitchFamily="18" charset="0"/>
                                        </a:rPr>
                                      </m:ctrlPr>
                                    </m:accPr>
                                    <m:e>
                                      <m:r>
                                        <a:rPr lang="nl-BE" sz="1600" i="1">
                                          <a:latin typeface="Cambria Math" panose="02040503050406030204" pitchFamily="18" charset="0"/>
                                        </a:rPr>
                                        <m:t>𝜆</m:t>
                                      </m:r>
                                    </m:e>
                                  </m:acc>
                                </m:e>
                                <m:sub>
                                  <m:r>
                                    <m:rPr>
                                      <m:sty m:val="p"/>
                                    </m:rPr>
                                    <a:rPr lang="nl-BE" sz="1600" i="0">
                                      <a:latin typeface="Cambria Math" panose="02040503050406030204" pitchFamily="18" charset="0"/>
                                    </a:rPr>
                                    <m:t>p</m:t>
                                  </m:r>
                                </m:sub>
                              </m:sSub>
                              <m:r>
                                <a:rPr lang="nl-BE" sz="1600" i="0">
                                  <a:latin typeface="Cambria Math" panose="02040503050406030204" pitchFamily="18" charset="0"/>
                                </a:rPr>
                                <m:t>&gt;0,68</m:t>
                              </m:r>
                            </m:e>
                          </m:eqArr>
                        </m:e>
                      </m:d>
                    </m:oMath>
                  </m:oMathPara>
                </a14:m>
                <a:endParaRPr lang="nl-BE" sz="1600" dirty="0"/>
              </a:p>
            </p:txBody>
          </p:sp>
        </mc:Choice>
        <mc:Fallback xmlns="">
          <p:sp>
            <p:nvSpPr>
              <p:cNvPr id="4" name="Rechthoek 3"/>
              <p:cNvSpPr>
                <a:spLocks noRot="1" noChangeAspect="1" noMove="1" noResize="1" noEditPoints="1" noAdjustHandles="1" noChangeArrowheads="1" noChangeShapeType="1" noTextEdit="1"/>
              </p:cNvSpPr>
              <p:nvPr/>
            </p:nvSpPr>
            <p:spPr>
              <a:xfrm>
                <a:off x="979820" y="3634925"/>
                <a:ext cx="6779342" cy="1481175"/>
              </a:xfrm>
              <a:prstGeom prst="rect">
                <a:avLst/>
              </a:prstGeom>
              <a:blipFill rotWithShape="0">
                <a:blip r:embed="rId3"/>
                <a:stretch>
                  <a:fillRect/>
                </a:stretch>
              </a:blipFill>
            </p:spPr>
            <p:txBody>
              <a:bodyPr/>
              <a:lstStyle/>
              <a:p>
                <a:r>
                  <a:rPr lang="fr-FR">
                    <a:noFill/>
                  </a:rPr>
                  <a:t> </a:t>
                </a:r>
              </a:p>
            </p:txBody>
          </p:sp>
        </mc:Fallback>
      </mc:AlternateContent>
      <p:sp>
        <p:nvSpPr>
          <p:cNvPr id="34" name="TextBox 1"/>
          <p:cNvSpPr txBox="1">
            <a:spLocks noChangeArrowheads="1"/>
          </p:cNvSpPr>
          <p:nvPr/>
        </p:nvSpPr>
        <p:spPr bwMode="auto">
          <a:xfrm>
            <a:off x="3724916" y="4531119"/>
            <a:ext cx="1728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lnSpc>
                <a:spcPct val="100000"/>
              </a:lnSpc>
              <a:spcBef>
                <a:spcPct val="0"/>
              </a:spcBef>
              <a:buClrTx/>
              <a:buFontTx/>
              <a:buNone/>
            </a:pPr>
            <a:r>
              <a:rPr lang="en-GB" altLang="en-US" sz="1400" dirty="0">
                <a:solidFill>
                  <a:schemeClr val="accent2"/>
                </a:solidFill>
              </a:rPr>
              <a:t>Base curve</a:t>
            </a:r>
          </a:p>
        </p:txBody>
      </p:sp>
      <mc:AlternateContent xmlns:mc="http://schemas.openxmlformats.org/markup-compatibility/2006" xmlns:a14="http://schemas.microsoft.com/office/drawing/2010/main">
        <mc:Choice Requires="a14">
          <p:sp>
            <p:nvSpPr>
              <p:cNvPr id="5" name="Rechthoek 4"/>
              <p:cNvSpPr/>
              <p:nvPr/>
            </p:nvSpPr>
            <p:spPr>
              <a:xfrm>
                <a:off x="4056872" y="2079115"/>
                <a:ext cx="1661737"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smtClean="0">
                              <a:latin typeface="Cambria Math" panose="02040503050406030204" pitchFamily="18" charset="0"/>
                            </a:rPr>
                          </m:ctrlPr>
                        </m:sSubPr>
                        <m:e>
                          <m:acc>
                            <m:accPr>
                              <m:chr m:val="̅"/>
                              <m:ctrlPr>
                                <a:rPr lang="nl-BE" i="1">
                                  <a:latin typeface="Cambria Math" panose="02040503050406030204" pitchFamily="18" charset="0"/>
                                </a:rPr>
                              </m:ctrlPr>
                            </m:accPr>
                            <m:e>
                              <m:r>
                                <a:rPr lang="nl-BE" i="1">
                                  <a:latin typeface="Cambria Math" panose="02040503050406030204" pitchFamily="18" charset="0"/>
                                </a:rPr>
                                <m:t>𝜆</m:t>
                              </m:r>
                            </m:e>
                          </m:acc>
                        </m:e>
                        <m:sub>
                          <m:r>
                            <m:rPr>
                              <m:sty m:val="p"/>
                            </m:rPr>
                            <a:rPr lang="nl-BE" i="0">
                              <a:latin typeface="Cambria Math" panose="02040503050406030204" pitchFamily="18" charset="0"/>
                            </a:rPr>
                            <m:t>p</m:t>
                          </m:r>
                        </m:sub>
                      </m:sSub>
                      <m:r>
                        <a:rPr lang="nl-BE" i="0">
                          <a:latin typeface="Cambria Math" panose="02040503050406030204" pitchFamily="18" charset="0"/>
                        </a:rPr>
                        <m:t>=</m:t>
                      </m:r>
                      <m:rad>
                        <m:radPr>
                          <m:degHide m:val="on"/>
                          <m:ctrlPr>
                            <a:rPr lang="nl-BE" i="1">
                              <a:latin typeface="Cambria Math" panose="02040503050406030204" pitchFamily="18" charset="0"/>
                            </a:rPr>
                          </m:ctrlPr>
                        </m:radPr>
                        <m:deg/>
                        <m:e>
                          <m:f>
                            <m:fPr>
                              <m:type m:val="lin"/>
                              <m:ctrlPr>
                                <a:rPr lang="nl-BE" i="1">
                                  <a:latin typeface="Cambria Math" panose="02040503050406030204" pitchFamily="18" charset="0"/>
                                </a:rPr>
                              </m:ctrlPr>
                            </m:fPr>
                            <m:num>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m:t>
                                  </m:r>
                                </m:sub>
                              </m:sSub>
                            </m:num>
                            <m:den>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cr</m:t>
                                  </m:r>
                                  <m:r>
                                    <a:rPr lang="fr-BE" b="0" i="0" smtClean="0">
                                      <a:latin typeface="Cambria Math" panose="02040503050406030204" pitchFamily="18" charset="0"/>
                                    </a:rPr>
                                    <m:t>,</m:t>
                                  </m:r>
                                  <m:r>
                                    <m:rPr>
                                      <m:sty m:val="p"/>
                                    </m:rPr>
                                    <a:rPr lang="fr-BE" b="0" i="0" smtClean="0">
                                      <a:latin typeface="Cambria Math" panose="02040503050406030204" pitchFamily="18" charset="0"/>
                                    </a:rPr>
                                    <m:t>p</m:t>
                                  </m:r>
                                </m:sub>
                              </m:sSub>
                            </m:den>
                          </m:f>
                        </m:e>
                      </m:rad>
                    </m:oMath>
                  </m:oMathPara>
                </a14:m>
                <a:endParaRPr lang="nl-BE" dirty="0"/>
              </a:p>
            </p:txBody>
          </p:sp>
        </mc:Choice>
        <mc:Fallback xmlns="">
          <p:sp>
            <p:nvSpPr>
              <p:cNvPr id="5" name="Rechthoek 4"/>
              <p:cNvSpPr>
                <a:spLocks noRot="1" noChangeAspect="1" noMove="1" noResize="1" noEditPoints="1" noAdjustHandles="1" noChangeArrowheads="1" noChangeShapeType="1" noTextEdit="1"/>
              </p:cNvSpPr>
              <p:nvPr/>
            </p:nvSpPr>
            <p:spPr>
              <a:xfrm>
                <a:off x="4056872" y="2079115"/>
                <a:ext cx="1661737" cy="656013"/>
              </a:xfrm>
              <a:prstGeom prst="rect">
                <a:avLst/>
              </a:prstGeom>
              <a:blipFill rotWithShape="0">
                <a:blip r:embed="rId4"/>
                <a:stretch>
                  <a:fillRect/>
                </a:stretch>
              </a:blipFill>
            </p:spPr>
            <p:txBody>
              <a:bodyPr/>
              <a:lstStyle/>
              <a:p>
                <a:r>
                  <a:rPr lang="fr-FR">
                    <a:noFill/>
                  </a:rPr>
                  <a:t> </a:t>
                </a:r>
              </a:p>
            </p:txBody>
          </p:sp>
        </mc:Fallback>
      </mc:AlternateContent>
      <p:cxnSp>
        <p:nvCxnSpPr>
          <p:cNvPr id="7" name="Connecteur droit avec flèche 6"/>
          <p:cNvCxnSpPr/>
          <p:nvPr/>
        </p:nvCxnSpPr>
        <p:spPr>
          <a:xfrm>
            <a:off x="3658126" y="2799316"/>
            <a:ext cx="7153" cy="7756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9" name="Rechthoek 3"/>
              <p:cNvSpPr/>
              <p:nvPr/>
            </p:nvSpPr>
            <p:spPr>
              <a:xfrm>
                <a:off x="1349118" y="2018760"/>
                <a:ext cx="2261067" cy="711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cr</m:t>
                          </m:r>
                          <m:r>
                            <a:rPr lang="nl-BE" i="0">
                              <a:latin typeface="Cambria Math" panose="02040503050406030204" pitchFamily="18" charset="0"/>
                            </a:rPr>
                            <m:t>,</m:t>
                          </m:r>
                          <m:r>
                            <m:rPr>
                              <m:sty m:val="p"/>
                            </m:rPr>
                            <a:rPr lang="nl-BE" i="0">
                              <a:latin typeface="Cambria Math" panose="02040503050406030204" pitchFamily="18" charset="0"/>
                            </a:rPr>
                            <m:t>p</m:t>
                          </m:r>
                        </m:sub>
                      </m:sSub>
                      <m:r>
                        <a:rPr lang="nl-BE" i="0">
                          <a:latin typeface="Cambria Math" panose="02040503050406030204" pitchFamily="18" charset="0"/>
                        </a:rPr>
                        <m:t>=</m:t>
                      </m:r>
                      <m:f>
                        <m:fPr>
                          <m:ctrlPr>
                            <a:rPr lang="nl-BE" i="1">
                              <a:latin typeface="Cambria Math" panose="02040503050406030204" pitchFamily="18" charset="0"/>
                            </a:rPr>
                          </m:ctrlPr>
                        </m:fPr>
                        <m:num>
                          <m:sSub>
                            <m:sSubPr>
                              <m:ctrlPr>
                                <a:rPr lang="nl-BE" i="1">
                                  <a:latin typeface="Cambria Math" panose="02040503050406030204" pitchFamily="18" charset="0"/>
                                </a:rPr>
                              </m:ctrlPr>
                            </m:sSubPr>
                            <m:e>
                              <m:r>
                                <a:rPr lang="nl-BE" i="1">
                                  <a:latin typeface="Cambria Math" panose="02040503050406030204" pitchFamily="18" charset="0"/>
                                </a:rPr>
                                <m:t>𝑘</m:t>
                              </m:r>
                            </m:e>
                            <m:sub>
                              <m:r>
                                <m:rPr>
                                  <m:sty m:val="p"/>
                                </m:rPr>
                                <a:rPr lang="nl-BE" i="0">
                                  <a:latin typeface="Cambria Math" panose="02040503050406030204" pitchFamily="18" charset="0"/>
                                </a:rPr>
                                <m:t>σ</m:t>
                              </m:r>
                            </m:sub>
                          </m:sSub>
                          <m:sSup>
                            <m:sSupPr>
                              <m:ctrlPr>
                                <a:rPr lang="nl-BE" i="1">
                                  <a:latin typeface="Cambria Math" panose="02040503050406030204" pitchFamily="18" charset="0"/>
                                </a:rPr>
                              </m:ctrlPr>
                            </m:sSupPr>
                            <m:e>
                              <m:r>
                                <m:rPr>
                                  <m:sty m:val="p"/>
                                </m:rPr>
                                <a:rPr lang="nl-BE" i="0">
                                  <a:latin typeface="Cambria Math" panose="02040503050406030204" pitchFamily="18" charset="0"/>
                                </a:rPr>
                                <m:t>π</m:t>
                              </m:r>
                            </m:e>
                            <m:sup>
                              <m:r>
                                <a:rPr lang="nl-BE" i="0">
                                  <a:latin typeface="Cambria Math" panose="02040503050406030204" pitchFamily="18" charset="0"/>
                                </a:rPr>
                                <m:t>2</m:t>
                              </m:r>
                            </m:sup>
                          </m:sSup>
                          <m:r>
                            <a:rPr lang="nl-BE" i="1">
                              <a:latin typeface="Cambria Math" panose="02040503050406030204" pitchFamily="18" charset="0"/>
                            </a:rPr>
                            <m:t>𝐸</m:t>
                          </m:r>
                          <m:sSup>
                            <m:sSupPr>
                              <m:ctrlPr>
                                <a:rPr lang="nl-BE" i="1">
                                  <a:latin typeface="Cambria Math" panose="02040503050406030204" pitchFamily="18" charset="0"/>
                                </a:rPr>
                              </m:ctrlPr>
                            </m:sSupPr>
                            <m:e>
                              <m:r>
                                <a:rPr lang="nl-BE" i="1">
                                  <a:latin typeface="Cambria Math" panose="02040503050406030204" pitchFamily="18" charset="0"/>
                                </a:rPr>
                                <m:t>𝑡</m:t>
                              </m:r>
                            </m:e>
                            <m:sup>
                              <m:r>
                                <a:rPr lang="nl-BE" i="0">
                                  <a:latin typeface="Cambria Math" panose="02040503050406030204" pitchFamily="18" charset="0"/>
                                </a:rPr>
                                <m:t>2</m:t>
                              </m:r>
                            </m:sup>
                          </m:sSup>
                        </m:num>
                        <m:den>
                          <m:r>
                            <a:rPr lang="nl-BE" i="0">
                              <a:latin typeface="Cambria Math" panose="02040503050406030204" pitchFamily="18" charset="0"/>
                            </a:rPr>
                            <m:t>12(1−</m:t>
                          </m:r>
                          <m:sSup>
                            <m:sSupPr>
                              <m:ctrlPr>
                                <a:rPr lang="nl-BE" i="1">
                                  <a:latin typeface="Cambria Math" panose="02040503050406030204" pitchFamily="18" charset="0"/>
                                </a:rPr>
                              </m:ctrlPr>
                            </m:sSupPr>
                            <m:e>
                              <m:r>
                                <m:rPr>
                                  <m:sty m:val="p"/>
                                </m:rPr>
                                <a:rPr lang="nl-BE" i="0">
                                  <a:latin typeface="Cambria Math" panose="02040503050406030204" pitchFamily="18" charset="0"/>
                                </a:rPr>
                                <m:t>υ</m:t>
                              </m:r>
                            </m:e>
                            <m:sup>
                              <m:r>
                                <a:rPr lang="nl-BE" i="0">
                                  <a:latin typeface="Cambria Math" panose="02040503050406030204" pitchFamily="18" charset="0"/>
                                </a:rPr>
                                <m:t>2</m:t>
                              </m:r>
                            </m:sup>
                          </m:sSup>
                          <m:r>
                            <a:rPr lang="nl-BE" i="0">
                              <a:latin typeface="Cambria Math" panose="02040503050406030204" pitchFamily="18" charset="0"/>
                            </a:rPr>
                            <m:t>)</m:t>
                          </m:r>
                          <m:sSup>
                            <m:sSupPr>
                              <m:ctrlPr>
                                <a:rPr lang="nl-BE" i="1">
                                  <a:latin typeface="Cambria Math" panose="02040503050406030204" pitchFamily="18" charset="0"/>
                                </a:rPr>
                              </m:ctrlPr>
                            </m:sSupPr>
                            <m:e>
                              <m:acc>
                                <m:accPr>
                                  <m:chr m:val="̅"/>
                                  <m:ctrlPr>
                                    <a:rPr lang="nl-BE" i="1">
                                      <a:latin typeface="Cambria Math" panose="02040503050406030204" pitchFamily="18" charset="0"/>
                                    </a:rPr>
                                  </m:ctrlPr>
                                </m:accPr>
                                <m:e>
                                  <m:r>
                                    <a:rPr lang="nl-BE" i="1">
                                      <a:latin typeface="Cambria Math" panose="02040503050406030204" pitchFamily="18" charset="0"/>
                                    </a:rPr>
                                    <m:t>𝑏</m:t>
                                  </m:r>
                                </m:e>
                              </m:acc>
                            </m:e>
                            <m:sup>
                              <m:r>
                                <a:rPr lang="nl-BE" i="0">
                                  <a:latin typeface="Cambria Math" panose="02040503050406030204" pitchFamily="18" charset="0"/>
                                </a:rPr>
                                <m:t>2</m:t>
                              </m:r>
                            </m:sup>
                          </m:sSup>
                        </m:den>
                      </m:f>
                    </m:oMath>
                  </m:oMathPara>
                </a14:m>
                <a:endParaRPr lang="nl-BE" dirty="0"/>
              </a:p>
            </p:txBody>
          </p:sp>
        </mc:Choice>
        <mc:Fallback xmlns="">
          <p:sp>
            <p:nvSpPr>
              <p:cNvPr id="29" name="Rechthoek 3"/>
              <p:cNvSpPr>
                <a:spLocks noRot="1" noChangeAspect="1" noMove="1" noResize="1" noEditPoints="1" noAdjustHandles="1" noChangeArrowheads="1" noChangeShapeType="1" noTextEdit="1"/>
              </p:cNvSpPr>
              <p:nvPr/>
            </p:nvSpPr>
            <p:spPr>
              <a:xfrm>
                <a:off x="1349118" y="2018760"/>
                <a:ext cx="2261067" cy="711798"/>
              </a:xfrm>
              <a:prstGeom prst="rect">
                <a:avLst/>
              </a:prstGeom>
              <a:blipFill rotWithShape="0">
                <a:blip r:embed="rId5"/>
                <a:stretch>
                  <a:fillRect/>
                </a:stretch>
              </a:blipFill>
            </p:spPr>
            <p:txBody>
              <a:bodyPr/>
              <a:lstStyle/>
              <a:p>
                <a:r>
                  <a:rPr lang="fr-FR">
                    <a:noFill/>
                  </a:rPr>
                  <a:t> </a:t>
                </a:r>
              </a:p>
            </p:txBody>
          </p:sp>
        </mc:Fallback>
      </mc:AlternateContent>
      <p:sp>
        <p:nvSpPr>
          <p:cNvPr id="30" name="Text Box 15"/>
          <p:cNvSpPr txBox="1">
            <a:spLocks noChangeArrowheads="1"/>
          </p:cNvSpPr>
          <p:nvPr/>
        </p:nvSpPr>
        <p:spPr bwMode="auto">
          <a:xfrm>
            <a:off x="6749470" y="3634925"/>
            <a:ext cx="17782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50000"/>
              </a:spcBef>
              <a:buClrTx/>
              <a:buFontTx/>
              <a:buNone/>
            </a:pPr>
            <a:r>
              <a:rPr lang="en-GB" altLang="en-US" sz="1800" i="1" dirty="0">
                <a:solidFill>
                  <a:schemeClr val="accent1">
                    <a:lumMod val="50000"/>
                  </a:schemeClr>
                </a:solidFill>
                <a:ea typeface="PMingLiU" pitchFamily="18" charset="-120"/>
              </a:rPr>
              <a:t>Base curve derived from stub column and in-plane bending tests</a:t>
            </a:r>
            <a:endParaRPr lang="en-GB" altLang="en-US" sz="1800" i="1" baseline="-25000" dirty="0">
              <a:solidFill>
                <a:schemeClr val="accent1">
                  <a:lumMod val="50000"/>
                </a:schemeClr>
              </a:solidFill>
              <a:ea typeface="PMingLiU" pitchFamily="18" charset="-120"/>
            </a:endParaRPr>
          </a:p>
        </p:txBody>
      </p:sp>
    </p:spTree>
    <p:extLst>
      <p:ext uri="{BB962C8B-B14F-4D97-AF65-F5344CB8AC3E}">
        <p14:creationId xmlns:p14="http://schemas.microsoft.com/office/powerpoint/2010/main" val="4090890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Continuous Strength Method (CSM)</a:t>
            </a:r>
            <a:endParaRPr lang="nl-BE" dirty="0"/>
          </a:p>
        </p:txBody>
      </p:sp>
      <p:sp>
        <p:nvSpPr>
          <p:cNvPr id="3" name="Tijdelijke aanduiding voor inhoud 2"/>
          <p:cNvSpPr>
            <a:spLocks noGrp="1"/>
          </p:cNvSpPr>
          <p:nvPr>
            <p:ph idx="1"/>
          </p:nvPr>
        </p:nvSpPr>
        <p:spPr/>
        <p:txBody>
          <a:bodyPr/>
          <a:lstStyle/>
          <a:p>
            <a:pPr marL="0" indent="0">
              <a:buNone/>
            </a:pPr>
            <a:r>
              <a:rPr lang="en-GB" sz="2400" dirty="0"/>
              <a:t>CSM compression resistance </a:t>
            </a:r>
            <a:r>
              <a:rPr lang="en-GB" sz="2400" dirty="0" smtClean="0"/>
              <a:t>calculation </a:t>
            </a:r>
            <a:r>
              <a:rPr lang="mr-IN" sz="2400" dirty="0" smtClean="0"/>
              <a:t>–</a:t>
            </a:r>
            <a:r>
              <a:rPr lang="en-GB" sz="2400" dirty="0" smtClean="0"/>
              <a:t> summary </a:t>
            </a:r>
            <a:endParaRPr lang="fr-FR" sz="2400" dirty="0"/>
          </a:p>
          <a:p>
            <a:pPr marL="0" indent="0">
              <a:buNone/>
            </a:pPr>
            <a:endParaRPr lang="en-US" sz="2400" dirty="0"/>
          </a:p>
        </p:txBody>
      </p:sp>
      <p:sp>
        <p:nvSpPr>
          <p:cNvPr id="10" name="Rectangle 2"/>
          <p:cNvSpPr>
            <a:spLocks noChangeArrowheads="1"/>
          </p:cNvSpPr>
          <p:nvPr/>
        </p:nvSpPr>
        <p:spPr bwMode="auto">
          <a:xfrm>
            <a:off x="539750" y="5067326"/>
            <a:ext cx="7993063" cy="984444"/>
          </a:xfrm>
          <a:prstGeom prst="rect">
            <a:avLst/>
          </a:prstGeom>
          <a:solidFill>
            <a:schemeClr val="bg2"/>
          </a:solidFill>
          <a:ln w="28575">
            <a:solidFill>
              <a:schemeClr val="tx1"/>
            </a:solidFill>
            <a:miter lim="800000"/>
            <a:headEnd/>
            <a:tailEnd/>
          </a:ln>
        </p:spPr>
        <p:txBody>
          <a:bodyPr wrap="none" anchor="ct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a:cs typeface="Arial" panose="020B0604020202020204" pitchFamily="34" charset="0"/>
            </a:endParaRPr>
          </a:p>
        </p:txBody>
      </p:sp>
      <p:sp>
        <p:nvSpPr>
          <p:cNvPr id="11" name="Rectangle 3"/>
          <p:cNvSpPr>
            <a:spLocks noChangeArrowheads="1"/>
          </p:cNvSpPr>
          <p:nvPr/>
        </p:nvSpPr>
        <p:spPr bwMode="auto">
          <a:xfrm>
            <a:off x="539749" y="3975377"/>
            <a:ext cx="7993063" cy="984444"/>
          </a:xfrm>
          <a:prstGeom prst="rect">
            <a:avLst/>
          </a:prstGeom>
          <a:solidFill>
            <a:schemeClr val="bg2"/>
          </a:solidFill>
          <a:ln w="28575">
            <a:solidFill>
              <a:schemeClr val="tx1"/>
            </a:solidFill>
            <a:miter lim="800000"/>
            <a:headEnd/>
            <a:tailEnd/>
          </a:ln>
        </p:spPr>
        <p:txBody>
          <a:bodyPr wrap="none" anchor="ct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a:cs typeface="Arial" panose="020B0604020202020204" pitchFamily="34" charset="0"/>
            </a:endParaRPr>
          </a:p>
        </p:txBody>
      </p:sp>
      <p:sp>
        <p:nvSpPr>
          <p:cNvPr id="12" name="Rectangle 4"/>
          <p:cNvSpPr>
            <a:spLocks noChangeArrowheads="1"/>
          </p:cNvSpPr>
          <p:nvPr/>
        </p:nvSpPr>
        <p:spPr bwMode="auto">
          <a:xfrm>
            <a:off x="539750" y="2883428"/>
            <a:ext cx="7993063" cy="984444"/>
          </a:xfrm>
          <a:prstGeom prst="rect">
            <a:avLst/>
          </a:prstGeom>
          <a:solidFill>
            <a:schemeClr val="bg2"/>
          </a:solidFill>
          <a:ln w="28575">
            <a:solidFill>
              <a:schemeClr val="tx1"/>
            </a:solidFill>
            <a:miter lim="800000"/>
            <a:headEnd/>
            <a:tailEnd/>
          </a:ln>
        </p:spPr>
        <p:txBody>
          <a:bodyPr wrap="none" anchor="ct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a:cs typeface="Arial" panose="020B0604020202020204" pitchFamily="34" charset="0"/>
            </a:endParaRPr>
          </a:p>
        </p:txBody>
      </p:sp>
      <p:sp>
        <p:nvSpPr>
          <p:cNvPr id="13" name="Rectangle 5"/>
          <p:cNvSpPr>
            <a:spLocks noChangeArrowheads="1"/>
          </p:cNvSpPr>
          <p:nvPr/>
        </p:nvSpPr>
        <p:spPr bwMode="auto">
          <a:xfrm>
            <a:off x="525992" y="1806488"/>
            <a:ext cx="8006821" cy="984444"/>
          </a:xfrm>
          <a:prstGeom prst="rect">
            <a:avLst/>
          </a:prstGeom>
          <a:solidFill>
            <a:schemeClr val="bg2"/>
          </a:solidFill>
          <a:ln w="28575">
            <a:solidFill>
              <a:schemeClr val="tx1"/>
            </a:solidFill>
            <a:miter lim="800000"/>
            <a:headEnd/>
            <a:tailEnd/>
          </a:ln>
        </p:spPr>
        <p:txBody>
          <a:bodyPr wrap="none" anchor="ctr"/>
          <a:lstStyle>
            <a:lvl1pPr>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a:cs typeface="Arial" panose="020B0604020202020204" pitchFamily="34" charset="0"/>
            </a:endParaRPr>
          </a:p>
        </p:txBody>
      </p:sp>
      <p:sp>
        <p:nvSpPr>
          <p:cNvPr id="14" name="Rectangle 10"/>
          <p:cNvSpPr>
            <a:spLocks noChangeArrowheads="1"/>
          </p:cNvSpPr>
          <p:nvPr/>
        </p:nvSpPr>
        <p:spPr bwMode="auto">
          <a:xfrm>
            <a:off x="654050" y="3034283"/>
            <a:ext cx="4572000" cy="6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lnSpc>
                <a:spcPct val="100000"/>
              </a:lnSpc>
              <a:spcBef>
                <a:spcPct val="0"/>
              </a:spcBef>
              <a:buClrTx/>
              <a:buFontTx/>
              <a:buAutoNum type="arabicPeriod" startAt="2"/>
            </a:pPr>
            <a:r>
              <a:rPr lang="en-GB" altLang="zh-TW" dirty="0">
                <a:solidFill>
                  <a:schemeClr val="accent1">
                    <a:lumMod val="50000"/>
                  </a:schemeClr>
                </a:solidFill>
                <a:ea typeface="PMingLiU" panose="02020500000000000000" pitchFamily="18" charset="-120"/>
                <a:cs typeface="Arial" panose="020B0604020202020204" pitchFamily="34" charset="0"/>
              </a:rPr>
              <a:t>Obtain corresponding deformation capacity from base curve</a:t>
            </a:r>
          </a:p>
        </p:txBody>
      </p:sp>
      <p:sp>
        <p:nvSpPr>
          <p:cNvPr id="18" name="Rectangle 10"/>
          <p:cNvSpPr>
            <a:spLocks noChangeArrowheads="1"/>
          </p:cNvSpPr>
          <p:nvPr/>
        </p:nvSpPr>
        <p:spPr bwMode="auto">
          <a:xfrm>
            <a:off x="654050" y="4153940"/>
            <a:ext cx="4572000" cy="6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buFontTx/>
              <a:buAutoNum type="arabicPeriod" startAt="3"/>
            </a:pPr>
            <a:r>
              <a:rPr lang="en-GB" altLang="zh-TW" dirty="0">
                <a:solidFill>
                  <a:schemeClr val="accent1">
                    <a:lumMod val="50000"/>
                  </a:schemeClr>
                </a:solidFill>
                <a:ea typeface="PMingLiU" panose="02020500000000000000" pitchFamily="18" charset="-120"/>
                <a:cs typeface="Arial" panose="020B0604020202020204" pitchFamily="34" charset="0"/>
              </a:rPr>
              <a:t>Determine resulting limiting stress </a:t>
            </a:r>
            <a:r>
              <a:rPr lang="en-GB" altLang="zh-TW" dirty="0" err="1">
                <a:solidFill>
                  <a:schemeClr val="accent1">
                    <a:lumMod val="50000"/>
                  </a:schemeClr>
                </a:solidFill>
                <a:latin typeface="Symbol" panose="05050102010706020507" pitchFamily="18" charset="2"/>
                <a:ea typeface="PMingLiU" panose="02020500000000000000" pitchFamily="18" charset="-120"/>
                <a:cs typeface="Arial" panose="020B0604020202020204" pitchFamily="34" charset="0"/>
              </a:rPr>
              <a:t>s</a:t>
            </a:r>
            <a:r>
              <a:rPr lang="en-GB" altLang="zh-TW" baseline="-25000" dirty="0" err="1">
                <a:solidFill>
                  <a:schemeClr val="accent1">
                    <a:lumMod val="50000"/>
                  </a:schemeClr>
                </a:solidFill>
                <a:ea typeface="PMingLiU" panose="02020500000000000000" pitchFamily="18" charset="-120"/>
                <a:cs typeface="Arial" panose="020B0604020202020204" pitchFamily="34" charset="0"/>
              </a:rPr>
              <a:t>csm</a:t>
            </a:r>
            <a:r>
              <a:rPr lang="en-GB" altLang="zh-TW" dirty="0">
                <a:solidFill>
                  <a:schemeClr val="accent1">
                    <a:lumMod val="50000"/>
                  </a:schemeClr>
                </a:solidFill>
                <a:ea typeface="PMingLiU" panose="02020500000000000000" pitchFamily="18" charset="-120"/>
                <a:cs typeface="Arial" panose="020B0604020202020204" pitchFamily="34" charset="0"/>
              </a:rPr>
              <a:t> from material model</a:t>
            </a:r>
          </a:p>
        </p:txBody>
      </p:sp>
      <p:sp>
        <p:nvSpPr>
          <p:cNvPr id="19" name="Rectangle 10"/>
          <p:cNvSpPr>
            <a:spLocks noChangeArrowheads="1"/>
          </p:cNvSpPr>
          <p:nvPr/>
        </p:nvSpPr>
        <p:spPr bwMode="auto">
          <a:xfrm>
            <a:off x="654050" y="2001360"/>
            <a:ext cx="4572000" cy="6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a:buFontTx/>
              <a:buAutoNum type="arabicPeriod"/>
            </a:pPr>
            <a:r>
              <a:rPr lang="en-GB" altLang="zh-TW" dirty="0">
                <a:solidFill>
                  <a:schemeClr val="accent1">
                    <a:lumMod val="50000"/>
                  </a:schemeClr>
                </a:solidFill>
                <a:ea typeface="PMingLiU" panose="02020500000000000000" pitchFamily="18" charset="-120"/>
                <a:cs typeface="Arial" panose="020B0604020202020204" pitchFamily="34" charset="0"/>
              </a:rPr>
              <a:t>Determine cross-section slenderness for full section or most slender element</a:t>
            </a:r>
          </a:p>
        </p:txBody>
      </p:sp>
      <p:sp>
        <p:nvSpPr>
          <p:cNvPr id="20" name="Rectangle 10"/>
          <p:cNvSpPr>
            <a:spLocks noChangeArrowheads="1"/>
          </p:cNvSpPr>
          <p:nvPr/>
        </p:nvSpPr>
        <p:spPr bwMode="auto">
          <a:xfrm>
            <a:off x="654049" y="5197471"/>
            <a:ext cx="5019675" cy="6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a:lnSpc>
                <a:spcPct val="110000"/>
              </a:lnSpc>
              <a:spcBef>
                <a:spcPct val="20000"/>
              </a:spcBef>
              <a:buClr>
                <a:schemeClr val="tx2"/>
              </a:buClr>
              <a:buChar char="•"/>
              <a:defRPr>
                <a:solidFill>
                  <a:schemeClr val="tx1"/>
                </a:solidFill>
                <a:latin typeface="Arial" panose="020B0604020202020204" pitchFamily="34" charset="0"/>
              </a:defRPr>
            </a:lvl1pPr>
            <a:lvl2pPr marL="742950" indent="-285750">
              <a:lnSpc>
                <a:spcPct val="110000"/>
              </a:lnSpc>
              <a:spcBef>
                <a:spcPct val="20000"/>
              </a:spcBef>
              <a:buClr>
                <a:schemeClr val="tx2"/>
              </a:buClr>
              <a:buChar char="•"/>
              <a:defRPr>
                <a:solidFill>
                  <a:schemeClr val="tx1"/>
                </a:solidFill>
                <a:latin typeface="Arial" panose="020B0604020202020204" pitchFamily="34" charset="0"/>
              </a:defRPr>
            </a:lvl2pPr>
            <a:lvl3pPr marL="1143000" indent="-228600">
              <a:lnSpc>
                <a:spcPct val="110000"/>
              </a:lnSpc>
              <a:spcBef>
                <a:spcPct val="20000"/>
              </a:spcBef>
              <a:buClr>
                <a:schemeClr val="tx2"/>
              </a:buClr>
              <a:buChar char="•"/>
              <a:defRPr>
                <a:solidFill>
                  <a:schemeClr val="tx1"/>
                </a:solidFill>
                <a:latin typeface="Arial" panose="020B0604020202020204" pitchFamily="34" charset="0"/>
              </a:defRPr>
            </a:lvl3pPr>
            <a:lvl4pPr marL="1600200" indent="-228600">
              <a:lnSpc>
                <a:spcPct val="110000"/>
              </a:lnSpc>
              <a:spcBef>
                <a:spcPct val="20000"/>
              </a:spcBef>
              <a:buClr>
                <a:schemeClr val="tx2"/>
              </a:buClr>
              <a:buChar char="•"/>
              <a:defRPr>
                <a:solidFill>
                  <a:schemeClr val="tx1"/>
                </a:solidFill>
                <a:latin typeface="Arial" panose="020B0604020202020204" pitchFamily="34" charset="0"/>
              </a:defRPr>
            </a:lvl4pPr>
            <a:lvl5pPr marL="2057400" indent="-228600">
              <a:lnSpc>
                <a:spcPct val="110000"/>
              </a:lnSpc>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buClr>
                <a:schemeClr val="tx2"/>
              </a:buClr>
              <a:buChar char="•"/>
              <a:defRPr>
                <a:solidFill>
                  <a:schemeClr val="tx1"/>
                </a:solidFill>
                <a:latin typeface="Arial" panose="020B0604020202020204" pitchFamily="34" charset="0"/>
              </a:defRPr>
            </a:lvl9pPr>
          </a:lstStyle>
          <a:p>
            <a:pPr marL="363538" indent="-363538">
              <a:lnSpc>
                <a:spcPct val="100000"/>
              </a:lnSpc>
              <a:spcBef>
                <a:spcPct val="0"/>
              </a:spcBef>
              <a:buClrTx/>
              <a:buNone/>
            </a:pPr>
            <a:r>
              <a:rPr lang="en-GB" altLang="zh-TW" dirty="0" smtClean="0">
                <a:solidFill>
                  <a:schemeClr val="accent1">
                    <a:lumMod val="50000"/>
                  </a:schemeClr>
                </a:solidFill>
                <a:ea typeface="PMingLiU" panose="02020500000000000000" pitchFamily="18" charset="-120"/>
                <a:cs typeface="Arial" panose="020B0604020202020204" pitchFamily="34" charset="0"/>
              </a:rPr>
              <a:t>4.   Section </a:t>
            </a:r>
            <a:r>
              <a:rPr lang="en-GB" altLang="zh-TW" dirty="0">
                <a:solidFill>
                  <a:schemeClr val="accent1">
                    <a:lumMod val="50000"/>
                  </a:schemeClr>
                </a:solidFill>
                <a:ea typeface="PMingLiU" panose="02020500000000000000" pitchFamily="18" charset="-120"/>
                <a:cs typeface="Arial" panose="020B0604020202020204" pitchFamily="34" charset="0"/>
              </a:rPr>
              <a:t>compression capacity is product of limiting stress </a:t>
            </a:r>
            <a:r>
              <a:rPr lang="en-GB" altLang="zh-TW" dirty="0" err="1">
                <a:solidFill>
                  <a:schemeClr val="accent1">
                    <a:lumMod val="50000"/>
                  </a:schemeClr>
                </a:solidFill>
                <a:latin typeface="Symbol" panose="05050102010706020507" pitchFamily="18" charset="2"/>
                <a:ea typeface="PMingLiU" panose="02020500000000000000" pitchFamily="18" charset="-120"/>
                <a:cs typeface="Arial" panose="020B0604020202020204" pitchFamily="34" charset="0"/>
              </a:rPr>
              <a:t>s</a:t>
            </a:r>
            <a:r>
              <a:rPr lang="en-GB" altLang="zh-TW" baseline="-25000" dirty="0" err="1">
                <a:solidFill>
                  <a:schemeClr val="accent1">
                    <a:lumMod val="50000"/>
                  </a:schemeClr>
                </a:solidFill>
                <a:ea typeface="PMingLiU" panose="02020500000000000000" pitchFamily="18" charset="-120"/>
                <a:cs typeface="Arial" panose="020B0604020202020204" pitchFamily="34" charset="0"/>
              </a:rPr>
              <a:t>csm</a:t>
            </a:r>
            <a:r>
              <a:rPr lang="en-GB" altLang="zh-TW" dirty="0">
                <a:solidFill>
                  <a:schemeClr val="accent1">
                    <a:lumMod val="50000"/>
                  </a:schemeClr>
                </a:solidFill>
                <a:ea typeface="PMingLiU" panose="02020500000000000000" pitchFamily="18" charset="-120"/>
                <a:cs typeface="Arial" panose="020B0604020202020204" pitchFamily="34" charset="0"/>
              </a:rPr>
              <a:t>  and gross cross-section</a:t>
            </a:r>
          </a:p>
        </p:txBody>
      </p:sp>
      <mc:AlternateContent xmlns:mc="http://schemas.openxmlformats.org/markup-compatibility/2006" xmlns:a14="http://schemas.microsoft.com/office/drawing/2010/main">
        <mc:Choice Requires="a14">
          <p:sp>
            <p:nvSpPr>
              <p:cNvPr id="21" name="Rechthoek 20"/>
              <p:cNvSpPr/>
              <p:nvPr/>
            </p:nvSpPr>
            <p:spPr>
              <a:xfrm>
                <a:off x="5781400" y="5226572"/>
                <a:ext cx="2643736" cy="665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𝑁</m:t>
                          </m:r>
                        </m:e>
                        <m:sub>
                          <m:r>
                            <m:rPr>
                              <m:sty m:val="p"/>
                            </m:rPr>
                            <a:rPr lang="nl-BE" i="0">
                              <a:latin typeface="Cambria Math" panose="02040503050406030204" pitchFamily="18" charset="0"/>
                            </a:rPr>
                            <m:t>c</m:t>
                          </m:r>
                          <m:r>
                            <a:rPr lang="nl-BE" i="0">
                              <a:latin typeface="Cambria Math" panose="02040503050406030204" pitchFamily="18" charset="0"/>
                            </a:rPr>
                            <m:t>,</m:t>
                          </m:r>
                          <m:r>
                            <m:rPr>
                              <m:sty m:val="p"/>
                            </m:rPr>
                            <a:rPr lang="nl-BE" i="0">
                              <a:latin typeface="Cambria Math" panose="02040503050406030204" pitchFamily="18" charset="0"/>
                            </a:rPr>
                            <m:t>Rd</m:t>
                          </m:r>
                        </m:sub>
                      </m:sSub>
                      <m:r>
                        <a:rPr lang="nl-BE" i="0">
                          <a:latin typeface="Cambria Math" panose="02040503050406030204" pitchFamily="18" charset="0"/>
                        </a:rPr>
                        <m:t>=</m:t>
                      </m:r>
                      <m:sSub>
                        <m:sSubPr>
                          <m:ctrlPr>
                            <a:rPr lang="nl-BE" i="1">
                              <a:latin typeface="Cambria Math" panose="02040503050406030204" pitchFamily="18" charset="0"/>
                            </a:rPr>
                          </m:ctrlPr>
                        </m:sSubPr>
                        <m:e>
                          <m:r>
                            <a:rPr lang="nl-BE" i="1">
                              <a:latin typeface="Cambria Math" panose="02040503050406030204" pitchFamily="18" charset="0"/>
                            </a:rPr>
                            <m:t>𝑁</m:t>
                          </m:r>
                        </m:e>
                        <m:sub>
                          <m:r>
                            <m:rPr>
                              <m:sty m:val="p"/>
                            </m:rPr>
                            <a:rPr lang="nl-BE" i="0">
                              <a:latin typeface="Cambria Math" panose="02040503050406030204" pitchFamily="18" charset="0"/>
                            </a:rPr>
                            <m:t>csm</m:t>
                          </m:r>
                          <m:r>
                            <a:rPr lang="nl-BE" i="0">
                              <a:latin typeface="Cambria Math" panose="02040503050406030204" pitchFamily="18" charset="0"/>
                            </a:rPr>
                            <m:t>,</m:t>
                          </m:r>
                          <m:r>
                            <m:rPr>
                              <m:sty m:val="p"/>
                            </m:rPr>
                            <a:rPr lang="nl-BE" i="0">
                              <a:latin typeface="Cambria Math" panose="02040503050406030204" pitchFamily="18" charset="0"/>
                            </a:rPr>
                            <m:t>Rd</m:t>
                          </m:r>
                        </m:sub>
                      </m:sSub>
                      <m:r>
                        <a:rPr lang="nl-BE" i="0">
                          <a:latin typeface="Cambria Math" panose="02040503050406030204" pitchFamily="18" charset="0"/>
                        </a:rPr>
                        <m:t>=</m:t>
                      </m:r>
                      <m:f>
                        <m:fPr>
                          <m:ctrlPr>
                            <a:rPr lang="nl-BE" i="1">
                              <a:latin typeface="Cambria Math" panose="02040503050406030204" pitchFamily="18" charset="0"/>
                            </a:rPr>
                          </m:ctrlPr>
                        </m:fPr>
                        <m:num>
                          <m:r>
                            <a:rPr lang="nl-BE" i="1">
                              <a:latin typeface="Cambria Math" panose="02040503050406030204" pitchFamily="18" charset="0"/>
                            </a:rPr>
                            <m:t>𝐴</m:t>
                          </m:r>
                          <m:sSub>
                            <m:sSubPr>
                              <m:ctrlPr>
                                <a:rPr lang="nl-BE" i="1">
                                  <a:latin typeface="Cambria Math" panose="02040503050406030204" pitchFamily="18" charset="0"/>
                                </a:rPr>
                              </m:ctrlPr>
                            </m:sSubPr>
                            <m:e>
                              <m:r>
                                <a:rPr lang="nl-BE" i="1">
                                  <a:latin typeface="Cambria Math" panose="02040503050406030204" pitchFamily="18" charset="0"/>
                                </a:rPr>
                                <m:t>𝑓</m:t>
                              </m:r>
                            </m:e>
                            <m:sub>
                              <m:r>
                                <a:rPr lang="nl-BE" i="1">
                                  <a:latin typeface="Cambria Math" panose="02040503050406030204" pitchFamily="18" charset="0"/>
                                </a:rPr>
                                <m:t>𝑐𝑠𝑚</m:t>
                              </m:r>
                            </m:sub>
                          </m:sSub>
                        </m:num>
                        <m:den>
                          <m:sSub>
                            <m:sSubPr>
                              <m:ctrlPr>
                                <a:rPr lang="nl-BE" i="1">
                                  <a:latin typeface="Cambria Math" panose="02040503050406030204" pitchFamily="18" charset="0"/>
                                </a:rPr>
                              </m:ctrlPr>
                            </m:sSubPr>
                            <m:e>
                              <m:r>
                                <a:rPr lang="nl-BE" i="1">
                                  <a:latin typeface="Cambria Math" panose="02040503050406030204" pitchFamily="18" charset="0"/>
                                </a:rPr>
                                <m:t>𝛾</m:t>
                              </m:r>
                            </m:e>
                            <m:sub>
                              <m:r>
                                <a:rPr lang="nl-BE" i="1">
                                  <a:latin typeface="Cambria Math" panose="02040503050406030204" pitchFamily="18" charset="0"/>
                                </a:rPr>
                                <m:t>𝑀</m:t>
                              </m:r>
                              <m:r>
                                <a:rPr lang="nl-BE" i="0">
                                  <a:latin typeface="Cambria Math" panose="02040503050406030204" pitchFamily="18" charset="0"/>
                                </a:rPr>
                                <m:t>0</m:t>
                              </m:r>
                            </m:sub>
                          </m:sSub>
                        </m:den>
                      </m:f>
                    </m:oMath>
                  </m:oMathPara>
                </a14:m>
                <a:endParaRPr lang="nl-BE" dirty="0"/>
              </a:p>
            </p:txBody>
          </p:sp>
        </mc:Choice>
        <mc:Fallback xmlns="">
          <p:sp>
            <p:nvSpPr>
              <p:cNvPr id="21" name="Rechthoek 20"/>
              <p:cNvSpPr>
                <a:spLocks noRot="1" noChangeAspect="1" noMove="1" noResize="1" noEditPoints="1" noAdjustHandles="1" noChangeArrowheads="1" noChangeShapeType="1" noTextEdit="1"/>
              </p:cNvSpPr>
              <p:nvPr/>
            </p:nvSpPr>
            <p:spPr>
              <a:xfrm>
                <a:off x="5781400" y="5226572"/>
                <a:ext cx="2643736" cy="665952"/>
              </a:xfrm>
              <a:prstGeom prst="rect">
                <a:avLst/>
              </a:prstGeom>
              <a:blipFill rotWithShape="0">
                <a:blip r:embed="rId2"/>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2" name="Rechthoek 21"/>
              <p:cNvSpPr/>
              <p:nvPr/>
            </p:nvSpPr>
            <p:spPr>
              <a:xfrm>
                <a:off x="5340351" y="4108774"/>
                <a:ext cx="3094116" cy="7238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csm</m:t>
                          </m:r>
                        </m:sub>
                      </m:sSub>
                      <m:r>
                        <a:rPr lang="nl-BE" i="0">
                          <a:latin typeface="Cambria Math" panose="02040503050406030204" pitchFamily="18" charset="0"/>
                        </a:rPr>
                        <m:t>=</m:t>
                      </m:r>
                      <m:sSub>
                        <m:sSubPr>
                          <m:ctrlPr>
                            <a:rPr lang="nl-BE" i="1">
                              <a:latin typeface="Cambria Math" panose="02040503050406030204" pitchFamily="18" charset="0"/>
                            </a:rPr>
                          </m:ctrlPr>
                        </m:sSubPr>
                        <m:e>
                          <m:r>
                            <a:rPr lang="nl-BE" i="1">
                              <a:latin typeface="Cambria Math" panose="02040503050406030204" pitchFamily="18" charset="0"/>
                            </a:rPr>
                            <m:t>𝑓</m:t>
                          </m:r>
                        </m:e>
                        <m:sub>
                          <m:r>
                            <m:rPr>
                              <m:sty m:val="p"/>
                            </m:rPr>
                            <a:rPr lang="nl-BE" i="0">
                              <a:latin typeface="Cambria Math" panose="02040503050406030204" pitchFamily="18" charset="0"/>
                            </a:rPr>
                            <m:t>y</m:t>
                          </m:r>
                        </m:sub>
                      </m:sSub>
                      <m:r>
                        <a:rPr lang="nl-BE" i="0">
                          <a:latin typeface="Cambria Math" panose="02040503050406030204" pitchFamily="18" charset="0"/>
                        </a:rPr>
                        <m:t>+</m:t>
                      </m:r>
                      <m:sSub>
                        <m:sSubPr>
                          <m:ctrlPr>
                            <a:rPr lang="nl-BE" i="1">
                              <a:latin typeface="Cambria Math" panose="02040503050406030204" pitchFamily="18" charset="0"/>
                            </a:rPr>
                          </m:ctrlPr>
                        </m:sSubPr>
                        <m:e>
                          <m:r>
                            <a:rPr lang="nl-BE" i="1">
                              <a:latin typeface="Cambria Math" panose="02040503050406030204" pitchFamily="18" charset="0"/>
                            </a:rPr>
                            <m:t>𝐸</m:t>
                          </m:r>
                        </m:e>
                        <m:sub>
                          <m:r>
                            <m:rPr>
                              <m:sty m:val="p"/>
                            </m:rPr>
                            <a:rPr lang="nl-BE" i="0">
                              <a:latin typeface="Cambria Math" panose="02040503050406030204" pitchFamily="18" charset="0"/>
                            </a:rPr>
                            <m:t>sh</m:t>
                          </m:r>
                        </m:sub>
                      </m:sSub>
                      <m:sSub>
                        <m:sSubPr>
                          <m:ctrlPr>
                            <a:rPr lang="nl-BE" i="1">
                              <a:latin typeface="Cambria Math" panose="02040503050406030204" pitchFamily="18" charset="0"/>
                            </a:rPr>
                          </m:ctrlPr>
                        </m:sSubPr>
                        <m:e>
                          <m:r>
                            <a:rPr lang="nl-BE" i="1">
                              <a:latin typeface="Cambria Math" panose="02040503050406030204" pitchFamily="18" charset="0"/>
                            </a:rPr>
                            <m:t>𝜀</m:t>
                          </m:r>
                        </m:e>
                        <m:sub>
                          <m:r>
                            <m:rPr>
                              <m:sty m:val="p"/>
                            </m:rPr>
                            <a:rPr lang="nl-BE" i="0">
                              <a:latin typeface="Cambria Math" panose="02040503050406030204" pitchFamily="18" charset="0"/>
                            </a:rPr>
                            <m:t>y</m:t>
                          </m:r>
                        </m:sub>
                      </m:sSub>
                      <m:d>
                        <m:dPr>
                          <m:ctrlPr>
                            <a:rPr lang="nl-BE" i="1">
                              <a:latin typeface="Cambria Math" panose="02040503050406030204" pitchFamily="18" charset="0"/>
                            </a:rPr>
                          </m:ctrlPr>
                        </m:dPr>
                        <m:e>
                          <m:f>
                            <m:fPr>
                              <m:ctrlPr>
                                <a:rPr lang="nl-BE" i="1">
                                  <a:latin typeface="Cambria Math" panose="02040503050406030204" pitchFamily="18" charset="0"/>
                                </a:rPr>
                              </m:ctrlPr>
                            </m:fPr>
                            <m:num>
                              <m:sSub>
                                <m:sSubPr>
                                  <m:ctrlPr>
                                    <a:rPr lang="nl-BE" i="1">
                                      <a:latin typeface="Cambria Math" panose="02040503050406030204" pitchFamily="18" charset="0"/>
                                    </a:rPr>
                                  </m:ctrlPr>
                                </m:sSubPr>
                                <m:e>
                                  <m:r>
                                    <a:rPr lang="nl-BE" i="1">
                                      <a:latin typeface="Cambria Math" panose="02040503050406030204" pitchFamily="18" charset="0"/>
                                    </a:rPr>
                                    <m:t>𝜀</m:t>
                                  </m:r>
                                </m:e>
                                <m:sub>
                                  <m:r>
                                    <m:rPr>
                                      <m:sty m:val="p"/>
                                    </m:rPr>
                                    <a:rPr lang="nl-BE" i="0">
                                      <a:latin typeface="Cambria Math" panose="02040503050406030204" pitchFamily="18" charset="0"/>
                                    </a:rPr>
                                    <m:t>csm</m:t>
                                  </m:r>
                                </m:sub>
                              </m:sSub>
                            </m:num>
                            <m:den>
                              <m:sSub>
                                <m:sSubPr>
                                  <m:ctrlPr>
                                    <a:rPr lang="nl-BE" i="1">
                                      <a:latin typeface="Cambria Math" panose="02040503050406030204" pitchFamily="18" charset="0"/>
                                    </a:rPr>
                                  </m:ctrlPr>
                                </m:sSubPr>
                                <m:e>
                                  <m:r>
                                    <a:rPr lang="nl-BE" i="1">
                                      <a:latin typeface="Cambria Math" panose="02040503050406030204" pitchFamily="18" charset="0"/>
                                    </a:rPr>
                                    <m:t>𝜀</m:t>
                                  </m:r>
                                </m:e>
                                <m:sub>
                                  <m:r>
                                    <m:rPr>
                                      <m:sty m:val="p"/>
                                    </m:rPr>
                                    <a:rPr lang="nl-BE" i="0">
                                      <a:latin typeface="Cambria Math" panose="02040503050406030204" pitchFamily="18" charset="0"/>
                                    </a:rPr>
                                    <m:t>y</m:t>
                                  </m:r>
                                </m:sub>
                              </m:sSub>
                            </m:den>
                          </m:f>
                          <m:r>
                            <a:rPr lang="nl-BE" i="0">
                              <a:latin typeface="Cambria Math" panose="02040503050406030204" pitchFamily="18" charset="0"/>
                            </a:rPr>
                            <m:t>−1</m:t>
                          </m:r>
                        </m:e>
                      </m:d>
                    </m:oMath>
                  </m:oMathPara>
                </a14:m>
                <a:endParaRPr lang="nl-BE" dirty="0"/>
              </a:p>
            </p:txBody>
          </p:sp>
        </mc:Choice>
        <mc:Fallback xmlns="">
          <p:sp>
            <p:nvSpPr>
              <p:cNvPr id="22" name="Rechthoek 21"/>
              <p:cNvSpPr>
                <a:spLocks noRot="1" noChangeAspect="1" noMove="1" noResize="1" noEditPoints="1" noAdjustHandles="1" noChangeArrowheads="1" noChangeShapeType="1" noTextEdit="1"/>
              </p:cNvSpPr>
              <p:nvPr/>
            </p:nvSpPr>
            <p:spPr>
              <a:xfrm>
                <a:off x="5340351" y="4108774"/>
                <a:ext cx="3094116" cy="723853"/>
              </a:xfrm>
              <a:prstGeom prst="rect">
                <a:avLst/>
              </a:prstGeom>
              <a:blipFill rotWithShape="0">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3" name="Rechthoek 22"/>
              <p:cNvSpPr/>
              <p:nvPr/>
            </p:nvSpPr>
            <p:spPr>
              <a:xfrm>
                <a:off x="5354108" y="2064474"/>
                <a:ext cx="4572000" cy="552652"/>
              </a:xfrm>
              <a:prstGeom prst="rect">
                <a:avLst/>
              </a:prstGeom>
            </p:spPr>
            <p:txBody>
              <a:bodyPr>
                <a:spAutoFit/>
              </a:bodyPr>
              <a:lstStyle/>
              <a:p>
                <a:pPr>
                  <a:lnSpc>
                    <a:spcPct val="105000"/>
                  </a:lnSpc>
                  <a:spcAft>
                    <a:spcPts val="600"/>
                  </a:spcAft>
                </a:pPr>
                <a14:m>
                  <m:oMath xmlns:m="http://schemas.openxmlformats.org/officeDocument/2006/math">
                    <m:sSub>
                      <m:sSubPr>
                        <m:ctrlPr>
                          <a:rPr lang="nl-BE" sz="1400"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nl-BE" sz="1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𝜆</m:t>
                            </m:r>
                          </m:e>
                        </m:acc>
                      </m:e>
                      <m:sub>
                        <m:r>
                          <m:rPr>
                            <m:nor/>
                          </m:rPr>
                          <a:rPr lang="nl-BE" sz="1400" b="0" i="1" smtClean="0">
                            <a:effectLst/>
                            <a:latin typeface="Cambria Math" charset="0"/>
                            <a:ea typeface="Cambria Math" charset="0"/>
                            <a:cs typeface="Cambria Math" charset="0"/>
                          </a:rPr>
                          <m:t>p</m:t>
                        </m:r>
                      </m:sub>
                    </m:sSub>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nl-BE" sz="1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type m:val="lin"/>
                            <m:ctrlPr>
                              <a:rPr lang="nl-BE"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nl-BE"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y</m:t>
                                </m:r>
                              </m:sub>
                            </m:sSub>
                          </m:num>
                          <m:den>
                            <m:sSub>
                              <m:sSubPr>
                                <m:ctrlPr>
                                  <a:rPr lang="nl-BE"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cr</m:t>
                                </m:r>
                                <m:r>
                                  <a:rPr lang="en-GB" sz="14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1400">
                                    <a:effectLst/>
                                    <a:latin typeface="Cambria Math" panose="02040503050406030204" pitchFamily="18" charset="0"/>
                                    <a:ea typeface="Times New Roman" panose="02020603050405020304" pitchFamily="18" charset="0"/>
                                    <a:cs typeface="Times New Roman" panose="02020603050405020304" pitchFamily="18" charset="0"/>
                                  </a:rPr>
                                  <m:t>p</m:t>
                                </m:r>
                              </m:sub>
                            </m:sSub>
                          </m:den>
                        </m:f>
                      </m:e>
                    </m:rad>
                  </m:oMath>
                </a14:m>
                <a:r>
                  <a:rPr lang="en-GB" sz="14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400" dirty="0">
                    <a:effectLst/>
                    <a:latin typeface="Times" charset="0"/>
                    <a:ea typeface="Times" charset="0"/>
                    <a:cs typeface="Times" charset="0"/>
                  </a:rPr>
                  <a:t>for plated </a:t>
                </a:r>
                <a:r>
                  <a:rPr lang="en-GB" sz="1400" dirty="0" smtClean="0">
                    <a:effectLst/>
                    <a:latin typeface="Times" charset="0"/>
                    <a:ea typeface="Times" charset="0"/>
                    <a:cs typeface="Times" charset="0"/>
                  </a:rPr>
                  <a:t>sections</a:t>
                </a:r>
                <a:endParaRPr lang="nl-BE" sz="1400" dirty="0">
                  <a:effectLst/>
                  <a:latin typeface="Times" charset="0"/>
                  <a:ea typeface="Times" charset="0"/>
                  <a:cs typeface="Times" charset="0"/>
                </a:endParaRPr>
              </a:p>
            </p:txBody>
          </p:sp>
        </mc:Choice>
        <mc:Fallback xmlns="">
          <p:sp>
            <p:nvSpPr>
              <p:cNvPr id="23" name="Rechthoek 22"/>
              <p:cNvSpPr>
                <a:spLocks noRot="1" noChangeAspect="1" noMove="1" noResize="1" noEditPoints="1" noAdjustHandles="1" noChangeArrowheads="1" noChangeShapeType="1" noTextEdit="1"/>
              </p:cNvSpPr>
              <p:nvPr/>
            </p:nvSpPr>
            <p:spPr>
              <a:xfrm>
                <a:off x="5354108" y="2064474"/>
                <a:ext cx="4572000" cy="552652"/>
              </a:xfrm>
              <a:prstGeom prst="rect">
                <a:avLst/>
              </a:prstGeom>
              <a:blipFill rotWithShape="0">
                <a:blip r:embed="rId4"/>
                <a:stretch>
                  <a:fillRect t="-32222" b="-71111"/>
                </a:stretch>
              </a:blipFill>
            </p:spPr>
            <p:txBody>
              <a:bodyPr/>
              <a:lstStyle/>
              <a:p>
                <a:r>
                  <a:rPr lang="fr-FR">
                    <a:noFill/>
                  </a:rPr>
                  <a:t> </a:t>
                </a:r>
              </a:p>
            </p:txBody>
          </p:sp>
        </mc:Fallback>
      </mc:AlternateContent>
      <p:sp>
        <p:nvSpPr>
          <p:cNvPr id="6" name="Rectangle 5"/>
          <p:cNvSpPr/>
          <p:nvPr/>
        </p:nvSpPr>
        <p:spPr>
          <a:xfrm>
            <a:off x="5673724" y="3260353"/>
            <a:ext cx="1864613" cy="369332"/>
          </a:xfrm>
          <a:prstGeom prst="rect">
            <a:avLst/>
          </a:prstGeom>
        </p:spPr>
        <p:txBody>
          <a:bodyPr wrap="none">
            <a:spAutoFit/>
          </a:bodyPr>
          <a:lstStyle/>
          <a:p>
            <a:r>
              <a:rPr lang="en-GB" altLang="zh-TW" dirty="0" smtClean="0">
                <a:latin typeface="Times" charset="0"/>
                <a:ea typeface="Times" charset="0"/>
                <a:cs typeface="Times" charset="0"/>
              </a:rPr>
              <a:t>(</a:t>
            </a:r>
            <a:r>
              <a:rPr lang="en-GB" altLang="zh-TW" dirty="0" err="1" smtClean="0">
                <a:latin typeface="Times" charset="0"/>
                <a:ea typeface="Times" charset="0"/>
                <a:cs typeface="Times" charset="0"/>
              </a:rPr>
              <a:t>cf</a:t>
            </a:r>
            <a:r>
              <a:rPr lang="en-GB" altLang="zh-TW" dirty="0" smtClean="0">
                <a:latin typeface="Times" charset="0"/>
                <a:ea typeface="Times" charset="0"/>
                <a:cs typeface="Times" charset="0"/>
              </a:rPr>
              <a:t> previous slide)</a:t>
            </a:r>
          </a:p>
        </p:txBody>
      </p:sp>
    </p:spTree>
    <p:extLst>
      <p:ext uri="{BB962C8B-B14F-4D97-AF65-F5344CB8AC3E}">
        <p14:creationId xmlns:p14="http://schemas.microsoft.com/office/powerpoint/2010/main" val="22479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p:stCondLst>
                              <p:cond delay="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2" grpId="1" animBg="1"/>
      <p:bldP spid="13" grpId="0" animBg="1"/>
      <p:bldP spid="1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BE" dirty="0" smtClean="0"/>
              <a:t>Conclusion</a:t>
            </a:r>
            <a:endParaRPr lang="nl-BE"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179548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use </a:t>
            </a:r>
            <a:r>
              <a:rPr lang="en-GB" dirty="0" smtClean="0"/>
              <a:t>Stainless Steel</a:t>
            </a:r>
            <a:r>
              <a:rPr lang="en-GB" dirty="0"/>
              <a:t>?</a:t>
            </a:r>
          </a:p>
        </p:txBody>
      </p:sp>
      <p:sp>
        <p:nvSpPr>
          <p:cNvPr id="3" name="Content Placeholder 2"/>
          <p:cNvSpPr>
            <a:spLocks noGrp="1"/>
          </p:cNvSpPr>
          <p:nvPr>
            <p:ph idx="1"/>
          </p:nvPr>
        </p:nvSpPr>
        <p:spPr/>
        <p:txBody>
          <a:bodyPr/>
          <a:lstStyle/>
          <a:p>
            <a:pPr>
              <a:buFont typeface="Calibri" panose="020F0502020204030204" pitchFamily="34" charset="0"/>
              <a:buChar char="‒"/>
            </a:pPr>
            <a:endParaRPr lang="en-US" dirty="0" smtClean="0"/>
          </a:p>
          <a:p>
            <a:pPr>
              <a:buFont typeface="Calibri" panose="020F0502020204030204" pitchFamily="34" charset="0"/>
              <a:buChar char="‒"/>
            </a:pPr>
            <a:endParaRPr lang="en-US" dirty="0"/>
          </a:p>
          <a:p>
            <a:pPr>
              <a:buFont typeface="Calibri" panose="020F0502020204030204" pitchFamily="34" charset="0"/>
              <a:buChar char="‒"/>
            </a:pPr>
            <a:r>
              <a:rPr lang="en-US" dirty="0" smtClean="0"/>
              <a:t>Corrosion </a:t>
            </a:r>
            <a:r>
              <a:rPr lang="en-US" dirty="0"/>
              <a:t>resistance and long life</a:t>
            </a:r>
          </a:p>
          <a:p>
            <a:pPr>
              <a:buFont typeface="Calibri" panose="020F0502020204030204" pitchFamily="34" charset="0"/>
              <a:buChar char="‒"/>
            </a:pPr>
            <a:r>
              <a:rPr lang="en-US" dirty="0"/>
              <a:t>Maintenance and inspection is difficult</a:t>
            </a:r>
          </a:p>
          <a:p>
            <a:pPr>
              <a:buFont typeface="Calibri" panose="020F0502020204030204" pitchFamily="34" charset="0"/>
              <a:buChar char="‒"/>
            </a:pPr>
            <a:r>
              <a:rPr lang="en-US" dirty="0"/>
              <a:t>Attractive metallic surface</a:t>
            </a:r>
          </a:p>
          <a:p>
            <a:pPr>
              <a:buFont typeface="Calibri" panose="020F0502020204030204" pitchFamily="34" charset="0"/>
              <a:buChar char="‒"/>
            </a:pPr>
            <a:r>
              <a:rPr lang="en-US" dirty="0">
                <a:solidFill>
                  <a:schemeClr val="accent3"/>
                </a:solidFill>
              </a:rPr>
              <a:t>Hygienic properties</a:t>
            </a:r>
          </a:p>
          <a:p>
            <a:pPr>
              <a:buFont typeface="Calibri" panose="020F0502020204030204" pitchFamily="34" charset="0"/>
              <a:buChar char="‒"/>
            </a:pPr>
            <a:r>
              <a:rPr lang="en-US" dirty="0">
                <a:solidFill>
                  <a:schemeClr val="accent3"/>
                </a:solidFill>
              </a:rPr>
              <a:t>Non-magnetic properties</a:t>
            </a:r>
          </a:p>
          <a:p>
            <a:pPr>
              <a:buFont typeface="Calibri" panose="020F0502020204030204" pitchFamily="34" charset="0"/>
              <a:buChar char="‒"/>
            </a:pPr>
            <a:r>
              <a:rPr lang="en-US" dirty="0">
                <a:solidFill>
                  <a:schemeClr val="accent3"/>
                </a:solidFill>
              </a:rPr>
              <a:t>Good toughness at very low temperatures</a:t>
            </a:r>
          </a:p>
          <a:p>
            <a:pPr>
              <a:buFont typeface="Calibri" panose="020F0502020204030204" pitchFamily="34" charset="0"/>
              <a:buChar char="‒"/>
            </a:pPr>
            <a:endParaRPr lang="en-GB" dirty="0"/>
          </a:p>
        </p:txBody>
      </p:sp>
    </p:spTree>
    <p:extLst>
      <p:ext uri="{BB962C8B-B14F-4D97-AF65-F5344CB8AC3E}">
        <p14:creationId xmlns:p14="http://schemas.microsoft.com/office/powerpoint/2010/main" val="33882575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endParaRPr lang="nl-BE" dirty="0"/>
          </a:p>
        </p:txBody>
      </p:sp>
      <p:sp>
        <p:nvSpPr>
          <p:cNvPr id="3" name="Tijdelijke aanduiding voor inhoud 2"/>
          <p:cNvSpPr>
            <a:spLocks noGrp="1"/>
          </p:cNvSpPr>
          <p:nvPr>
            <p:ph idx="1"/>
          </p:nvPr>
        </p:nvSpPr>
        <p:spPr/>
        <p:txBody>
          <a:bodyPr/>
          <a:lstStyle/>
          <a:p>
            <a:pPr marL="0" indent="0">
              <a:buNone/>
            </a:pPr>
            <a:endParaRPr lang="en-US" sz="2400" dirty="0" smtClean="0"/>
          </a:p>
          <a:p>
            <a:pPr marL="0" indent="0">
              <a:buNone/>
            </a:pPr>
            <a:r>
              <a:rPr lang="en-US" sz="2400" dirty="0" smtClean="0"/>
              <a:t>Stainless steel is a remarkable material which offers significant benefits over carbon steel. </a:t>
            </a:r>
          </a:p>
          <a:p>
            <a:pPr marL="0" indent="0">
              <a:buNone/>
            </a:pPr>
            <a:r>
              <a:rPr lang="en-US" sz="2400" dirty="0" smtClean="0"/>
              <a:t>Due to the lack of clear design guidance this material is not yet widely used in construction. </a:t>
            </a:r>
          </a:p>
          <a:p>
            <a:pPr marL="0" indent="0">
              <a:buNone/>
            </a:pPr>
            <a:r>
              <a:rPr lang="en-US" sz="2400" dirty="0" smtClean="0"/>
              <a:t>By the development of the Design Manual we hope to inspire existing and new generations to discover stainless steel as a construction material. </a:t>
            </a:r>
          </a:p>
          <a:p>
            <a:pPr marL="0" indent="0">
              <a:buNone/>
            </a:pPr>
            <a:endParaRPr lang="en-US" sz="2400" dirty="0"/>
          </a:p>
          <a:p>
            <a:pPr marL="0" indent="0">
              <a:buNone/>
            </a:pPr>
            <a:r>
              <a:rPr lang="en-GB" sz="2400" dirty="0"/>
              <a:t>All PUREST deliverables in all languages are available for free download </a:t>
            </a:r>
            <a:r>
              <a:rPr lang="en-GB" sz="2400" dirty="0" smtClean="0"/>
              <a:t>here: </a:t>
            </a:r>
            <a:r>
              <a:rPr lang="en-GB" sz="2400" dirty="0" smtClean="0">
                <a:hlinkClick r:id="rId2"/>
              </a:rPr>
              <a:t>www.steel-stainless.org/designmanual</a:t>
            </a:r>
            <a:endParaRPr lang="nl-BE"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0777942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BE" dirty="0" err="1" smtClean="0"/>
              <a:t>Thank</a:t>
            </a:r>
            <a:r>
              <a:rPr lang="fr-BE" dirty="0" smtClean="0"/>
              <a:t> </a:t>
            </a:r>
            <a:r>
              <a:rPr lang="fr-BE" dirty="0" err="1" smtClean="0"/>
              <a:t>you</a:t>
            </a:r>
            <a:endParaRPr lang="nl-BE" dirty="0"/>
          </a:p>
        </p:txBody>
      </p:sp>
      <p:sp>
        <p:nvSpPr>
          <p:cNvPr id="3" name="Ondertitel 2"/>
          <p:cNvSpPr>
            <a:spLocks noGrp="1"/>
          </p:cNvSpPr>
          <p:nvPr>
            <p:ph type="subTitle" idx="1"/>
          </p:nvPr>
        </p:nvSpPr>
        <p:spPr/>
        <p:txBody>
          <a:bodyPr/>
          <a:lstStyle/>
          <a:p>
            <a:r>
              <a:rPr lang="fr-BE" dirty="0" smtClean="0"/>
              <a:t>PUREST</a:t>
            </a:r>
            <a:endParaRPr lang="nl-BE" dirty="0"/>
          </a:p>
        </p:txBody>
      </p:sp>
    </p:spTree>
    <p:extLst>
      <p:ext uri="{BB962C8B-B14F-4D97-AF65-F5344CB8AC3E}">
        <p14:creationId xmlns:p14="http://schemas.microsoft.com/office/powerpoint/2010/main" val="2846755262"/>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d Presenta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5059</TotalTime>
  <Words>4879</Words>
  <Application>Microsoft Office PowerPoint</Application>
  <PresentationFormat>Diavoorstelling (4:3)</PresentationFormat>
  <Paragraphs>1730</Paragraphs>
  <Slides>91</Slides>
  <Notes>46</Notes>
  <HiddenSlides>0</HiddenSlides>
  <MMClips>0</MMClips>
  <ScaleCrop>false</ScaleCrop>
  <HeadingPairs>
    <vt:vector size="8" baseType="variant">
      <vt:variant>
        <vt:lpstr>Gebruikte lettertypen</vt:lpstr>
      </vt:variant>
      <vt:variant>
        <vt:i4>17</vt:i4>
      </vt:variant>
      <vt:variant>
        <vt:lpstr>Thema</vt:lpstr>
      </vt:variant>
      <vt:variant>
        <vt:i4>3</vt:i4>
      </vt:variant>
      <vt:variant>
        <vt:lpstr>Ingesloten OLE-bronprogramma's</vt:lpstr>
      </vt:variant>
      <vt:variant>
        <vt:i4>1</vt:i4>
      </vt:variant>
      <vt:variant>
        <vt:lpstr>Diatitels</vt:lpstr>
      </vt:variant>
      <vt:variant>
        <vt:i4>91</vt:i4>
      </vt:variant>
    </vt:vector>
  </HeadingPairs>
  <TitlesOfParts>
    <vt:vector size="112" baseType="lpstr">
      <vt:lpstr>MS PGothic</vt:lpstr>
      <vt:lpstr>PMingLiU</vt:lpstr>
      <vt:lpstr>SimSun</vt:lpstr>
      <vt:lpstr>Arial</vt:lpstr>
      <vt:lpstr>Arial Black</vt:lpstr>
      <vt:lpstr>Calibri</vt:lpstr>
      <vt:lpstr>Calibri Light</vt:lpstr>
      <vt:lpstr>Cambria Math</vt:lpstr>
      <vt:lpstr>Century Gothic</vt:lpstr>
      <vt:lpstr>CG Times</vt:lpstr>
      <vt:lpstr>Franklin Gothic Book</vt:lpstr>
      <vt:lpstr>Mangal</vt:lpstr>
      <vt:lpstr>Symbol</vt:lpstr>
      <vt:lpstr>Times</vt:lpstr>
      <vt:lpstr>Times New Roman</vt:lpstr>
      <vt:lpstr>Univers</vt:lpstr>
      <vt:lpstr>Wingdings 2</vt:lpstr>
      <vt:lpstr>Title Slide</vt:lpstr>
      <vt:lpstr>Titled Presentation Slide</vt:lpstr>
      <vt:lpstr>Blank Presentation Slide</vt:lpstr>
      <vt:lpstr>Equation</vt:lpstr>
      <vt:lpstr>Designing in Stainless Steel</vt:lpstr>
      <vt:lpstr>Design Manual for Structural Stainless Steel</vt:lpstr>
      <vt:lpstr>Contents</vt:lpstr>
      <vt:lpstr>Contents</vt:lpstr>
      <vt:lpstr>What is Stainless Steel?</vt:lpstr>
      <vt:lpstr>What is Stainless Steel?</vt:lpstr>
      <vt:lpstr>What is Stainless Steel?</vt:lpstr>
      <vt:lpstr>Chemical Composition of Stainless Steel</vt:lpstr>
      <vt:lpstr>Why use Stainless Steel?</vt:lpstr>
      <vt:lpstr>Passive Film</vt:lpstr>
      <vt:lpstr>Passive Layer vs Coatings</vt:lpstr>
      <vt:lpstr>Passive Layer vs Coatings</vt:lpstr>
      <vt:lpstr>Effect of Chromium Content on Atmospheric Corrosion Resistance</vt:lpstr>
      <vt:lpstr>Successful Applications</vt:lpstr>
      <vt:lpstr>Successful Applications</vt:lpstr>
      <vt:lpstr>Successful Applications</vt:lpstr>
      <vt:lpstr>Successful Applications</vt:lpstr>
      <vt:lpstr>Grades and Grade Selection Procedure</vt:lpstr>
      <vt:lpstr>Grades</vt:lpstr>
      <vt:lpstr>Grade Selection Procedure</vt:lpstr>
      <vt:lpstr>F1 - Evaluation</vt:lpstr>
      <vt:lpstr>F2 - Evaluation</vt:lpstr>
      <vt:lpstr>F3 - Evaluation</vt:lpstr>
      <vt:lpstr>Grade selection procedure</vt:lpstr>
      <vt:lpstr>Grade selection procedure</vt:lpstr>
      <vt:lpstr>Properties of Stainless Steel</vt:lpstr>
      <vt:lpstr>Mechanical Characteristics</vt:lpstr>
      <vt:lpstr>Min. Specified Mechanical Properties</vt:lpstr>
      <vt:lpstr>Nominal values of Mechanical Properties</vt:lpstr>
      <vt:lpstr>Mechanical Characteristics</vt:lpstr>
      <vt:lpstr>Stress-strain Characteristics </vt:lpstr>
      <vt:lpstr>Ramberg-Osgood Material Model</vt:lpstr>
      <vt:lpstr>Ramberg-Osgood Material Model</vt:lpstr>
      <vt:lpstr>Impact of Stress-Strain Characteristics </vt:lpstr>
      <vt:lpstr>Strain Hardening</vt:lpstr>
      <vt:lpstr>Strain Hardening</vt:lpstr>
      <vt:lpstr>Strain Hardening</vt:lpstr>
      <vt:lpstr>Strain Hardening</vt:lpstr>
      <vt:lpstr>Stainless Steel Design Rules</vt:lpstr>
      <vt:lpstr>Eurocode 3</vt:lpstr>
      <vt:lpstr>Eurocode 3</vt:lpstr>
      <vt:lpstr>Eurocode 3</vt:lpstr>
      <vt:lpstr>Section Classification &amp; Local Buckling</vt:lpstr>
      <vt:lpstr>Section Classification &amp; Local Buckling</vt:lpstr>
      <vt:lpstr>Section Classification &amp; Local Buckling</vt:lpstr>
      <vt:lpstr>Section Classification &amp; Local Buckling</vt:lpstr>
      <vt:lpstr>Section Classification &amp; Local Buckling</vt:lpstr>
      <vt:lpstr>Recap Naming System</vt:lpstr>
      <vt:lpstr>Cross-section Verification</vt:lpstr>
      <vt:lpstr>Cross-section Verification</vt:lpstr>
      <vt:lpstr>Cross-section Verification</vt:lpstr>
      <vt:lpstr>Cross-section Verification</vt:lpstr>
      <vt:lpstr>Cross-section Verification</vt:lpstr>
      <vt:lpstr>Design of Columns &amp; Beams </vt:lpstr>
      <vt:lpstr>Design of Columns &amp; Beams </vt:lpstr>
      <vt:lpstr>Design of Columns &amp; Beams </vt:lpstr>
      <vt:lpstr>Design of Columns &amp; Beams </vt:lpstr>
      <vt:lpstr>Design of Columns &amp; Beams </vt:lpstr>
      <vt:lpstr>Design of Columns &amp; Beams in EN 1993-1-4 </vt:lpstr>
      <vt:lpstr>Column Buckling</vt:lpstr>
      <vt:lpstr>Column Buckling</vt:lpstr>
      <vt:lpstr>Column Buckling</vt:lpstr>
      <vt:lpstr>Column Buckling</vt:lpstr>
      <vt:lpstr>Column Buckling</vt:lpstr>
      <vt:lpstr>Column Buckling</vt:lpstr>
      <vt:lpstr>Example: Flexural Buckling</vt:lpstr>
      <vt:lpstr>Example: Flexural Buckling</vt:lpstr>
      <vt:lpstr>Example: Flexural Buckling</vt:lpstr>
      <vt:lpstr>Lateral Torsional Buckling (LTB)</vt:lpstr>
      <vt:lpstr>Lateral Torsional Buckling (LTB)</vt:lpstr>
      <vt:lpstr>Lateral Torsional Buckling (LTB)</vt:lpstr>
      <vt:lpstr>Shear Buckling Resistance</vt:lpstr>
      <vt:lpstr>Deflections</vt:lpstr>
      <vt:lpstr>Deflections</vt:lpstr>
      <vt:lpstr>Deflections</vt:lpstr>
      <vt:lpstr>Deflections</vt:lpstr>
      <vt:lpstr>Strength Enhancement of Cold Formed Sections</vt:lpstr>
      <vt:lpstr>Strength Enhancement of Cold Formed sections</vt:lpstr>
      <vt:lpstr>Strength enhancement of cold formed sections</vt:lpstr>
      <vt:lpstr>Design Example 1</vt:lpstr>
      <vt:lpstr>Continuous Strength Method (CSM)</vt:lpstr>
      <vt:lpstr>Continuous Strength Method (CSM)</vt:lpstr>
      <vt:lpstr>Why CSM?</vt:lpstr>
      <vt:lpstr>Continuous Strength Method (CSM)</vt:lpstr>
      <vt:lpstr>Continuous Strength Method (CSM)</vt:lpstr>
      <vt:lpstr>Continuous Strength Method (CSM)</vt:lpstr>
      <vt:lpstr>CSM base curve – plated sections</vt:lpstr>
      <vt:lpstr>Continuous Strength Method (CSM)</vt:lpstr>
      <vt:lpstr>Conclusion</vt:lpstr>
      <vt:lpstr>Conclusion</vt:lpstr>
      <vt:lpstr>Thank you</vt:lpstr>
    </vt:vector>
  </TitlesOfParts>
  <Company>Steel Construction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Callum Heavens</dc:creator>
  <cp:lastModifiedBy>Jonas Douchy</cp:lastModifiedBy>
  <cp:revision>226</cp:revision>
  <dcterms:created xsi:type="dcterms:W3CDTF">2016-07-15T14:57:22Z</dcterms:created>
  <dcterms:modified xsi:type="dcterms:W3CDTF">2017-11-07T12:38:27Z</dcterms:modified>
</cp:coreProperties>
</file>